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6" r:id="rId2"/>
    <p:sldId id="259" r:id="rId3"/>
    <p:sldId id="280" r:id="rId4"/>
    <p:sldId id="282" r:id="rId5"/>
    <p:sldId id="285" r:id="rId6"/>
    <p:sldId id="281" r:id="rId7"/>
    <p:sldId id="283" r:id="rId8"/>
    <p:sldId id="284" r:id="rId9"/>
    <p:sldId id="260" r:id="rId10"/>
    <p:sldId id="261" r:id="rId11"/>
    <p:sldId id="262" r:id="rId12"/>
    <p:sldId id="288" r:id="rId13"/>
    <p:sldId id="271" r:id="rId14"/>
    <p:sldId id="272" r:id="rId15"/>
    <p:sldId id="273" r:id="rId16"/>
    <p:sldId id="274" r:id="rId17"/>
    <p:sldId id="275" r:id="rId18"/>
    <p:sldId id="276" r:id="rId19"/>
    <p:sldId id="289" r:id="rId20"/>
    <p:sldId id="290" r:id="rId21"/>
    <p:sldId id="263" r:id="rId22"/>
    <p:sldId id="269" r:id="rId23"/>
    <p:sldId id="264" r:id="rId24"/>
    <p:sldId id="277" r:id="rId25"/>
    <p:sldId id="279" r:id="rId26"/>
    <p:sldId id="278" r:id="rId27"/>
    <p:sldId id="267" r:id="rId28"/>
    <p:sldId id="268" r:id="rId29"/>
    <p:sldId id="287"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22" d="100"/>
          <a:sy n="122" d="100"/>
        </p:scale>
        <p:origin x="-131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48CF5FB-2ACD-481E-B50C-B2FE880B1EFB}" type="datetimeFigureOut">
              <a:rPr lang="ru-RU" smtClean="0"/>
              <a:pPr/>
              <a:t>12.10.2022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959973E-E136-45C4-9DD5-CBBF24E82D57}"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48CF5FB-2ACD-481E-B50C-B2FE880B1EFB}" type="datetimeFigureOut">
              <a:rPr lang="ru-RU" smtClean="0"/>
              <a:pPr/>
              <a:t>12.10.2022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959973E-E136-45C4-9DD5-CBBF24E82D5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48CF5FB-2ACD-481E-B50C-B2FE880B1EFB}" type="datetimeFigureOut">
              <a:rPr lang="ru-RU" smtClean="0"/>
              <a:pPr/>
              <a:t>12.10.2022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959973E-E136-45C4-9DD5-CBBF24E82D5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48CF5FB-2ACD-481E-B50C-B2FE880B1EFB}" type="datetimeFigureOut">
              <a:rPr lang="ru-RU" smtClean="0"/>
              <a:pPr/>
              <a:t>12.10.2022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959973E-E136-45C4-9DD5-CBBF24E82D5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48CF5FB-2ACD-481E-B50C-B2FE880B1EFB}" type="datetimeFigureOut">
              <a:rPr lang="ru-RU" smtClean="0"/>
              <a:pPr/>
              <a:t>12.10.2022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959973E-E136-45C4-9DD5-CBBF24E82D57}"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48CF5FB-2ACD-481E-B50C-B2FE880B1EFB}" type="datetimeFigureOut">
              <a:rPr lang="ru-RU" smtClean="0"/>
              <a:pPr/>
              <a:t>12.10.2022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959973E-E136-45C4-9DD5-CBBF24E82D57}"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48CF5FB-2ACD-481E-B50C-B2FE880B1EFB}" type="datetimeFigureOut">
              <a:rPr lang="ru-RU" smtClean="0"/>
              <a:pPr/>
              <a:t>12.10.2022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959973E-E136-45C4-9DD5-CBBF24E82D57}"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48CF5FB-2ACD-481E-B50C-B2FE880B1EFB}" type="datetimeFigureOut">
              <a:rPr lang="ru-RU" smtClean="0"/>
              <a:pPr/>
              <a:t>12.10.2022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959973E-E136-45C4-9DD5-CBBF24E82D57}"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48CF5FB-2ACD-481E-B50C-B2FE880B1EFB}" type="datetimeFigureOut">
              <a:rPr lang="ru-RU" smtClean="0"/>
              <a:pPr/>
              <a:t>12.10.2022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959973E-E136-45C4-9DD5-CBBF24E82D5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48CF5FB-2ACD-481E-B50C-B2FE880B1EFB}" type="datetimeFigureOut">
              <a:rPr lang="ru-RU" smtClean="0"/>
              <a:pPr/>
              <a:t>12.10.2022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959973E-E136-45C4-9DD5-CBBF24E82D5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48CF5FB-2ACD-481E-B50C-B2FE880B1EFB}" type="datetimeFigureOut">
              <a:rPr lang="ru-RU" smtClean="0"/>
              <a:pPr/>
              <a:t>12.10.2022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959973E-E136-45C4-9DD5-CBBF24E82D57}"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8CF5FB-2ACD-481E-B50C-B2FE880B1EFB}" type="datetimeFigureOut">
              <a:rPr lang="ru-RU" smtClean="0"/>
              <a:pPr/>
              <a:t>12.10.2022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59973E-E136-45C4-9DD5-CBBF24E82D57}"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hyperlink" Target="http://www.docme.ru/doc/1209135/matematika-v--professii-povar" TargetMode="External"/><Relationship Id="rId3" Type="http://schemas.openxmlformats.org/officeDocument/2006/relationships/hyperlink" Target="https://infourok.ru/go.html?href=http://festival.1september.ru/authors/243-948-672" TargetMode="External"/><Relationship Id="rId7" Type="http://schemas.openxmlformats.org/officeDocument/2006/relationships/hyperlink" Target="http://maspit.ru/&#1092;&#1086;&#1088;&#1084;&#1099;-&#1076;&#1083;&#1103;-&#1074;&#1099;&#1087;&#1077;&#1095;&#1082;&#1080;-&#1093;&#1083;&#1077;&#1073;&#1072;/" TargetMode="External"/><Relationship Id="rId2" Type="http://schemas.openxmlformats.org/officeDocument/2006/relationships/hyperlink" Target="http://kopilkaurokov.ru/matematika/uroki/101161" TargetMode="External"/><Relationship Id="rId1" Type="http://schemas.openxmlformats.org/officeDocument/2006/relationships/slideLayout" Target="../slideLayouts/slideLayout2.xml"/><Relationship Id="rId6" Type="http://schemas.openxmlformats.org/officeDocument/2006/relationships/hyperlink" Target="http://www.gastronom.ru/text/domashnij-hleb-matematika-i-zhizn-pekarskij-procent-1007089" TargetMode="External"/><Relationship Id="rId5" Type="http://schemas.openxmlformats.org/officeDocument/2006/relationships/hyperlink" Target="https://infourok.ru/go.html?href=http://infourok.ru/plan_vneauditornogo_zanyatiya_matematika_v_professii_povar_konditer-503734.htm" TargetMode="External"/><Relationship Id="rId4" Type="http://schemas.openxmlformats.org/officeDocument/2006/relationships/hyperlink" Target="http://festival.1september.ru/articles/634489/" TargetMode="Externa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fontScale="90000"/>
          </a:bodyPr>
          <a:lstStyle/>
          <a:p>
            <a:r>
              <a:rPr lang="ru-RU" b="1" smtClean="0"/>
              <a:t>Математика</a:t>
            </a:r>
            <a:br>
              <a:rPr lang="ru-RU" b="1" smtClean="0"/>
            </a:br>
            <a:r>
              <a:rPr lang="ru-RU" b="1" smtClean="0"/>
              <a:t> </a:t>
            </a:r>
            <a:r>
              <a:rPr lang="ru-RU" b="1" dirty="0" smtClean="0"/>
              <a:t>в профессии «Повар</a:t>
            </a:r>
            <a:r>
              <a:rPr lang="en-US" b="1" dirty="0" smtClean="0"/>
              <a:t>, </a:t>
            </a:r>
            <a:r>
              <a:rPr lang="ru-RU" b="1" dirty="0" smtClean="0"/>
              <a:t>кондитер»</a:t>
            </a:r>
            <a:r>
              <a:rPr lang="ru-RU" dirty="0" smtClean="0"/>
              <a:t/>
            </a:r>
            <a:br>
              <a:rPr lang="ru-RU" dirty="0" smtClean="0"/>
            </a:br>
            <a:endParaRPr lang="ru-RU" dirty="0"/>
          </a:p>
        </p:txBody>
      </p:sp>
      <p:sp>
        <p:nvSpPr>
          <p:cNvPr id="5" name="Содержимое 4"/>
          <p:cNvSpPr>
            <a:spLocks noGrp="1"/>
          </p:cNvSpPr>
          <p:nvPr>
            <p:ph sz="half" idx="1"/>
          </p:nvPr>
        </p:nvSpPr>
        <p:spPr/>
        <p:txBody>
          <a:bodyPr>
            <a:normAutofit fontScale="92500"/>
          </a:bodyPr>
          <a:lstStyle/>
          <a:p>
            <a:pPr>
              <a:buNone/>
            </a:pPr>
            <a:r>
              <a:rPr lang="ru-RU" b="1" i="1" dirty="0" smtClean="0"/>
              <a:t>Эпиграф:</a:t>
            </a:r>
          </a:p>
          <a:p>
            <a:pPr>
              <a:buNone/>
            </a:pPr>
            <a:r>
              <a:rPr lang="ru-RU" b="1" i="1" dirty="0" smtClean="0"/>
              <a:t> «…нет ни одной области в математике,</a:t>
            </a:r>
          </a:p>
          <a:p>
            <a:pPr>
              <a:buNone/>
            </a:pPr>
            <a:r>
              <a:rPr lang="ru-RU" b="1" i="1" dirty="0" smtClean="0"/>
              <a:t>которая когда-либо не окажется применимой</a:t>
            </a:r>
          </a:p>
          <a:p>
            <a:pPr>
              <a:buNone/>
            </a:pPr>
            <a:r>
              <a:rPr lang="ru-RU" b="1" i="1" dirty="0" smtClean="0"/>
              <a:t>к явлениям действительного мира…»</a:t>
            </a:r>
          </a:p>
          <a:p>
            <a:r>
              <a:rPr lang="ru-RU" b="1" i="1" dirty="0" smtClean="0"/>
              <a:t>Н.И. Лобачевский</a:t>
            </a:r>
          </a:p>
          <a:p>
            <a:endParaRPr lang="ru-RU" dirty="0"/>
          </a:p>
        </p:txBody>
      </p:sp>
      <p:pic>
        <p:nvPicPr>
          <p:cNvPr id="7" name="Содержимое 3" descr="hello_html_m37e6d7ca.jpg"/>
          <p:cNvPicPr>
            <a:picLocks noGrp="1"/>
          </p:cNvPicPr>
          <p:nvPr>
            <p:ph sz="half" idx="2"/>
          </p:nvPr>
        </p:nvPicPr>
        <p:blipFill>
          <a:blip r:embed="rId2">
            <a:extLst>
              <a:ext uri="{28A0092B-C50C-407E-A947-70E740481C1C}">
                <a14:useLocalDpi xmlns:a14="http://schemas.microsoft.com/office/drawing/2010/main" xmlns="" val="0"/>
              </a:ext>
            </a:extLst>
          </a:blip>
          <a:srcRect/>
          <a:stretch>
            <a:fillRect/>
          </a:stretch>
        </p:blipFill>
        <p:spPr bwMode="auto">
          <a:xfrm>
            <a:off x="4643438" y="1285860"/>
            <a:ext cx="4038600" cy="4248000"/>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Ребус</a:t>
            </a:r>
            <a:endParaRPr lang="ru-RU" dirty="0"/>
          </a:p>
        </p:txBody>
      </p:sp>
      <p:pic>
        <p:nvPicPr>
          <p:cNvPr id="5" name="Содержимое 4" descr="hello_html_26bee0b.jpg"/>
          <p:cNvPicPr>
            <a:picLocks noGrp="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928662" y="2000240"/>
            <a:ext cx="7239000" cy="4248000"/>
          </a:xfrm>
          <a:prstGeom prst="rect">
            <a:avLst/>
          </a:prstGeom>
          <a:noFill/>
          <a:ln>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Ребус</a:t>
            </a:r>
            <a:endParaRPr lang="ru-RU" dirty="0"/>
          </a:p>
        </p:txBody>
      </p:sp>
      <p:pic>
        <p:nvPicPr>
          <p:cNvPr id="4" name="Содержимое 3" descr="hello_html_3def41c5.jpg"/>
          <p:cNvPicPr>
            <a:picLocks noGrp="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357158" y="1785926"/>
            <a:ext cx="7812000" cy="4428000"/>
          </a:xfrm>
          <a:prstGeom prst="rect">
            <a:avLst/>
          </a:prstGeom>
          <a:noFill/>
          <a:ln>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fontScale="90000"/>
          </a:bodyPr>
          <a:lstStyle/>
          <a:p>
            <a:r>
              <a:rPr lang="ru-RU" b="1" dirty="0" smtClean="0"/>
              <a:t/>
            </a:r>
            <a:br>
              <a:rPr lang="ru-RU" b="1" dirty="0" smtClean="0"/>
            </a:br>
            <a:r>
              <a:rPr lang="ru-RU" b="1" dirty="0" smtClean="0"/>
              <a:t>Геометрические фигуры в кондитерских изделиях</a:t>
            </a:r>
            <a:r>
              <a:rPr lang="ru-RU" dirty="0" smtClean="0"/>
              <a:t/>
            </a:r>
            <a:br>
              <a:rPr lang="ru-RU" dirty="0" smtClean="0"/>
            </a:br>
            <a:endParaRPr lang="ru-RU" dirty="0"/>
          </a:p>
        </p:txBody>
      </p:sp>
      <p:sp>
        <p:nvSpPr>
          <p:cNvPr id="5" name="Содержимое 4"/>
          <p:cNvSpPr>
            <a:spLocks noGrp="1"/>
          </p:cNvSpPr>
          <p:nvPr>
            <p:ph sz="half" idx="1"/>
          </p:nvPr>
        </p:nvSpPr>
        <p:spPr/>
        <p:txBody>
          <a:bodyPr>
            <a:normAutofit/>
          </a:bodyPr>
          <a:lstStyle/>
          <a:p>
            <a:r>
              <a:rPr lang="ru-RU" dirty="0" smtClean="0"/>
              <a:t>На уроках МДК вы познакомились с темой «Виды нарезок», давайте соотнесём эту тему со знаниями по математике.</a:t>
            </a:r>
          </a:p>
          <a:p>
            <a:endParaRPr lang="ru-RU" dirty="0"/>
          </a:p>
        </p:txBody>
      </p:sp>
      <p:pic>
        <p:nvPicPr>
          <p:cNvPr id="8" name="Содержимое 7" descr="Картошка Ломтиками Фото."/>
          <p:cNvPicPr>
            <a:picLocks noGrp="1"/>
          </p:cNvPicPr>
          <p:nvPr>
            <p:ph sz="half" idx="2"/>
          </p:nvPr>
        </p:nvPicPr>
        <p:blipFill>
          <a:blip r:embed="rId2"/>
          <a:srcRect/>
          <a:stretch>
            <a:fillRect/>
          </a:stretch>
        </p:blipFill>
        <p:spPr bwMode="auto">
          <a:xfrm>
            <a:off x="4500562" y="1785926"/>
            <a:ext cx="4038600" cy="34030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u="sng" dirty="0" smtClean="0"/>
              <a:t>Соломка</a:t>
            </a:r>
            <a:endParaRPr lang="ru-RU" dirty="0"/>
          </a:p>
        </p:txBody>
      </p:sp>
      <p:sp>
        <p:nvSpPr>
          <p:cNvPr id="3" name="Содержимое 2"/>
          <p:cNvSpPr>
            <a:spLocks noGrp="1"/>
          </p:cNvSpPr>
          <p:nvPr>
            <p:ph idx="1"/>
          </p:nvPr>
        </p:nvSpPr>
        <p:spPr/>
        <p:txBody>
          <a:bodyPr>
            <a:normAutofit fontScale="92500" lnSpcReduction="20000"/>
          </a:bodyPr>
          <a:lstStyle/>
          <a:p>
            <a:r>
              <a:rPr lang="ru-RU" dirty="0" smtClean="0"/>
              <a:t>Для того чтобы нарезать овощи соломкой, их режут на тонкие пластинки толщиной 2мм. И шинкуют соломкой длиной </a:t>
            </a:r>
            <a:r>
              <a:rPr lang="ru-RU" b="1" dirty="0" smtClean="0"/>
              <a:t>4-5</a:t>
            </a:r>
            <a:r>
              <a:rPr lang="ru-RU" dirty="0" smtClean="0"/>
              <a:t> см., сечением   </a:t>
            </a:r>
            <a:r>
              <a:rPr lang="ru-RU" b="1" dirty="0" smtClean="0"/>
              <a:t>0,2*0,2</a:t>
            </a:r>
            <a:r>
              <a:rPr lang="ru-RU" dirty="0" smtClean="0"/>
              <a:t>см.</a:t>
            </a:r>
          </a:p>
          <a:p>
            <a:r>
              <a:rPr lang="ru-RU" dirty="0" smtClean="0"/>
              <a:t>Какое геометрическое </a:t>
            </a:r>
            <a:endParaRPr lang="ru-RU" dirty="0" smtClean="0"/>
          </a:p>
          <a:p>
            <a:pPr>
              <a:buNone/>
            </a:pPr>
            <a:r>
              <a:rPr lang="ru-RU" dirty="0" smtClean="0"/>
              <a:t>    тело </a:t>
            </a:r>
            <a:r>
              <a:rPr lang="ru-RU" dirty="0" smtClean="0"/>
              <a:t>образуется при </a:t>
            </a:r>
            <a:r>
              <a:rPr lang="ru-RU" dirty="0" smtClean="0"/>
              <a:t>нарезке </a:t>
            </a:r>
          </a:p>
          <a:p>
            <a:pPr>
              <a:buNone/>
            </a:pPr>
            <a:r>
              <a:rPr lang="ru-RU" dirty="0" smtClean="0"/>
              <a:t> </a:t>
            </a:r>
            <a:r>
              <a:rPr lang="ru-RU" dirty="0" smtClean="0"/>
              <a:t>   </a:t>
            </a:r>
            <a:r>
              <a:rPr lang="ru-RU" dirty="0" smtClean="0"/>
              <a:t>соломкой</a:t>
            </a:r>
            <a:r>
              <a:rPr lang="ru-RU" dirty="0" smtClean="0"/>
              <a:t>? Что такое, </a:t>
            </a:r>
            <a:endParaRPr lang="ru-RU" dirty="0" smtClean="0"/>
          </a:p>
          <a:p>
            <a:pPr>
              <a:buNone/>
            </a:pPr>
            <a:r>
              <a:rPr lang="ru-RU" dirty="0" smtClean="0"/>
              <a:t>    с </a:t>
            </a:r>
            <a:r>
              <a:rPr lang="ru-RU" dirty="0" smtClean="0"/>
              <a:t>геометрической точки зрения, </a:t>
            </a:r>
            <a:endParaRPr lang="ru-RU" dirty="0" smtClean="0"/>
          </a:p>
          <a:p>
            <a:pPr>
              <a:buNone/>
            </a:pPr>
            <a:r>
              <a:rPr lang="ru-RU" dirty="0" smtClean="0"/>
              <a:t> </a:t>
            </a:r>
            <a:r>
              <a:rPr lang="ru-RU" dirty="0" smtClean="0"/>
              <a:t>   </a:t>
            </a:r>
            <a:r>
              <a:rPr lang="ru-RU" dirty="0" smtClean="0"/>
              <a:t>длина </a:t>
            </a:r>
            <a:r>
              <a:rPr lang="ru-RU" dirty="0" smtClean="0"/>
              <a:t>соломки и </a:t>
            </a:r>
            <a:r>
              <a:rPr lang="ru-RU" dirty="0" smtClean="0"/>
              <a:t>сечение</a:t>
            </a:r>
          </a:p>
          <a:p>
            <a:pPr>
              <a:buNone/>
            </a:pPr>
            <a:r>
              <a:rPr lang="ru-RU" dirty="0" smtClean="0"/>
              <a:t>    </a:t>
            </a:r>
            <a:r>
              <a:rPr lang="ru-RU" b="1" dirty="0" smtClean="0"/>
              <a:t>0,2*0,2</a:t>
            </a:r>
            <a:r>
              <a:rPr lang="ru-RU" dirty="0" smtClean="0"/>
              <a:t>см.? </a:t>
            </a:r>
            <a:endParaRPr lang="ru-RU" dirty="0"/>
          </a:p>
        </p:txBody>
      </p:sp>
      <p:pic>
        <p:nvPicPr>
          <p:cNvPr id="4" name="Рисунок 3" descr="https://img-fotki.yandex.ru/get/6108/15238816.10/0_947c7_cf8c99a9_XL.jpg"/>
          <p:cNvPicPr/>
          <p:nvPr/>
        </p:nvPicPr>
        <p:blipFill>
          <a:blip r:embed="rId2" cstate="print"/>
          <a:srcRect/>
          <a:stretch>
            <a:fillRect/>
          </a:stretch>
        </p:blipFill>
        <p:spPr bwMode="auto">
          <a:xfrm>
            <a:off x="6096000" y="2786058"/>
            <a:ext cx="2194560" cy="19802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a:t>
            </a:r>
            <a:endParaRPr lang="ru-RU" dirty="0"/>
          </a:p>
        </p:txBody>
      </p:sp>
      <p:sp>
        <p:nvSpPr>
          <p:cNvPr id="3" name="Содержимое 2"/>
          <p:cNvSpPr>
            <a:spLocks noGrp="1"/>
          </p:cNvSpPr>
          <p:nvPr>
            <p:ph idx="1"/>
          </p:nvPr>
        </p:nvSpPr>
        <p:spPr/>
        <p:txBody>
          <a:bodyPr/>
          <a:lstStyle/>
          <a:p>
            <a:r>
              <a:rPr lang="ru-RU" dirty="0" smtClean="0"/>
              <a:t>Параллелепипед.</a:t>
            </a:r>
          </a:p>
          <a:p>
            <a:r>
              <a:rPr lang="ru-RU" dirty="0" smtClean="0"/>
              <a:t> Длина - это высота параллелепипеда, сечение - это основание параллелепипеда</a:t>
            </a:r>
          </a:p>
          <a:p>
            <a:endParaRPr lang="ru-RU" dirty="0"/>
          </a:p>
        </p:txBody>
      </p:sp>
      <p:pic>
        <p:nvPicPr>
          <p:cNvPr id="4" name="Рисунок 3"/>
          <p:cNvPicPr>
            <a:picLocks noChangeAspect="1"/>
          </p:cNvPicPr>
          <p:nvPr/>
        </p:nvPicPr>
        <p:blipFill rotWithShape="1">
          <a:blip r:embed="rId2"/>
          <a:srcRect t="16138"/>
          <a:stretch/>
        </p:blipFill>
        <p:spPr>
          <a:xfrm>
            <a:off x="2843808" y="3933056"/>
            <a:ext cx="5575554" cy="2619287"/>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u="sng" dirty="0" smtClean="0"/>
              <a:t>Брусочки</a:t>
            </a:r>
            <a:endParaRPr lang="ru-RU" dirty="0"/>
          </a:p>
        </p:txBody>
      </p:sp>
      <p:sp>
        <p:nvSpPr>
          <p:cNvPr id="3" name="Содержимое 2"/>
          <p:cNvSpPr>
            <a:spLocks noGrp="1"/>
          </p:cNvSpPr>
          <p:nvPr>
            <p:ph idx="1"/>
          </p:nvPr>
        </p:nvSpPr>
        <p:spPr/>
        <p:txBody>
          <a:bodyPr/>
          <a:lstStyle/>
          <a:p>
            <a:r>
              <a:rPr lang="ru-RU" dirty="0" smtClean="0"/>
              <a:t>Сырой картофель нарезают на пластины толщиной </a:t>
            </a:r>
            <a:r>
              <a:rPr lang="ru-RU" b="1" dirty="0" smtClean="0"/>
              <a:t>0,7-1.0</a:t>
            </a:r>
            <a:r>
              <a:rPr lang="ru-RU" dirty="0" smtClean="0"/>
              <a:t> см и разрезают на брусочки </a:t>
            </a:r>
            <a:r>
              <a:rPr lang="ru-RU" b="1" dirty="0" smtClean="0"/>
              <a:t>3-4</a:t>
            </a:r>
            <a:r>
              <a:rPr lang="ru-RU" dirty="0" smtClean="0"/>
              <a:t> см.</a:t>
            </a:r>
            <a:r>
              <a:rPr lang="ru-RU" b="1" dirty="0" smtClean="0"/>
              <a:t> </a:t>
            </a:r>
            <a:r>
              <a:rPr lang="ru-RU" dirty="0" smtClean="0"/>
              <a:t>Какая геометрическая фигура лежит в основании брусочка? </a:t>
            </a:r>
          </a:p>
          <a:p>
            <a:endParaRPr lang="ru-RU" dirty="0"/>
          </a:p>
        </p:txBody>
      </p:sp>
      <p:pic>
        <p:nvPicPr>
          <p:cNvPr id="4" name="Рисунок 3" descr="https://homekonserv.ru/wp-content/uploads/2017/10/fish-soup-from-canned-food1.jpg"/>
          <p:cNvPicPr/>
          <p:nvPr/>
        </p:nvPicPr>
        <p:blipFill>
          <a:blip r:embed="rId2"/>
          <a:srcRect/>
          <a:stretch>
            <a:fillRect/>
          </a:stretch>
        </p:blipFill>
        <p:spPr bwMode="auto">
          <a:xfrm>
            <a:off x="1785918" y="3643314"/>
            <a:ext cx="5193792" cy="287075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a:t>
            </a:r>
            <a:endParaRPr lang="ru-RU" dirty="0"/>
          </a:p>
        </p:txBody>
      </p:sp>
      <p:sp>
        <p:nvSpPr>
          <p:cNvPr id="3" name="Содержимое 2"/>
          <p:cNvSpPr>
            <a:spLocks noGrp="1"/>
          </p:cNvSpPr>
          <p:nvPr>
            <p:ph idx="1"/>
          </p:nvPr>
        </p:nvSpPr>
        <p:spPr/>
        <p:txBody>
          <a:bodyPr/>
          <a:lstStyle/>
          <a:p>
            <a:r>
              <a:rPr lang="ru-RU" dirty="0" smtClean="0"/>
              <a:t>Квадрат или прямоугольник</a:t>
            </a:r>
            <a:endParaRPr lang="ru-RU" dirty="0"/>
          </a:p>
        </p:txBody>
      </p:sp>
      <p:pic>
        <p:nvPicPr>
          <p:cNvPr id="4" name="Рисунок 3"/>
          <p:cNvPicPr>
            <a:picLocks noChangeAspect="1"/>
          </p:cNvPicPr>
          <p:nvPr/>
        </p:nvPicPr>
        <p:blipFill>
          <a:blip r:embed="rId2"/>
          <a:stretch>
            <a:fillRect/>
          </a:stretch>
        </p:blipFill>
        <p:spPr>
          <a:xfrm>
            <a:off x="323528" y="2653679"/>
            <a:ext cx="3420000" cy="2419003"/>
          </a:xfrm>
          <a:prstGeom prst="rect">
            <a:avLst/>
          </a:prstGeom>
        </p:spPr>
      </p:pic>
      <p:pic>
        <p:nvPicPr>
          <p:cNvPr id="5" name="Рисунок 4"/>
          <p:cNvPicPr>
            <a:picLocks noChangeAspect="1"/>
          </p:cNvPicPr>
          <p:nvPr/>
        </p:nvPicPr>
        <p:blipFill>
          <a:blip r:embed="rId3"/>
          <a:stretch>
            <a:fillRect/>
          </a:stretch>
        </p:blipFill>
        <p:spPr>
          <a:xfrm>
            <a:off x="3743528" y="2220114"/>
            <a:ext cx="4644000" cy="3286131"/>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u="sng" dirty="0" smtClean="0"/>
              <a:t>Кубики</a:t>
            </a:r>
            <a:endParaRPr lang="ru-RU" dirty="0"/>
          </a:p>
        </p:txBody>
      </p:sp>
      <p:sp>
        <p:nvSpPr>
          <p:cNvPr id="3" name="Содержимое 2"/>
          <p:cNvSpPr>
            <a:spLocks noGrp="1"/>
          </p:cNvSpPr>
          <p:nvPr>
            <p:ph idx="1"/>
          </p:nvPr>
        </p:nvSpPr>
        <p:spPr>
          <a:xfrm>
            <a:off x="357158" y="1428736"/>
            <a:ext cx="8229600" cy="4525963"/>
          </a:xfrm>
        </p:spPr>
        <p:txBody>
          <a:bodyPr>
            <a:normAutofit fontScale="85000" lnSpcReduction="20000"/>
          </a:bodyPr>
          <a:lstStyle/>
          <a:p>
            <a:r>
              <a:rPr lang="ru-RU" dirty="0" smtClean="0"/>
              <a:t> Овощи вначале нарезают </a:t>
            </a:r>
            <a:r>
              <a:rPr lang="ru-RU" dirty="0" smtClean="0"/>
              <a:t>на </a:t>
            </a:r>
          </a:p>
          <a:p>
            <a:pPr>
              <a:buNone/>
            </a:pPr>
            <a:r>
              <a:rPr lang="ru-RU" dirty="0" smtClean="0"/>
              <a:t> </a:t>
            </a:r>
            <a:r>
              <a:rPr lang="ru-RU" dirty="0" smtClean="0"/>
              <a:t>    </a:t>
            </a:r>
            <a:r>
              <a:rPr lang="ru-RU" dirty="0" smtClean="0"/>
              <a:t>пластинки</a:t>
            </a:r>
            <a:r>
              <a:rPr lang="ru-RU" dirty="0" smtClean="0"/>
              <a:t>, разрезают их </a:t>
            </a:r>
            <a:r>
              <a:rPr lang="ru-RU" dirty="0" smtClean="0"/>
              <a:t>на </a:t>
            </a:r>
          </a:p>
          <a:p>
            <a:pPr>
              <a:buNone/>
            </a:pPr>
            <a:r>
              <a:rPr lang="ru-RU" dirty="0" smtClean="0"/>
              <a:t> </a:t>
            </a:r>
            <a:r>
              <a:rPr lang="ru-RU" dirty="0" smtClean="0"/>
              <a:t>    </a:t>
            </a:r>
            <a:r>
              <a:rPr lang="ru-RU" dirty="0" smtClean="0"/>
              <a:t>брусочки</a:t>
            </a:r>
            <a:r>
              <a:rPr lang="ru-RU" dirty="0" smtClean="0"/>
              <a:t>, а затем режут </a:t>
            </a:r>
            <a:r>
              <a:rPr lang="ru-RU" dirty="0" smtClean="0"/>
              <a:t>на </a:t>
            </a:r>
            <a:r>
              <a:rPr lang="ru-RU" dirty="0" smtClean="0"/>
              <a:t>кубики</a:t>
            </a:r>
            <a:r>
              <a:rPr lang="ru-RU" dirty="0" smtClean="0"/>
              <a:t>.</a:t>
            </a:r>
          </a:p>
          <a:p>
            <a:pPr>
              <a:buNone/>
            </a:pPr>
            <a:r>
              <a:rPr lang="ru-RU" dirty="0" smtClean="0"/>
              <a:t> </a:t>
            </a:r>
            <a:r>
              <a:rPr lang="ru-RU" dirty="0" smtClean="0"/>
              <a:t>   </a:t>
            </a:r>
            <a:r>
              <a:rPr lang="ru-RU" dirty="0" smtClean="0"/>
              <a:t> </a:t>
            </a:r>
            <a:r>
              <a:rPr lang="ru-RU" dirty="0" smtClean="0"/>
              <a:t>В зависимости от </a:t>
            </a:r>
            <a:r>
              <a:rPr lang="ru-RU" dirty="0" smtClean="0"/>
              <a:t>назначения </a:t>
            </a:r>
          </a:p>
          <a:p>
            <a:pPr>
              <a:buNone/>
            </a:pPr>
            <a:r>
              <a:rPr lang="ru-RU" dirty="0" smtClean="0"/>
              <a:t> </a:t>
            </a:r>
            <a:r>
              <a:rPr lang="ru-RU" dirty="0" smtClean="0"/>
              <a:t>    </a:t>
            </a:r>
            <a:r>
              <a:rPr lang="ru-RU" dirty="0" smtClean="0"/>
              <a:t>кубики </a:t>
            </a:r>
            <a:r>
              <a:rPr lang="ru-RU" dirty="0" smtClean="0"/>
              <a:t>нарезают </a:t>
            </a:r>
            <a:r>
              <a:rPr lang="ru-RU" dirty="0" smtClean="0"/>
              <a:t>сечением</a:t>
            </a:r>
            <a:r>
              <a:rPr lang="ru-RU" dirty="0" smtClean="0"/>
              <a:t>:</a:t>
            </a:r>
          </a:p>
          <a:p>
            <a:pPr>
              <a:buNone/>
            </a:pPr>
            <a:r>
              <a:rPr lang="ru-RU" dirty="0" smtClean="0"/>
              <a:t>    крупные:  </a:t>
            </a:r>
            <a:r>
              <a:rPr lang="ru-RU" b="1" dirty="0" smtClean="0"/>
              <a:t>2-2,5</a:t>
            </a:r>
            <a:r>
              <a:rPr lang="ru-RU" dirty="0" smtClean="0"/>
              <a:t>см</a:t>
            </a:r>
            <a:r>
              <a:rPr lang="ru-RU" dirty="0" smtClean="0"/>
              <a:t>,</a:t>
            </a:r>
          </a:p>
          <a:p>
            <a:pPr>
              <a:buNone/>
            </a:pPr>
            <a:r>
              <a:rPr lang="ru-RU" dirty="0" smtClean="0"/>
              <a:t> </a:t>
            </a:r>
            <a:r>
              <a:rPr lang="ru-RU" dirty="0" smtClean="0"/>
              <a:t>   </a:t>
            </a:r>
            <a:r>
              <a:rPr lang="ru-RU" dirty="0" smtClean="0"/>
              <a:t>средние</a:t>
            </a:r>
            <a:r>
              <a:rPr lang="ru-RU" dirty="0" smtClean="0"/>
              <a:t>: </a:t>
            </a:r>
            <a:r>
              <a:rPr lang="ru-RU" b="1" dirty="0" smtClean="0"/>
              <a:t>1-1,5</a:t>
            </a:r>
            <a:r>
              <a:rPr lang="ru-RU" dirty="0" smtClean="0"/>
              <a:t> см, </a:t>
            </a:r>
            <a:endParaRPr lang="ru-RU" dirty="0" smtClean="0"/>
          </a:p>
          <a:p>
            <a:pPr>
              <a:buNone/>
            </a:pPr>
            <a:r>
              <a:rPr lang="ru-RU" dirty="0" smtClean="0"/>
              <a:t> </a:t>
            </a:r>
            <a:r>
              <a:rPr lang="ru-RU" dirty="0" smtClean="0"/>
              <a:t>    </a:t>
            </a:r>
            <a:r>
              <a:rPr lang="ru-RU" dirty="0" smtClean="0"/>
              <a:t>мелкие</a:t>
            </a:r>
            <a:r>
              <a:rPr lang="ru-RU" dirty="0" smtClean="0"/>
              <a:t>: </a:t>
            </a:r>
            <a:r>
              <a:rPr lang="ru-RU" b="1" dirty="0" smtClean="0"/>
              <a:t>0,3-0,5 </a:t>
            </a:r>
            <a:r>
              <a:rPr lang="ru-RU" dirty="0" smtClean="0"/>
              <a:t>см. </a:t>
            </a:r>
            <a:endParaRPr lang="ru-RU" dirty="0" smtClean="0"/>
          </a:p>
          <a:p>
            <a:pPr>
              <a:buNone/>
            </a:pPr>
            <a:r>
              <a:rPr lang="ru-RU" dirty="0" smtClean="0"/>
              <a:t> </a:t>
            </a:r>
            <a:r>
              <a:rPr lang="ru-RU" dirty="0" smtClean="0"/>
              <a:t>    </a:t>
            </a:r>
            <a:r>
              <a:rPr lang="ru-RU" dirty="0" smtClean="0"/>
              <a:t>Мелкими </a:t>
            </a:r>
            <a:r>
              <a:rPr lang="ru-RU" dirty="0" smtClean="0"/>
              <a:t>кубиками нарезают уже вареные овощи для гарнира и холодных блюд и салатов.</a:t>
            </a:r>
            <a:r>
              <a:rPr lang="ru-RU" b="1" dirty="0" smtClean="0"/>
              <a:t> </a:t>
            </a:r>
            <a:r>
              <a:rPr lang="ru-RU" dirty="0" smtClean="0"/>
              <a:t>Назовите чему равно ребро куба каждого вида нарезки</a:t>
            </a:r>
          </a:p>
          <a:p>
            <a:endParaRPr lang="ru-RU" dirty="0"/>
          </a:p>
        </p:txBody>
      </p:sp>
      <p:pic>
        <p:nvPicPr>
          <p:cNvPr id="4" name="Picture 5" descr="G:\мвк\t4f97f6_obstsalat_anders.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15074" y="1643050"/>
            <a:ext cx="2286000" cy="228600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a:t>
            </a:r>
            <a:endParaRPr lang="ru-RU" dirty="0"/>
          </a:p>
        </p:txBody>
      </p:sp>
      <p:sp>
        <p:nvSpPr>
          <p:cNvPr id="3" name="Содержимое 2"/>
          <p:cNvSpPr>
            <a:spLocks noGrp="1"/>
          </p:cNvSpPr>
          <p:nvPr>
            <p:ph idx="1"/>
          </p:nvPr>
        </p:nvSpPr>
        <p:spPr>
          <a:xfrm>
            <a:off x="934872" y="1628800"/>
            <a:ext cx="8229600" cy="4525963"/>
          </a:xfrm>
        </p:spPr>
        <p:txBody>
          <a:bodyPr>
            <a:normAutofit/>
          </a:bodyPr>
          <a:lstStyle/>
          <a:p>
            <a:r>
              <a:rPr lang="ru-RU" sz="4000" dirty="0" smtClean="0"/>
              <a:t>2-2,5;</a:t>
            </a:r>
          </a:p>
          <a:p>
            <a:r>
              <a:rPr lang="ru-RU" sz="4000" dirty="0" smtClean="0"/>
              <a:t>1-1,5;</a:t>
            </a:r>
          </a:p>
          <a:p>
            <a:r>
              <a:rPr lang="ru-RU" sz="4000" dirty="0" smtClean="0"/>
              <a:t>0,3-0,5</a:t>
            </a:r>
            <a:endParaRPr lang="ru-RU" sz="4000" dirty="0"/>
          </a:p>
        </p:txBody>
      </p:sp>
      <p:pic>
        <p:nvPicPr>
          <p:cNvPr id="4" name="Рисунок 3"/>
          <p:cNvPicPr>
            <a:picLocks noChangeAspect="1"/>
          </p:cNvPicPr>
          <p:nvPr/>
        </p:nvPicPr>
        <p:blipFill rotWithShape="1">
          <a:blip r:embed="rId2"/>
          <a:srcRect t="27898" b="-27898"/>
          <a:stretch/>
        </p:blipFill>
        <p:spPr>
          <a:xfrm>
            <a:off x="4599813" y="2177249"/>
            <a:ext cx="3416759" cy="4129814"/>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Самая большая булочка</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1397000" y="1742281"/>
            <a:ext cx="6350000" cy="4241800"/>
          </a:xfrm>
        </p:spPr>
      </p:pic>
    </p:spTree>
    <p:extLst>
      <p:ext uri="{BB962C8B-B14F-4D97-AF65-F5344CB8AC3E}">
        <p14:creationId xmlns:p14="http://schemas.microsoft.com/office/powerpoint/2010/main" xmlns="" val="27684292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Цели мероприятия:</a:t>
            </a:r>
            <a:r>
              <a:rPr lang="ru-RU" dirty="0" smtClean="0"/>
              <a:t/>
            </a:r>
            <a:br>
              <a:rPr lang="ru-RU" dirty="0" smtClean="0"/>
            </a:br>
            <a:endParaRPr lang="ru-RU" dirty="0"/>
          </a:p>
        </p:txBody>
      </p:sp>
      <p:sp>
        <p:nvSpPr>
          <p:cNvPr id="3" name="Содержимое 2"/>
          <p:cNvSpPr>
            <a:spLocks noGrp="1"/>
          </p:cNvSpPr>
          <p:nvPr>
            <p:ph idx="1"/>
          </p:nvPr>
        </p:nvSpPr>
        <p:spPr/>
        <p:txBody>
          <a:bodyPr>
            <a:normAutofit fontScale="62500" lnSpcReduction="20000"/>
          </a:bodyPr>
          <a:lstStyle/>
          <a:p>
            <a:r>
              <a:rPr lang="ru-RU" b="1" dirty="0" smtClean="0"/>
              <a:t> Образовательная:</a:t>
            </a:r>
            <a:endParaRPr lang="ru-RU" dirty="0" smtClean="0"/>
          </a:p>
          <a:p>
            <a:pPr lvl="0"/>
            <a:r>
              <a:rPr lang="ru-RU" dirty="0" smtClean="0"/>
              <a:t>показать значимость математики для формирования профессиональных компетенций.</a:t>
            </a:r>
          </a:p>
          <a:p>
            <a:r>
              <a:rPr lang="ru-RU" b="1" dirty="0" smtClean="0"/>
              <a:t> Развивающая:</a:t>
            </a:r>
            <a:endParaRPr lang="ru-RU" dirty="0" smtClean="0"/>
          </a:p>
          <a:p>
            <a:pPr lvl="0"/>
            <a:r>
              <a:rPr lang="ru-RU" dirty="0" smtClean="0"/>
              <a:t>формирование умений математически обрабатывать самостоятельно получаемые данные, делать выводы;</a:t>
            </a:r>
          </a:p>
          <a:p>
            <a:pPr lvl="0"/>
            <a:r>
              <a:rPr lang="ru-RU" dirty="0" smtClean="0"/>
              <a:t>создать условия для формирования умений и навыков применять знания в различных конкретных ситуациях;</a:t>
            </a:r>
          </a:p>
          <a:p>
            <a:pPr lvl="0"/>
            <a:r>
              <a:rPr lang="ru-RU" dirty="0" smtClean="0"/>
              <a:t>осуществить перенос полученных знаний на уроках математики к специальным дисциплинам применительно к профессии.</a:t>
            </a:r>
          </a:p>
          <a:p>
            <a:r>
              <a:rPr lang="ru-RU" b="1" dirty="0" smtClean="0"/>
              <a:t> Воспитательная</a:t>
            </a:r>
            <a:r>
              <a:rPr lang="ru-RU" b="1" i="1" dirty="0" smtClean="0"/>
              <a:t>:</a:t>
            </a:r>
            <a:endParaRPr lang="ru-RU" dirty="0" smtClean="0"/>
          </a:p>
          <a:p>
            <a:pPr lvl="0"/>
            <a:r>
              <a:rPr lang="ru-RU" dirty="0" smtClean="0"/>
              <a:t>воспитывать у студентов любознательность через познавательную информацию;</a:t>
            </a:r>
          </a:p>
          <a:p>
            <a:pPr lvl="0"/>
            <a:r>
              <a:rPr lang="ru-RU" dirty="0" smtClean="0"/>
              <a:t>содействовать воспитанию интереса к математике;</a:t>
            </a:r>
          </a:p>
          <a:p>
            <a:pPr lvl="0"/>
            <a:r>
              <a:rPr lang="ru-RU" dirty="0" smtClean="0"/>
              <a:t>воспитывать у студентов культуру труда.</a:t>
            </a:r>
          </a:p>
          <a:p>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28676" y="692696"/>
            <a:ext cx="7772400" cy="1470025"/>
          </a:xfrm>
        </p:spPr>
        <p:txBody>
          <a:bodyPr/>
          <a:lstStyle/>
          <a:p>
            <a:r>
              <a:rPr lang="ru-RU" dirty="0" smtClean="0"/>
              <a:t>Самый большой омлет</a:t>
            </a:r>
            <a:endParaRPr lang="ru-RU" dirty="0"/>
          </a:p>
        </p:txBody>
      </p:sp>
      <p:sp>
        <p:nvSpPr>
          <p:cNvPr id="3" name="Подзаголовок 2"/>
          <p:cNvSpPr>
            <a:spLocks noGrp="1"/>
          </p:cNvSpPr>
          <p:nvPr>
            <p:ph type="subTitle" idx="1"/>
          </p:nvPr>
        </p:nvSpPr>
        <p:spPr/>
        <p:txBody>
          <a:bodyPr/>
          <a:lstStyle/>
          <a:p>
            <a:endParaRPr lang="ru-RU" dirty="0"/>
          </a:p>
        </p:txBody>
      </p:sp>
      <p:pic>
        <p:nvPicPr>
          <p:cNvPr id="1026" name="Picture 2" descr="G:\Матем в кулинарии\омлет.jpg"/>
          <p:cNvPicPr>
            <a:picLocks noChangeAspect="1" noChangeArrowheads="1"/>
          </p:cNvPicPr>
          <p:nvPr/>
        </p:nvPicPr>
        <p:blipFill>
          <a:blip r:embed="rId2"/>
          <a:srcRect/>
          <a:stretch>
            <a:fillRect/>
          </a:stretch>
        </p:blipFill>
        <p:spPr bwMode="auto">
          <a:xfrm>
            <a:off x="361124" y="2159630"/>
            <a:ext cx="4032504" cy="2478024"/>
          </a:xfrm>
          <a:prstGeom prst="rect">
            <a:avLst/>
          </a:prstGeom>
          <a:noFill/>
        </p:spPr>
      </p:pic>
      <p:pic>
        <p:nvPicPr>
          <p:cNvPr id="1027" name="Picture 3" descr="G:\Матем в кулинарии\img_user_file_58b43a929bb6c_17.jpg"/>
          <p:cNvPicPr>
            <a:picLocks noChangeAspect="1" noChangeArrowheads="1"/>
          </p:cNvPicPr>
          <p:nvPr/>
        </p:nvPicPr>
        <p:blipFill>
          <a:blip r:embed="rId3"/>
          <a:srcRect t="15945"/>
          <a:stretch>
            <a:fillRect/>
          </a:stretch>
        </p:blipFill>
        <p:spPr bwMode="auto">
          <a:xfrm>
            <a:off x="4399344" y="3629655"/>
            <a:ext cx="4068000" cy="2564501"/>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1600" dirty="0" smtClean="0">
                <a:latin typeface="Times New Roman" pitchFamily="18" charset="0"/>
                <a:cs typeface="Times New Roman" pitchFamily="18" charset="0"/>
              </a:rPr>
              <a:t>Перед вами </a:t>
            </a:r>
            <a:r>
              <a:rPr lang="ru-RU" sz="1600" b="1" dirty="0" smtClean="0">
                <a:latin typeface="Times New Roman" pitchFamily="18" charset="0"/>
                <a:cs typeface="Times New Roman" pitchFamily="18" charset="0"/>
              </a:rPr>
              <a:t>блюдо для подачи шашлыков. </a:t>
            </a:r>
            <a:r>
              <a:rPr lang="ru-RU" sz="1600" dirty="0" smtClean="0">
                <a:latin typeface="Times New Roman" pitchFamily="18" charset="0"/>
                <a:cs typeface="Times New Roman" pitchFamily="18" charset="0"/>
              </a:rPr>
              <a:t>Верхнее его основание подвижно, т.к. длина шампуров может быть различной. </a:t>
            </a:r>
            <a:r>
              <a:rPr lang="ru-RU" sz="1600" b="1" dirty="0" smtClean="0">
                <a:latin typeface="Times New Roman" pitchFamily="18" charset="0"/>
                <a:cs typeface="Times New Roman" pitchFamily="18" charset="0"/>
              </a:rPr>
              <a:t>На какой высоте </a:t>
            </a:r>
            <a:r>
              <a:rPr lang="ru-RU" sz="1600" dirty="0" smtClean="0">
                <a:latin typeface="Times New Roman" pitchFamily="18" charset="0"/>
                <a:cs typeface="Times New Roman" pitchFamily="18" charset="0"/>
              </a:rPr>
              <a:t>необходимо закрепить верхнее основание от дна блюда, чтобы вставить шампуры. Если рабочая длина шампура 25 см. Расстояние от оси блюда до нижнего отверстия, в которое вставляется шампур 25см. А расстояние от оси до верхнего отверстия – 10 см. Глубина блюда равна 3 см.</a:t>
            </a:r>
            <a:endParaRPr lang="ru-RU" sz="1600" dirty="0">
              <a:latin typeface="Times New Roman" pitchFamily="18" charset="0"/>
              <a:cs typeface="Times New Roman" pitchFamily="18" charset="0"/>
            </a:endParaRPr>
          </a:p>
        </p:txBody>
      </p:sp>
      <p:pic>
        <p:nvPicPr>
          <p:cNvPr id="4" name="Содержимое 3" descr="hello_html_m671451d9.gif"/>
          <p:cNvPicPr>
            <a:picLocks noGrp="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928662" y="2071678"/>
            <a:ext cx="7272000" cy="4068000"/>
          </a:xfrm>
          <a:prstGeom prst="rect">
            <a:avLst/>
          </a:prstGeom>
          <a:noFill/>
          <a:ln>
            <a:no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i="1" dirty="0" smtClean="0"/>
              <a:t>Решение</a:t>
            </a:r>
            <a:r>
              <a:rPr lang="ru-RU" dirty="0" smtClean="0"/>
              <a:t>:</a:t>
            </a:r>
            <a:endParaRPr lang="ru-RU" dirty="0"/>
          </a:p>
        </p:txBody>
      </p:sp>
      <p:sp>
        <p:nvSpPr>
          <p:cNvPr id="3" name="Содержимое 2"/>
          <p:cNvSpPr>
            <a:spLocks noGrp="1"/>
          </p:cNvSpPr>
          <p:nvPr>
            <p:ph idx="1"/>
          </p:nvPr>
        </p:nvSpPr>
        <p:spPr/>
        <p:txBody>
          <a:bodyPr/>
          <a:lstStyle/>
          <a:p>
            <a:r>
              <a:rPr lang="ru-RU" dirty="0" smtClean="0"/>
              <a:t>ВС = ОС – ОВ = 25 – 10 = 15 по т. Пифагора найдём АВ</a:t>
            </a:r>
            <a:r>
              <a:rPr lang="ru-RU" baseline="30000" dirty="0" smtClean="0"/>
              <a:t>2</a:t>
            </a:r>
            <a:r>
              <a:rPr lang="ru-RU" dirty="0" smtClean="0"/>
              <a:t> = АС</a:t>
            </a:r>
            <a:r>
              <a:rPr lang="ru-RU" baseline="30000" dirty="0" smtClean="0"/>
              <a:t>2</a:t>
            </a:r>
            <a:r>
              <a:rPr lang="ru-RU" dirty="0" smtClean="0"/>
              <a:t> – ВС</a:t>
            </a:r>
            <a:r>
              <a:rPr lang="ru-RU" baseline="30000" dirty="0" smtClean="0"/>
              <a:t>2</a:t>
            </a:r>
            <a:r>
              <a:rPr lang="ru-RU" dirty="0" smtClean="0"/>
              <a:t>  = 25</a:t>
            </a:r>
            <a:r>
              <a:rPr lang="ru-RU" baseline="30000" dirty="0" smtClean="0"/>
              <a:t>2</a:t>
            </a:r>
            <a:r>
              <a:rPr lang="ru-RU" dirty="0" smtClean="0"/>
              <a:t> – 15</a:t>
            </a:r>
            <a:r>
              <a:rPr lang="ru-RU" baseline="30000" dirty="0" smtClean="0"/>
              <a:t>2</a:t>
            </a:r>
            <a:r>
              <a:rPr lang="ru-RU" dirty="0" smtClean="0"/>
              <a:t> = 625 – 225 = 400, АВ = 20 см. поэтому  Н = 20 + 3 = 23 см. – на такой высоте нужно закрепить верхнее основание блюда.</a:t>
            </a:r>
          </a:p>
          <a:p>
            <a:endParaRPr lang="ru-RU" dirty="0"/>
          </a:p>
        </p:txBody>
      </p:sp>
      <p:pic>
        <p:nvPicPr>
          <p:cNvPr id="4" name="Рисунок 3" descr="hello_html_m671451d9.gif"/>
          <p:cNvPicPr/>
          <p:nvPr/>
        </p:nvPicPr>
        <p:blipFill>
          <a:blip r:embed="rId2">
            <a:extLst>
              <a:ext uri="{28A0092B-C50C-407E-A947-70E740481C1C}">
                <a14:useLocalDpi xmlns:a14="http://schemas.microsoft.com/office/drawing/2010/main" xmlns="" val="0"/>
              </a:ext>
            </a:extLst>
          </a:blip>
          <a:srcRect/>
          <a:stretch>
            <a:fillRect/>
          </a:stretch>
        </p:blipFill>
        <p:spPr bwMode="auto">
          <a:xfrm>
            <a:off x="1643042" y="4286256"/>
            <a:ext cx="6156000" cy="2412000"/>
          </a:xfrm>
          <a:prstGeom prst="rect">
            <a:avLst/>
          </a:prstGeom>
          <a:noFill/>
          <a:ln>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Содержимое 2"/>
          <p:cNvSpPr>
            <a:spLocks noGrp="1"/>
          </p:cNvSpPr>
          <p:nvPr>
            <p:ph idx="1"/>
          </p:nvPr>
        </p:nvSpPr>
        <p:spPr>
          <a:xfrm>
            <a:off x="500034" y="714356"/>
            <a:ext cx="8186766" cy="5411807"/>
          </a:xfrm>
        </p:spPr>
        <p:txBody>
          <a:bodyPr/>
          <a:lstStyle/>
          <a:p>
            <a:pPr>
              <a:buNone/>
            </a:pPr>
            <a:r>
              <a:rPr lang="ru-RU" dirty="0" smtClean="0"/>
              <a:t> Врачи рекомендуют дневную норму питания распределить на 4 приема:</a:t>
            </a:r>
          </a:p>
          <a:p>
            <a:pPr lvl="0"/>
            <a:r>
              <a:rPr lang="ru-RU" dirty="0" smtClean="0"/>
              <a:t>утренний завтрак - 0,2</a:t>
            </a:r>
          </a:p>
          <a:p>
            <a:pPr lvl="0"/>
            <a:r>
              <a:rPr lang="ru-RU" dirty="0" smtClean="0"/>
              <a:t>второй завтрак - 0,1</a:t>
            </a:r>
          </a:p>
          <a:p>
            <a:pPr lvl="0"/>
            <a:r>
              <a:rPr lang="ru-RU" dirty="0" smtClean="0"/>
              <a:t>обед - 0,5</a:t>
            </a:r>
          </a:p>
          <a:p>
            <a:r>
              <a:rPr lang="ru-RU" dirty="0" smtClean="0"/>
              <a:t>ужин – 0,2. </a:t>
            </a:r>
          </a:p>
          <a:p>
            <a:pPr>
              <a:buNone/>
            </a:pPr>
            <a:r>
              <a:rPr lang="ru-RU" b="1" dirty="0" smtClean="0"/>
              <a:t>Запишите предлагаемую норму в %.</a:t>
            </a:r>
          </a:p>
          <a:p>
            <a:pPr lvl="0"/>
            <a:endParaRPr lang="ru-RU" dirty="0"/>
          </a:p>
        </p:txBody>
      </p:sp>
      <p:pic>
        <p:nvPicPr>
          <p:cNvPr id="4" name="Рисунок 3"/>
          <p:cNvPicPr>
            <a:picLocks noChangeAspect="1"/>
          </p:cNvPicPr>
          <p:nvPr/>
        </p:nvPicPr>
        <p:blipFill>
          <a:blip r:embed="rId2"/>
          <a:stretch>
            <a:fillRect/>
          </a:stretch>
        </p:blipFill>
        <p:spPr>
          <a:xfrm>
            <a:off x="6156176" y="1857356"/>
            <a:ext cx="1816765" cy="1646063"/>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Ответ</a:t>
            </a:r>
            <a:endParaRPr lang="ru-RU" dirty="0"/>
          </a:p>
        </p:txBody>
      </p:sp>
      <p:sp>
        <p:nvSpPr>
          <p:cNvPr id="3" name="Содержимое 2"/>
          <p:cNvSpPr>
            <a:spLocks noGrp="1"/>
          </p:cNvSpPr>
          <p:nvPr>
            <p:ph idx="1"/>
          </p:nvPr>
        </p:nvSpPr>
        <p:spPr/>
        <p:txBody>
          <a:bodyPr/>
          <a:lstStyle/>
          <a:p>
            <a:pPr lvl="0"/>
            <a:r>
              <a:rPr lang="ru-RU" dirty="0" smtClean="0"/>
              <a:t>утренний завтрак – 20%</a:t>
            </a:r>
          </a:p>
          <a:p>
            <a:pPr lvl="0"/>
            <a:r>
              <a:rPr lang="ru-RU" dirty="0" smtClean="0"/>
              <a:t>второй завтрак - 10%</a:t>
            </a:r>
          </a:p>
          <a:p>
            <a:pPr lvl="0"/>
            <a:r>
              <a:rPr lang="ru-RU" dirty="0" smtClean="0"/>
              <a:t>обед - 50%</a:t>
            </a:r>
          </a:p>
          <a:p>
            <a:r>
              <a:rPr lang="ru-RU" dirty="0" smtClean="0"/>
              <a:t>ужин – 20% </a:t>
            </a:r>
          </a:p>
          <a:p>
            <a:endParaRPr lang="ru-RU" dirty="0"/>
          </a:p>
        </p:txBody>
      </p:sp>
      <p:pic>
        <p:nvPicPr>
          <p:cNvPr id="4" name="Рисунок 3"/>
          <p:cNvPicPr>
            <a:picLocks noChangeAspect="1"/>
          </p:cNvPicPr>
          <p:nvPr/>
        </p:nvPicPr>
        <p:blipFill>
          <a:blip r:embed="rId2"/>
          <a:stretch>
            <a:fillRect/>
          </a:stretch>
        </p:blipFill>
        <p:spPr>
          <a:xfrm>
            <a:off x="6012160" y="1916832"/>
            <a:ext cx="1816765" cy="1646063"/>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Восприятие вкуса пищи</a:t>
            </a:r>
            <a:r>
              <a:rPr lang="ru-RU" b="1" i="1" dirty="0" smtClean="0"/>
              <a:t> - форма</a:t>
            </a:r>
            <a:r>
              <a:rPr lang="ru-RU" dirty="0" smtClean="0"/>
              <a:t> </a:t>
            </a:r>
            <a:r>
              <a:rPr lang="ru-RU" sz="3600" dirty="0" smtClean="0"/>
              <a:t>Определить геометрическую форму форм для выпечки хлеба</a:t>
            </a:r>
            <a:endParaRPr lang="ru-RU" sz="3600" dirty="0"/>
          </a:p>
        </p:txBody>
      </p:sp>
      <p:pic>
        <p:nvPicPr>
          <p:cNvPr id="4" name="Содержимое 3" descr="C:\Users\Admin\Desktop\для урока\Математика в профессии повар\Слайд11.JPG"/>
          <p:cNvPicPr>
            <a:picLocks noGrp="1"/>
          </p:cNvPicPr>
          <p:nvPr>
            <p:ph idx="1"/>
          </p:nvPr>
        </p:nvPicPr>
        <p:blipFill>
          <a:blip r:embed="rId2" cstate="print"/>
          <a:srcRect/>
          <a:stretch>
            <a:fillRect/>
          </a:stretch>
        </p:blipFill>
        <p:spPr bwMode="auto">
          <a:xfrm>
            <a:off x="1554691" y="1628800"/>
            <a:ext cx="6034617"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pic>
        <p:nvPicPr>
          <p:cNvPr id="4" name="Содержимое 3" descr="C:\Users\Admin\Desktop\для урока\Математика в профессии повар\Слайд18.JPG"/>
          <p:cNvPicPr>
            <a:picLocks noGrp="1"/>
          </p:cNvPicPr>
          <p:nvPr>
            <p:ph idx="1"/>
          </p:nvPr>
        </p:nvPicPr>
        <p:blipFill>
          <a:blip r:embed="rId2" cstate="print"/>
          <a:srcRect/>
          <a:stretch>
            <a:fillRect/>
          </a:stretch>
        </p:blipFill>
        <p:spPr bwMode="auto">
          <a:xfrm>
            <a:off x="357158" y="214290"/>
            <a:ext cx="8424000" cy="518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Анкета для обучающихся</a:t>
            </a:r>
            <a:r>
              <a:rPr lang="ru-RU" dirty="0" smtClean="0"/>
              <a:t/>
            </a:r>
            <a:br>
              <a:rPr lang="ru-RU" dirty="0" smtClean="0"/>
            </a:br>
            <a:endParaRPr lang="ru-RU" dirty="0"/>
          </a:p>
        </p:txBody>
      </p:sp>
      <p:sp>
        <p:nvSpPr>
          <p:cNvPr id="3" name="Содержимое 2"/>
          <p:cNvSpPr>
            <a:spLocks noGrp="1"/>
          </p:cNvSpPr>
          <p:nvPr>
            <p:ph idx="1"/>
          </p:nvPr>
        </p:nvSpPr>
        <p:spPr/>
        <p:txBody>
          <a:bodyPr>
            <a:normAutofit fontScale="32500" lnSpcReduction="20000"/>
          </a:bodyPr>
          <a:lstStyle/>
          <a:p>
            <a:r>
              <a:rPr lang="ru-RU" i="1" dirty="0" smtClean="0"/>
              <a:t>Уважаемый коллега!</a:t>
            </a:r>
            <a:endParaRPr lang="ru-RU" dirty="0" smtClean="0"/>
          </a:p>
          <a:p>
            <a:r>
              <a:rPr lang="ru-RU" i="1" dirty="0" smtClean="0"/>
              <a:t>Ответь, пожалуйста, на нижеперечисленные вопросы. Постарайся, чтобы твои ответы были искренними, честными и полными.</a:t>
            </a:r>
            <a:endParaRPr lang="ru-RU" dirty="0" smtClean="0"/>
          </a:p>
          <a:p>
            <a:pPr lvl="0"/>
            <a:r>
              <a:rPr lang="ru-RU" dirty="0" smtClean="0"/>
              <a:t>Твое отношение к сегодняшнему уроку (выбери вариант ответа):</a:t>
            </a:r>
          </a:p>
          <a:p>
            <a:r>
              <a:rPr lang="ru-RU" dirty="0" smtClean="0"/>
              <a:t>а) отличный, интересный, захватывающий;</a:t>
            </a:r>
          </a:p>
          <a:p>
            <a:r>
              <a:rPr lang="ru-RU" dirty="0" smtClean="0"/>
              <a:t>б) хороший, содержательный, заставляющий работать;</a:t>
            </a:r>
          </a:p>
          <a:p>
            <a:r>
              <a:rPr lang="ru-RU" dirty="0" smtClean="0"/>
              <a:t>в) нормальный обычный;</a:t>
            </a:r>
          </a:p>
          <a:p>
            <a:r>
              <a:rPr lang="ru-RU" dirty="0" smtClean="0"/>
              <a:t>г) скучный, работа без интереса;</a:t>
            </a:r>
          </a:p>
          <a:p>
            <a:r>
              <a:rPr lang="ru-RU" dirty="0" err="1" smtClean="0"/>
              <a:t>д</a:t>
            </a:r>
            <a:r>
              <a:rPr lang="ru-RU" dirty="0" smtClean="0"/>
              <a:t>) бесполезный, совсем не интересный.</a:t>
            </a:r>
          </a:p>
          <a:p>
            <a:r>
              <a:rPr lang="ru-RU" dirty="0" smtClean="0"/>
              <a:t>е) твой вариант ответа ____________________________________</a:t>
            </a:r>
          </a:p>
          <a:p>
            <a:pPr lvl="0"/>
            <a:r>
              <a:rPr lang="ru-RU" dirty="0" smtClean="0"/>
              <a:t>Какие события, факты, закономерности, формулы, явления, правила ты усвоил (а)?</a:t>
            </a:r>
          </a:p>
          <a:p>
            <a:r>
              <a:rPr lang="ru-RU" dirty="0" smtClean="0"/>
              <a:t>________________________________________________________</a:t>
            </a:r>
          </a:p>
          <a:p>
            <a:pPr lvl="0"/>
            <a:r>
              <a:rPr lang="ru-RU" dirty="0" smtClean="0"/>
              <a:t>Чему новому ты научил(</a:t>
            </a:r>
            <a:r>
              <a:rPr lang="ru-RU" dirty="0" err="1" smtClean="0"/>
              <a:t>ся</a:t>
            </a:r>
            <a:r>
              <a:rPr lang="ru-RU" dirty="0" smtClean="0"/>
              <a:t>/ась) ?</a:t>
            </a:r>
          </a:p>
          <a:p>
            <a:r>
              <a:rPr lang="ru-RU" dirty="0" smtClean="0"/>
              <a:t>________________________________________________________</a:t>
            </a:r>
          </a:p>
          <a:p>
            <a:pPr lvl="0"/>
            <a:r>
              <a:rPr lang="ru-RU" dirty="0" smtClean="0"/>
              <a:t>Какие были главные мысли ?</a:t>
            </a:r>
          </a:p>
          <a:p>
            <a:r>
              <a:rPr lang="ru-RU" dirty="0" smtClean="0"/>
              <a:t>________________________________________________________</a:t>
            </a:r>
          </a:p>
          <a:p>
            <a:pPr lvl="0"/>
            <a:r>
              <a:rPr lang="ru-RU" dirty="0" smtClean="0"/>
              <a:t>Какие ранее полученные знания ты использовал (а).</a:t>
            </a:r>
          </a:p>
          <a:p>
            <a:r>
              <a:rPr lang="ru-RU" dirty="0" smtClean="0"/>
              <a:t>________________________________________________________</a:t>
            </a:r>
          </a:p>
          <a:p>
            <a:pPr lvl="0"/>
            <a:r>
              <a:rPr lang="ru-RU" dirty="0" smtClean="0"/>
              <a:t>Какую оценку за работу ты бы поставил(а) себе? ________</a:t>
            </a:r>
          </a:p>
          <a:p>
            <a:r>
              <a:rPr lang="ru-RU" dirty="0" smtClean="0"/>
              <a:t/>
            </a:r>
            <a:br>
              <a:rPr lang="ru-RU" dirty="0" smtClean="0"/>
            </a:br>
            <a:endParaRPr lang="ru-RU" dirty="0" smtClean="0"/>
          </a:p>
          <a:p>
            <a:pPr lvl="0"/>
            <a:r>
              <a:rPr lang="ru-RU" dirty="0" smtClean="0"/>
              <a:t>Какую оценку за работу  ты бы поставил(а) учителю? ______</a:t>
            </a:r>
          </a:p>
          <a:p>
            <a:r>
              <a:rPr lang="ru-RU" dirty="0" smtClean="0"/>
              <a:t/>
            </a:r>
            <a:br>
              <a:rPr lang="ru-RU" dirty="0" smtClean="0"/>
            </a:br>
            <a:endParaRPr lang="ru-RU" dirty="0" smtClean="0"/>
          </a:p>
          <a:p>
            <a:r>
              <a:rPr lang="ru-RU" i="1" dirty="0" smtClean="0"/>
              <a:t>Спасибо за сотрудничество!</a:t>
            </a:r>
            <a:endParaRPr lang="ru-RU" dirty="0" smtClean="0"/>
          </a:p>
          <a:p>
            <a:endParaRPr lang="ru-RU"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Литература:</a:t>
            </a:r>
            <a:r>
              <a:rPr lang="ru-RU" dirty="0" smtClean="0"/>
              <a:t/>
            </a:r>
            <a:br>
              <a:rPr lang="ru-RU" dirty="0" smtClean="0"/>
            </a:br>
            <a:endParaRPr lang="ru-RU" dirty="0"/>
          </a:p>
        </p:txBody>
      </p:sp>
      <p:sp>
        <p:nvSpPr>
          <p:cNvPr id="3" name="Содержимое 2"/>
          <p:cNvSpPr>
            <a:spLocks noGrp="1"/>
          </p:cNvSpPr>
          <p:nvPr>
            <p:ph idx="1"/>
          </p:nvPr>
        </p:nvSpPr>
        <p:spPr/>
        <p:txBody>
          <a:bodyPr>
            <a:normAutofit fontScale="47500" lnSpcReduction="20000"/>
          </a:bodyPr>
          <a:lstStyle/>
          <a:p>
            <a:pPr lvl="0">
              <a:buNone/>
            </a:pPr>
            <a:r>
              <a:rPr lang="ru-RU" dirty="0" smtClean="0"/>
              <a:t>1. </a:t>
            </a:r>
            <a:r>
              <a:rPr lang="ru-RU" dirty="0" err="1" smtClean="0"/>
              <a:t>Аврамец</a:t>
            </a:r>
            <a:r>
              <a:rPr lang="ru-RU" dirty="0" smtClean="0"/>
              <a:t> Л.Н., </a:t>
            </a:r>
            <a:r>
              <a:rPr lang="ru-RU" dirty="0" err="1" smtClean="0"/>
              <a:t>Кунакова</a:t>
            </a:r>
            <a:r>
              <a:rPr lang="ru-RU" dirty="0" smtClean="0"/>
              <a:t> Л.В.</a:t>
            </a:r>
            <a:r>
              <a:rPr lang="ru-RU" b="1" dirty="0" smtClean="0"/>
              <a:t> </a:t>
            </a:r>
            <a:r>
              <a:rPr lang="ru-RU" dirty="0" smtClean="0"/>
              <a:t>Интегрированный урок по теме</a:t>
            </a:r>
          </a:p>
          <a:p>
            <a:pPr lvl="0">
              <a:buNone/>
            </a:pPr>
            <a:r>
              <a:rPr lang="ru-RU" dirty="0" smtClean="0"/>
              <a:t> « Многогранники и тела вращения» </a:t>
            </a:r>
            <a:r>
              <a:rPr lang="ru-RU" b="1" dirty="0" smtClean="0"/>
              <a:t> </a:t>
            </a:r>
            <a:r>
              <a:rPr lang="ru-RU" dirty="0" err="1" smtClean="0"/>
              <a:t>sportal.ru</a:t>
            </a:r>
            <a:r>
              <a:rPr lang="ru-RU" dirty="0" smtClean="0"/>
              <a:t>/</a:t>
            </a:r>
            <a:r>
              <a:rPr lang="ru-RU" dirty="0" err="1" smtClean="0"/>
              <a:t>shkola</a:t>
            </a:r>
            <a:r>
              <a:rPr lang="ru-RU" dirty="0" smtClean="0"/>
              <a:t>/</a:t>
            </a:r>
            <a:r>
              <a:rPr lang="ru-RU" dirty="0" err="1" smtClean="0"/>
              <a:t>geometriya</a:t>
            </a:r>
            <a:r>
              <a:rPr lang="ru-RU" dirty="0" smtClean="0"/>
              <a:t>/</a:t>
            </a:r>
            <a:r>
              <a:rPr lang="ru-RU" dirty="0" err="1" smtClean="0"/>
              <a:t>library</a:t>
            </a:r>
            <a:r>
              <a:rPr lang="ru-RU" dirty="0" smtClean="0"/>
              <a:t>/2014/05/13/</a:t>
            </a:r>
            <a:r>
              <a:rPr lang="ru-RU" dirty="0" err="1" smtClean="0"/>
              <a:t>binarnyy-urok-po-matematike-i-kulinarii-po-teme-mnogogranniki-i</a:t>
            </a:r>
            <a:endParaRPr lang="ru-RU" dirty="0" smtClean="0"/>
          </a:p>
          <a:p>
            <a:pPr lvl="0">
              <a:buNone/>
            </a:pPr>
            <a:endParaRPr lang="ru-RU" dirty="0" smtClean="0"/>
          </a:p>
          <a:p>
            <a:pPr lvl="0">
              <a:buNone/>
            </a:pPr>
            <a:r>
              <a:rPr lang="ru-RU" dirty="0" smtClean="0"/>
              <a:t>2. Петухова А.К., Добровольская Н.В. Математика в моей профессии</a:t>
            </a:r>
          </a:p>
          <a:p>
            <a:pPr>
              <a:buNone/>
            </a:pPr>
            <a:r>
              <a:rPr lang="ru-RU" dirty="0" smtClean="0">
                <a:hlinkClick r:id="rId2"/>
              </a:rPr>
              <a:t>http://kopilkaurokov.ru/matematika/uroki/101161</a:t>
            </a:r>
            <a:endParaRPr lang="ru-RU" dirty="0" smtClean="0"/>
          </a:p>
          <a:p>
            <a:pPr>
              <a:buNone/>
            </a:pPr>
            <a:endParaRPr lang="ru-RU" dirty="0" smtClean="0"/>
          </a:p>
          <a:p>
            <a:pPr>
              <a:buNone/>
            </a:pPr>
            <a:r>
              <a:rPr lang="ru-RU" dirty="0" smtClean="0"/>
              <a:t>3. </a:t>
            </a:r>
            <a:r>
              <a:rPr lang="ru-RU" dirty="0" err="1" smtClean="0">
                <a:hlinkClick r:id="rId3"/>
              </a:rPr>
              <a:t>КулишкинаЛ.М</a:t>
            </a:r>
            <a:r>
              <a:rPr lang="ru-RU" dirty="0" smtClean="0">
                <a:hlinkClick r:id="rId3"/>
              </a:rPr>
              <a:t>.</a:t>
            </a:r>
            <a:r>
              <a:rPr lang="ru-RU" b="1" dirty="0" smtClean="0"/>
              <a:t> .</a:t>
            </a:r>
            <a:r>
              <a:rPr lang="ru-RU" dirty="0" smtClean="0"/>
              <a:t>Перпендикуляр и наклонная.</a:t>
            </a:r>
          </a:p>
          <a:p>
            <a:pPr>
              <a:buNone/>
            </a:pPr>
            <a:r>
              <a:rPr lang="ru-RU" dirty="0" smtClean="0">
                <a:hlinkClick r:id="rId4"/>
              </a:rPr>
              <a:t>http://festival.1september.ru/articles/634489/</a:t>
            </a:r>
            <a:endParaRPr lang="ru-RU" dirty="0" smtClean="0"/>
          </a:p>
          <a:p>
            <a:pPr>
              <a:buNone/>
            </a:pPr>
            <a:endParaRPr lang="ru-RU" dirty="0" smtClean="0"/>
          </a:p>
          <a:p>
            <a:pPr>
              <a:buNone/>
            </a:pPr>
            <a:r>
              <a:rPr lang="ru-RU" dirty="0" smtClean="0"/>
              <a:t>4. М.С.Дариенко Математика в профессии «</a:t>
            </a:r>
            <a:r>
              <a:rPr lang="ru-RU" dirty="0" err="1" smtClean="0"/>
              <a:t>Повар,кондитер</a:t>
            </a:r>
            <a:r>
              <a:rPr lang="ru-RU" dirty="0" smtClean="0"/>
              <a:t> </a:t>
            </a:r>
            <a:r>
              <a:rPr lang="ru-RU" dirty="0" smtClean="0">
                <a:hlinkClick r:id="rId5"/>
              </a:rPr>
              <a:t>http://infourok.ru/plan_vneauditornogo_zanyatiya_matematika_v_professii_povar_konditer-503734.htm</a:t>
            </a:r>
            <a:endParaRPr lang="ru-RU" dirty="0" smtClean="0"/>
          </a:p>
          <a:p>
            <a:pPr>
              <a:buNone/>
            </a:pPr>
            <a:endParaRPr lang="ru-RU" dirty="0" smtClean="0"/>
          </a:p>
          <a:p>
            <a:pPr lvl="0">
              <a:buNone/>
            </a:pPr>
            <a:r>
              <a:rPr lang="ru-RU" u="sng" dirty="0" smtClean="0">
                <a:hlinkClick r:id="rId6"/>
              </a:rPr>
              <a:t>5. </a:t>
            </a:r>
            <a:r>
              <a:rPr lang="en-US" u="sng" dirty="0" smtClean="0">
                <a:hlinkClick r:id="rId6"/>
              </a:rPr>
              <a:t>http</a:t>
            </a:r>
            <a:r>
              <a:rPr lang="ru-RU" u="sng" dirty="0" smtClean="0">
                <a:hlinkClick r:id="rId6"/>
              </a:rPr>
              <a:t>://</a:t>
            </a:r>
            <a:r>
              <a:rPr lang="en-US" u="sng" dirty="0" smtClean="0">
                <a:hlinkClick r:id="rId6"/>
              </a:rPr>
              <a:t>www</a:t>
            </a:r>
            <a:r>
              <a:rPr lang="ru-RU" u="sng" dirty="0" smtClean="0">
                <a:hlinkClick r:id="rId6"/>
              </a:rPr>
              <a:t>.</a:t>
            </a:r>
            <a:r>
              <a:rPr lang="en-US" u="sng" dirty="0" err="1" smtClean="0">
                <a:hlinkClick r:id="rId6"/>
              </a:rPr>
              <a:t>gastronom</a:t>
            </a:r>
            <a:r>
              <a:rPr lang="ru-RU" u="sng" dirty="0" smtClean="0">
                <a:hlinkClick r:id="rId6"/>
              </a:rPr>
              <a:t>.</a:t>
            </a:r>
            <a:r>
              <a:rPr lang="en-US" u="sng" dirty="0" err="1" smtClean="0">
                <a:hlinkClick r:id="rId6"/>
              </a:rPr>
              <a:t>ru</a:t>
            </a:r>
            <a:r>
              <a:rPr lang="ru-RU" u="sng" dirty="0" smtClean="0">
                <a:hlinkClick r:id="rId6"/>
              </a:rPr>
              <a:t>/</a:t>
            </a:r>
            <a:r>
              <a:rPr lang="en-US" u="sng" dirty="0" smtClean="0">
                <a:hlinkClick r:id="rId6"/>
              </a:rPr>
              <a:t>text</a:t>
            </a:r>
            <a:r>
              <a:rPr lang="ru-RU" u="sng" dirty="0" smtClean="0">
                <a:hlinkClick r:id="rId6"/>
              </a:rPr>
              <a:t>/</a:t>
            </a:r>
            <a:r>
              <a:rPr lang="en-US" u="sng" dirty="0" err="1" smtClean="0">
                <a:hlinkClick r:id="rId6"/>
              </a:rPr>
              <a:t>domashnij</a:t>
            </a:r>
            <a:r>
              <a:rPr lang="ru-RU" u="sng" dirty="0" smtClean="0">
                <a:hlinkClick r:id="rId6"/>
              </a:rPr>
              <a:t>-</a:t>
            </a:r>
            <a:r>
              <a:rPr lang="en-US" u="sng" dirty="0" err="1" smtClean="0">
                <a:hlinkClick r:id="rId6"/>
              </a:rPr>
              <a:t>hleb</a:t>
            </a:r>
            <a:r>
              <a:rPr lang="ru-RU" u="sng" dirty="0" smtClean="0">
                <a:hlinkClick r:id="rId6"/>
              </a:rPr>
              <a:t>-</a:t>
            </a:r>
            <a:r>
              <a:rPr lang="en-US" u="sng" dirty="0" err="1" smtClean="0">
                <a:hlinkClick r:id="rId6"/>
              </a:rPr>
              <a:t>matematika</a:t>
            </a:r>
            <a:r>
              <a:rPr lang="ru-RU" u="sng" dirty="0" smtClean="0">
                <a:hlinkClick r:id="rId6"/>
              </a:rPr>
              <a:t>-</a:t>
            </a:r>
            <a:r>
              <a:rPr lang="en-US" u="sng" dirty="0" err="1" smtClean="0">
                <a:hlinkClick r:id="rId6"/>
              </a:rPr>
              <a:t>i</a:t>
            </a:r>
            <a:r>
              <a:rPr lang="ru-RU" u="sng" dirty="0" smtClean="0">
                <a:hlinkClick r:id="rId6"/>
              </a:rPr>
              <a:t>-</a:t>
            </a:r>
            <a:r>
              <a:rPr lang="en-US" u="sng" dirty="0" err="1" smtClean="0">
                <a:hlinkClick r:id="rId6"/>
              </a:rPr>
              <a:t>zhizn</a:t>
            </a:r>
            <a:r>
              <a:rPr lang="ru-RU" u="sng" dirty="0" smtClean="0">
                <a:hlinkClick r:id="rId6"/>
              </a:rPr>
              <a:t>-</a:t>
            </a:r>
            <a:r>
              <a:rPr lang="en-US" u="sng" dirty="0" err="1" smtClean="0">
                <a:hlinkClick r:id="rId6"/>
              </a:rPr>
              <a:t>pekarskij</a:t>
            </a:r>
            <a:r>
              <a:rPr lang="ru-RU" u="sng" dirty="0" smtClean="0">
                <a:hlinkClick r:id="rId6"/>
              </a:rPr>
              <a:t>-</a:t>
            </a:r>
            <a:r>
              <a:rPr lang="en-US" u="sng" dirty="0" err="1" smtClean="0">
                <a:hlinkClick r:id="rId6"/>
              </a:rPr>
              <a:t>procent</a:t>
            </a:r>
            <a:r>
              <a:rPr lang="ru-RU" u="sng" dirty="0" smtClean="0">
                <a:hlinkClick r:id="rId6"/>
              </a:rPr>
              <a:t>-1007089</a:t>
            </a:r>
            <a:endParaRPr lang="ru-RU" u="sng" dirty="0" smtClean="0"/>
          </a:p>
          <a:p>
            <a:pPr lvl="0">
              <a:buNone/>
            </a:pPr>
            <a:endParaRPr lang="ru-RU" dirty="0" smtClean="0"/>
          </a:p>
          <a:p>
            <a:pPr lvl="0">
              <a:buNone/>
            </a:pPr>
            <a:r>
              <a:rPr lang="ru-RU" u="sng" dirty="0" smtClean="0">
                <a:hlinkClick r:id="rId7"/>
              </a:rPr>
              <a:t>6. http://maspit.ru/формы-для-выпечки-хлеба/</a:t>
            </a:r>
            <a:endParaRPr lang="ru-RU" u="sng" dirty="0" smtClean="0"/>
          </a:p>
          <a:p>
            <a:pPr lvl="0">
              <a:buNone/>
            </a:pPr>
            <a:endParaRPr lang="ru-RU" dirty="0" smtClean="0"/>
          </a:p>
          <a:p>
            <a:pPr lvl="0">
              <a:buNone/>
            </a:pPr>
            <a:r>
              <a:rPr lang="ru-RU" u="sng" dirty="0" smtClean="0">
                <a:hlinkClick r:id="rId8"/>
              </a:rPr>
              <a:t>7. http://www.docme.ru/doc/1209135/matematika-v--professii-povar</a:t>
            </a:r>
            <a:endParaRPr lang="ru-RU" dirty="0" smtClean="0"/>
          </a:p>
          <a:p>
            <a:endParaRPr lang="ru-RU"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lstStyle/>
          <a:p>
            <a:r>
              <a:rPr lang="ru-RU" dirty="0" smtClean="0"/>
              <a:t>Спасибо за внимание!</a:t>
            </a:r>
            <a:endParaRPr lang="ru-RU" dirty="0"/>
          </a:p>
        </p:txBody>
      </p:sp>
      <p:pic>
        <p:nvPicPr>
          <p:cNvPr id="4" name="Picture 2"/>
          <p:cNvPicPr>
            <a:picLocks noGrp="1" noChangeAspect="1" noChangeArrowheads="1"/>
          </p:cNvPicPr>
          <p:nvPr>
            <p:ph idx="1"/>
          </p:nvPr>
        </p:nvPicPr>
        <p:blipFill>
          <a:blip r:embed="rId2"/>
          <a:srcRect/>
          <a:stretch>
            <a:fillRect/>
          </a:stretch>
        </p:blipFill>
        <p:spPr bwMode="auto">
          <a:xfrm>
            <a:off x="714348" y="1714488"/>
            <a:ext cx="7956000" cy="349346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Кто ОН?</a:t>
            </a:r>
            <a:endParaRPr lang="ru-RU" dirty="0"/>
          </a:p>
        </p:txBody>
      </p:sp>
      <p:sp>
        <p:nvSpPr>
          <p:cNvPr id="3" name="Содержимое 2"/>
          <p:cNvSpPr>
            <a:spLocks noGrp="1"/>
          </p:cNvSpPr>
          <p:nvPr>
            <p:ph idx="1"/>
          </p:nvPr>
        </p:nvSpPr>
        <p:spPr/>
        <p:txBody>
          <a:bodyPr/>
          <a:lstStyle/>
          <a:p>
            <a:r>
              <a:rPr lang="ru-RU" dirty="0" smtClean="0"/>
              <a:t>ОН – царь еды, хоть скромен вид.</a:t>
            </a:r>
          </a:p>
          <a:p>
            <a:r>
              <a:rPr lang="ru-RU" dirty="0" smtClean="0"/>
              <a:t>От древности доныне</a:t>
            </a:r>
          </a:p>
          <a:p>
            <a:r>
              <a:rPr lang="ru-RU" dirty="0" smtClean="0"/>
              <a:t>Средь блюд различных ОН стоит</a:t>
            </a:r>
          </a:p>
          <a:p>
            <a:r>
              <a:rPr lang="ru-RU" dirty="0" smtClean="0"/>
              <a:t>В почете посредине..</a:t>
            </a:r>
          </a:p>
          <a:p>
            <a:endParaRPr lang="ru-RU" dirty="0"/>
          </a:p>
        </p:txBody>
      </p:sp>
      <p:pic>
        <p:nvPicPr>
          <p:cNvPr id="4" name="Picture 6" descr="G:\мвк\649202_938018_1354798961.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429256" y="3786190"/>
            <a:ext cx="3054312" cy="2160000"/>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2" descr="G:\мвк\turtle_bread.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00110" y="4143380"/>
            <a:ext cx="2021918" cy="1476000"/>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3" descr="G:\мвк\1241023398549-300x225.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286116" y="4071942"/>
            <a:ext cx="2016000" cy="151200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dirty="0" smtClean="0"/>
              <a:t>Рецепт французского хлеба, </a:t>
            </a:r>
            <a:r>
              <a:rPr lang="ru-RU" sz="3600" dirty="0" smtClean="0"/>
              <a:t>записанный в единицах веса и в пекарском проценте (в скобках):</a:t>
            </a:r>
            <a:br>
              <a:rPr lang="ru-RU" sz="3600" dirty="0" smtClean="0"/>
            </a:br>
            <a:endParaRPr lang="ru-RU" sz="3600" dirty="0"/>
          </a:p>
        </p:txBody>
      </p:sp>
      <p:sp>
        <p:nvSpPr>
          <p:cNvPr id="3" name="Содержимое 2"/>
          <p:cNvSpPr>
            <a:spLocks noGrp="1"/>
          </p:cNvSpPr>
          <p:nvPr>
            <p:ph idx="1"/>
          </p:nvPr>
        </p:nvSpPr>
        <p:spPr/>
        <p:txBody>
          <a:bodyPr>
            <a:normAutofit fontScale="92500" lnSpcReduction="10000"/>
          </a:bodyPr>
          <a:lstStyle/>
          <a:p>
            <a:pPr>
              <a:buNone/>
            </a:pPr>
            <a:r>
              <a:rPr lang="ru-RU" dirty="0" smtClean="0"/>
              <a:t/>
            </a:r>
            <a:br>
              <a:rPr lang="ru-RU" dirty="0" smtClean="0"/>
            </a:br>
            <a:r>
              <a:rPr lang="ru-RU" dirty="0" smtClean="0"/>
              <a:t>Мука:                                                       583,0 г (100%)                          </a:t>
            </a:r>
            <a:br>
              <a:rPr lang="ru-RU" dirty="0" smtClean="0"/>
            </a:br>
            <a:r>
              <a:rPr lang="ru-RU" dirty="0" smtClean="0"/>
              <a:t>Вода:                                                        408,1 г (70%)                             </a:t>
            </a:r>
            <a:br>
              <a:rPr lang="ru-RU" dirty="0" smtClean="0"/>
            </a:br>
            <a:r>
              <a:rPr lang="ru-RU" dirty="0" smtClean="0"/>
              <a:t>Дрожжи прессованные:                          5,83 г (1%)</a:t>
            </a:r>
            <a:br>
              <a:rPr lang="ru-RU" dirty="0" smtClean="0"/>
            </a:br>
            <a:r>
              <a:rPr lang="ru-RU" dirty="0" smtClean="0"/>
              <a:t>Соль                                                         11,66 г (2%)           </a:t>
            </a:r>
          </a:p>
          <a:p>
            <a:pPr>
              <a:buNone/>
            </a:pPr>
            <a:r>
              <a:rPr lang="ru-RU" b="1" dirty="0" smtClean="0"/>
              <a:t>Всего вес теста:</a:t>
            </a:r>
            <a:r>
              <a:rPr lang="ru-RU" dirty="0" smtClean="0"/>
              <a:t>                                  1000 г (173%)</a:t>
            </a:r>
            <a:r>
              <a:rPr lang="ru-RU" b="1" dirty="0" smtClean="0"/>
              <a:t> </a:t>
            </a:r>
            <a:endParaRPr lang="ru-RU" dirty="0" smtClean="0"/>
          </a:p>
          <a:p>
            <a:endParaRPr lang="ru-RU" dirty="0"/>
          </a:p>
        </p:txBody>
      </p:sp>
      <p:pic>
        <p:nvPicPr>
          <p:cNvPr id="4" name="Рисунок 3"/>
          <p:cNvPicPr>
            <a:picLocks noChangeAspect="1"/>
          </p:cNvPicPr>
          <p:nvPr/>
        </p:nvPicPr>
        <p:blipFill>
          <a:blip r:embed="rId2"/>
          <a:stretch>
            <a:fillRect/>
          </a:stretch>
        </p:blipFill>
        <p:spPr>
          <a:xfrm>
            <a:off x="3614845" y="1844824"/>
            <a:ext cx="1914310" cy="1505843"/>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Пекарский процент</a:t>
            </a:r>
            <a:endParaRPr lang="ru-RU" dirty="0"/>
          </a:p>
        </p:txBody>
      </p:sp>
      <p:sp>
        <p:nvSpPr>
          <p:cNvPr id="3" name="Содержимое 2"/>
          <p:cNvSpPr>
            <a:spLocks noGrp="1"/>
          </p:cNvSpPr>
          <p:nvPr>
            <p:ph idx="1"/>
          </p:nvPr>
        </p:nvSpPr>
        <p:spPr/>
        <p:txBody>
          <a:bodyPr>
            <a:normAutofit fontScale="70000" lnSpcReduction="20000"/>
          </a:bodyPr>
          <a:lstStyle/>
          <a:p>
            <a:r>
              <a:rPr lang="ru-RU" b="1" dirty="0" smtClean="0"/>
              <a:t>Чем нам удобна такая запись? </a:t>
            </a:r>
            <a:endParaRPr lang="ru-RU" dirty="0" smtClean="0"/>
          </a:p>
          <a:p>
            <a:r>
              <a:rPr lang="ru-RU" u="sng" dirty="0" smtClean="0"/>
              <a:t>- во-первых,</a:t>
            </a:r>
            <a:r>
              <a:rPr lang="ru-RU" dirty="0" smtClean="0"/>
              <a:t> </a:t>
            </a:r>
            <a:r>
              <a:rPr lang="ru-RU" b="1" i="1" dirty="0" smtClean="0"/>
              <a:t>легко пересчитать рецепт.</a:t>
            </a:r>
            <a:r>
              <a:rPr lang="ru-RU" dirty="0" smtClean="0"/>
              <a:t> Например, у вас осталось только определённое количество дрожжей. Как узнать, сколько муки, воды и соли нужно взять, чтобы испечь хлеб по этому рецепту? </a:t>
            </a:r>
          </a:p>
          <a:p>
            <a:r>
              <a:rPr lang="ru-RU" dirty="0" smtClean="0"/>
              <a:t>- </a:t>
            </a:r>
            <a:r>
              <a:rPr lang="ru-RU" u="sng" dirty="0" smtClean="0"/>
              <a:t>во-вторых,</a:t>
            </a:r>
            <a:r>
              <a:rPr lang="ru-RU" dirty="0" smtClean="0"/>
              <a:t> пекарский процент помогает в считанные минуты </a:t>
            </a:r>
            <a:r>
              <a:rPr lang="ru-RU" b="1" i="1" dirty="0" smtClean="0"/>
              <a:t>сравнить несколько рецептов</a:t>
            </a:r>
            <a:r>
              <a:rPr lang="ru-RU" dirty="0" smtClean="0"/>
              <a:t>. Например, вы увидели новый рецепт багета из 560 г муки. У вас уже есть рецепт багета, но из 720 г муки. </a:t>
            </a:r>
          </a:p>
          <a:p>
            <a:r>
              <a:rPr lang="ru-RU" dirty="0" smtClean="0"/>
              <a:t>- </a:t>
            </a:r>
            <a:r>
              <a:rPr lang="ru-RU" u="sng" dirty="0" smtClean="0"/>
              <a:t>в-третьих</a:t>
            </a:r>
            <a:r>
              <a:rPr lang="ru-RU" dirty="0" smtClean="0"/>
              <a:t>, запись рецепта в пекарском проценте </a:t>
            </a:r>
            <a:r>
              <a:rPr lang="ru-RU" b="1" i="1" dirty="0" smtClean="0"/>
              <a:t>позволит легко исправить ошибку </a:t>
            </a:r>
            <a:r>
              <a:rPr lang="ru-RU" dirty="0" smtClean="0"/>
              <a:t>при замесе теста. Например, вы случайно налили больше воды, чем указано в рецепте. Но вам известно, что вода в этом хлебе составляет 70% от веса муки. </a:t>
            </a:r>
          </a:p>
          <a:p>
            <a:r>
              <a:rPr lang="ru-RU" dirty="0" smtClean="0"/>
              <a:t>- </a:t>
            </a:r>
            <a:r>
              <a:rPr lang="ru-RU" u="sng" dirty="0" smtClean="0"/>
              <a:t>в-четвертых</a:t>
            </a:r>
            <a:r>
              <a:rPr lang="ru-RU" dirty="0" smtClean="0"/>
              <a:t>, знакомство с понятием «пекарский процент» позволяет пекарям всех стран </a:t>
            </a:r>
            <a:r>
              <a:rPr lang="ru-RU" b="1" i="1" dirty="0" smtClean="0"/>
              <a:t>говорить на одном языке</a:t>
            </a:r>
            <a:r>
              <a:rPr lang="ru-RU" dirty="0" smtClean="0"/>
              <a:t>. </a:t>
            </a:r>
          </a:p>
          <a:p>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Математическая формула для расчета процентов</a:t>
            </a:r>
            <a:endParaRPr lang="ru-RU" dirty="0"/>
          </a:p>
        </p:txBody>
      </p:sp>
      <p:pic>
        <p:nvPicPr>
          <p:cNvPr id="4" name="Содержимое 3" descr="C:\Users\Admin\Desktop\для урока\Математика в профессии повар\Слайд8.JPG"/>
          <p:cNvPicPr>
            <a:picLocks noGrp="1"/>
          </p:cNvPicPr>
          <p:nvPr>
            <p:ph idx="1"/>
          </p:nvPr>
        </p:nvPicPr>
        <p:blipFill>
          <a:blip r:embed="rId2" cstate="print"/>
          <a:srcRect/>
          <a:stretch>
            <a:fillRect/>
          </a:stretch>
        </p:blipFill>
        <p:spPr bwMode="auto">
          <a:xfrm>
            <a:off x="1554691" y="1600200"/>
            <a:ext cx="6034617"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t>Задание:</a:t>
            </a:r>
            <a:endParaRPr lang="ru-RU" dirty="0"/>
          </a:p>
        </p:txBody>
      </p:sp>
      <p:sp>
        <p:nvSpPr>
          <p:cNvPr id="3" name="Содержимое 2"/>
          <p:cNvSpPr>
            <a:spLocks noGrp="1"/>
          </p:cNvSpPr>
          <p:nvPr>
            <p:ph idx="1"/>
          </p:nvPr>
        </p:nvSpPr>
        <p:spPr/>
        <p:txBody>
          <a:bodyPr/>
          <a:lstStyle/>
          <a:p>
            <a:pPr>
              <a:buNone/>
            </a:pPr>
            <a:r>
              <a:rPr lang="ru-RU" dirty="0" smtClean="0"/>
              <a:t>    Сделать перерасчет </a:t>
            </a:r>
          </a:p>
          <a:p>
            <a:pPr>
              <a:buNone/>
            </a:pPr>
            <a:r>
              <a:rPr lang="ru-RU" dirty="0" smtClean="0"/>
              <a:t>    по рецепту французского хлеба  на приготовление 10 кг теста.</a:t>
            </a:r>
            <a:r>
              <a:rPr lang="ru-RU" b="1" i="1" dirty="0" smtClean="0"/>
              <a:t> </a:t>
            </a:r>
          </a:p>
          <a:p>
            <a:pPr>
              <a:buNone/>
            </a:pPr>
            <a:r>
              <a:rPr lang="ru-RU" b="1" i="1" dirty="0" smtClean="0"/>
              <a:t>    Сколько 1)соли</a:t>
            </a:r>
            <a:r>
              <a:rPr lang="en-US" b="1" i="1" dirty="0" smtClean="0"/>
              <a:t>, </a:t>
            </a:r>
            <a:endParaRPr lang="ru-RU" b="1" i="1" dirty="0" smtClean="0"/>
          </a:p>
          <a:p>
            <a:pPr>
              <a:buNone/>
            </a:pPr>
            <a:r>
              <a:rPr lang="ru-RU" b="1" i="1" dirty="0" smtClean="0"/>
              <a:t>                    2)воды</a:t>
            </a:r>
            <a:r>
              <a:rPr lang="en-US" b="1" i="1" dirty="0" smtClean="0"/>
              <a:t>,</a:t>
            </a:r>
            <a:endParaRPr lang="ru-RU" b="1" i="1" dirty="0" smtClean="0"/>
          </a:p>
          <a:p>
            <a:pPr>
              <a:buNone/>
            </a:pPr>
            <a:r>
              <a:rPr lang="ru-RU" b="1" i="1" dirty="0" smtClean="0"/>
              <a:t>                    3)дрожжей </a:t>
            </a:r>
          </a:p>
          <a:p>
            <a:pPr>
              <a:buNone/>
            </a:pPr>
            <a:r>
              <a:rPr lang="ru-RU" b="1" i="1" dirty="0" smtClean="0"/>
              <a:t>    при этом потребуется?</a:t>
            </a:r>
            <a:endParaRPr lang="ru-RU" dirty="0"/>
          </a:p>
        </p:txBody>
      </p:sp>
      <p:pic>
        <p:nvPicPr>
          <p:cNvPr id="4" name="Рисунок 3"/>
          <p:cNvPicPr>
            <a:picLocks noChangeAspect="1"/>
          </p:cNvPicPr>
          <p:nvPr/>
        </p:nvPicPr>
        <p:blipFill>
          <a:blip r:embed="rId2"/>
          <a:stretch>
            <a:fillRect/>
          </a:stretch>
        </p:blipFill>
        <p:spPr>
          <a:xfrm>
            <a:off x="5580112" y="3212976"/>
            <a:ext cx="2865368" cy="1969179"/>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Решение:</a:t>
            </a:r>
            <a:endParaRPr lang="ru-RU" dirty="0"/>
          </a:p>
        </p:txBody>
      </p:sp>
      <p:sp>
        <p:nvSpPr>
          <p:cNvPr id="3" name="Содержимое 2"/>
          <p:cNvSpPr>
            <a:spLocks noGrp="1"/>
          </p:cNvSpPr>
          <p:nvPr>
            <p:ph idx="1"/>
          </p:nvPr>
        </p:nvSpPr>
        <p:spPr/>
        <p:txBody>
          <a:bodyPr/>
          <a:lstStyle/>
          <a:p>
            <a:pPr>
              <a:buNone/>
            </a:pPr>
            <a:r>
              <a:rPr lang="ru-RU" dirty="0" smtClean="0"/>
              <a:t>1)</a:t>
            </a:r>
            <a:r>
              <a:rPr lang="en-US" dirty="0" smtClean="0"/>
              <a:t>10</a:t>
            </a:r>
            <a:r>
              <a:rPr lang="ru-RU" dirty="0" smtClean="0"/>
              <a:t>:1=10 (раз)- увеличился вес теста;</a:t>
            </a:r>
            <a:endParaRPr lang="en-US" dirty="0" smtClean="0"/>
          </a:p>
          <a:p>
            <a:pPr>
              <a:buNone/>
            </a:pPr>
            <a:r>
              <a:rPr lang="ru-RU" dirty="0" smtClean="0"/>
              <a:t>2) 11</a:t>
            </a:r>
            <a:r>
              <a:rPr lang="en-US" dirty="0" smtClean="0"/>
              <a:t>,66</a:t>
            </a:r>
            <a:r>
              <a:rPr lang="ru-RU" dirty="0" smtClean="0"/>
              <a:t> * </a:t>
            </a:r>
            <a:r>
              <a:rPr lang="en-US" dirty="0" smtClean="0"/>
              <a:t>1</a:t>
            </a:r>
            <a:r>
              <a:rPr lang="ru-RU" dirty="0" smtClean="0"/>
              <a:t>0 =</a:t>
            </a:r>
            <a:r>
              <a:rPr lang="en-US" dirty="0" smtClean="0"/>
              <a:t>116,6</a:t>
            </a:r>
            <a:r>
              <a:rPr lang="ru-RU" dirty="0" smtClean="0"/>
              <a:t>(г)- потребуется </a:t>
            </a:r>
            <a:r>
              <a:rPr lang="ru-RU" b="1" dirty="0" smtClean="0"/>
              <a:t>соли;</a:t>
            </a:r>
          </a:p>
          <a:p>
            <a:pPr>
              <a:buNone/>
            </a:pPr>
            <a:r>
              <a:rPr lang="ru-RU" dirty="0" smtClean="0"/>
              <a:t>3)408</a:t>
            </a:r>
            <a:r>
              <a:rPr lang="en-US" dirty="0" smtClean="0"/>
              <a:t>,1</a:t>
            </a:r>
            <a:r>
              <a:rPr lang="ru-RU" dirty="0" smtClean="0"/>
              <a:t> * </a:t>
            </a:r>
            <a:r>
              <a:rPr lang="en-US" dirty="0" smtClean="0"/>
              <a:t>1</a:t>
            </a:r>
            <a:r>
              <a:rPr lang="ru-RU" dirty="0" smtClean="0"/>
              <a:t>0 =</a:t>
            </a:r>
            <a:r>
              <a:rPr lang="en-US" dirty="0" smtClean="0"/>
              <a:t> 4081 </a:t>
            </a:r>
            <a:r>
              <a:rPr lang="ru-RU" dirty="0" smtClean="0"/>
              <a:t>(г) – потребуется </a:t>
            </a:r>
            <a:r>
              <a:rPr lang="ru-RU" b="1" dirty="0" smtClean="0"/>
              <a:t>воды</a:t>
            </a:r>
            <a:r>
              <a:rPr lang="ru-RU" dirty="0" smtClean="0"/>
              <a:t>;</a:t>
            </a:r>
          </a:p>
          <a:p>
            <a:pPr>
              <a:buNone/>
            </a:pPr>
            <a:r>
              <a:rPr lang="ru-RU" dirty="0" smtClean="0"/>
              <a:t>4)5</a:t>
            </a:r>
            <a:r>
              <a:rPr lang="en-US" dirty="0" smtClean="0"/>
              <a:t>,</a:t>
            </a:r>
            <a:r>
              <a:rPr lang="ru-RU" dirty="0" smtClean="0"/>
              <a:t>83 * 10 = 58</a:t>
            </a:r>
            <a:r>
              <a:rPr lang="en-US" dirty="0" smtClean="0"/>
              <a:t>,</a:t>
            </a:r>
            <a:r>
              <a:rPr lang="ru-RU" dirty="0" smtClean="0"/>
              <a:t>3 (г) потребуется </a:t>
            </a:r>
            <a:r>
              <a:rPr lang="ru-RU" b="1" dirty="0" smtClean="0"/>
              <a:t>дрожжей</a:t>
            </a:r>
            <a:r>
              <a:rPr lang="ru-RU" dirty="0" smtClean="0"/>
              <a:t>.</a:t>
            </a:r>
            <a:endParaRPr lang="ru-RU" dirty="0"/>
          </a:p>
        </p:txBody>
      </p:sp>
      <p:pic>
        <p:nvPicPr>
          <p:cNvPr id="4" name="Рисунок 3"/>
          <p:cNvPicPr>
            <a:picLocks noChangeAspect="1"/>
          </p:cNvPicPr>
          <p:nvPr/>
        </p:nvPicPr>
        <p:blipFill>
          <a:blip r:embed="rId2"/>
          <a:stretch>
            <a:fillRect/>
          </a:stretch>
        </p:blipFill>
        <p:spPr>
          <a:xfrm>
            <a:off x="5148064" y="4005064"/>
            <a:ext cx="2916000" cy="6036465"/>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Ребус</a:t>
            </a:r>
            <a:endParaRPr lang="ru-RU" dirty="0"/>
          </a:p>
        </p:txBody>
      </p:sp>
      <p:pic>
        <p:nvPicPr>
          <p:cNvPr id="4" name="Содержимое 3" descr="hello_html_m50cf2efa.jpg"/>
          <p:cNvPicPr>
            <a:picLocks noGrp="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642910" y="1928802"/>
            <a:ext cx="7740000" cy="4320000"/>
          </a:xfrm>
          <a:prstGeom prst="rect">
            <a:avLst/>
          </a:prstGeom>
          <a:noFill/>
          <a:ln>
            <a:noFill/>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356</TotalTime>
  <Words>635</Words>
  <Application>Microsoft Office PowerPoint</Application>
  <PresentationFormat>Экран (4:3)</PresentationFormat>
  <Paragraphs>138</Paragraphs>
  <Slides>29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Тема Office</vt:lpstr>
      <vt:lpstr>Математика  в профессии «Повар, кондитер» </vt:lpstr>
      <vt:lpstr>Цели мероприятия: </vt:lpstr>
      <vt:lpstr>Кто ОН?</vt:lpstr>
      <vt:lpstr> Рецепт французского хлеба, записанный в единицах веса и в пекарском проценте (в скобках): </vt:lpstr>
      <vt:lpstr>Пекарский процент</vt:lpstr>
      <vt:lpstr>Математическая формула для расчета процентов</vt:lpstr>
      <vt:lpstr>Задание:</vt:lpstr>
      <vt:lpstr>Решение:</vt:lpstr>
      <vt:lpstr>Ребус</vt:lpstr>
      <vt:lpstr>Ребус</vt:lpstr>
      <vt:lpstr>Ребус</vt:lpstr>
      <vt:lpstr> Геометрические фигуры в кондитерских изделиях </vt:lpstr>
      <vt:lpstr>Соломка</vt:lpstr>
      <vt:lpstr>Ответ</vt:lpstr>
      <vt:lpstr>Брусочки</vt:lpstr>
      <vt:lpstr>Ответ</vt:lpstr>
      <vt:lpstr>Кубики</vt:lpstr>
      <vt:lpstr>Ответ</vt:lpstr>
      <vt:lpstr>Самая большая булочка</vt:lpstr>
      <vt:lpstr>Самый большой омлет</vt:lpstr>
      <vt:lpstr>Перед вами блюдо для подачи шашлыков. Верхнее его основание подвижно, т.к. длина шампуров может быть различной. На какой высоте необходимо закрепить верхнее основание от дна блюда, чтобы вставить шампуры. Если рабочая длина шампура 25 см. Расстояние от оси блюда до нижнего отверстия, в которое вставляется шампур 25см. А расстояние от оси до верхнего отверстия – 10 см. Глубина блюда равна 3 см.</vt:lpstr>
      <vt:lpstr>Решение:</vt:lpstr>
      <vt:lpstr> </vt:lpstr>
      <vt:lpstr>Ответ</vt:lpstr>
      <vt:lpstr>Восприятие вкуса пищи - форма Определить геометрическую форму форм для выпечки хлеба</vt:lpstr>
      <vt:lpstr> </vt:lpstr>
      <vt:lpstr>Анкета для обучающихся </vt:lpstr>
      <vt:lpstr>Литература: </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Гаврилина Ирина</dc:creator>
  <cp:lastModifiedBy>GavrilinaII</cp:lastModifiedBy>
  <cp:revision>58</cp:revision>
  <dcterms:created xsi:type="dcterms:W3CDTF">2021-02-27T04:45:04Z</dcterms:created>
  <dcterms:modified xsi:type="dcterms:W3CDTF">2022-10-12T03:41:21Z</dcterms:modified>
</cp:coreProperties>
</file>