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4" r:id="rId13"/>
    <p:sldId id="267" r:id="rId14"/>
    <p:sldId id="268" r:id="rId15"/>
    <p:sldId id="269" r:id="rId16"/>
    <p:sldId id="270" r:id="rId17"/>
    <p:sldId id="278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2784" y="9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etodisty.rgdb.ru/01/sov-dir/soveshchanie-2022/409-soveshchaniya-izbrannoe/13950-22-06-10-02" TargetMode="External"/><Relationship Id="rId2" Type="http://schemas.openxmlformats.org/officeDocument/2006/relationships/hyperlink" Target="https://metodisty.rgdb.ru/01/413-deyatelnost-nmo-rgdb-izbrannoe/14128-22-10-06-01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://wiki-sibiriada.ru/%D0%9A%D0%B0%D0%BA_%D1%81%D0%BE%D0%B7%D0%B4%D0%B0%D1%82%D1%8C_%D1%81%D1%82%D0%B0%D1%82%D1%8C%D1%8E" TargetMode="External"/><Relationship Id="rId7" Type="http://schemas.openxmlformats.org/officeDocument/2006/relationships/hyperlink" Target="http://wiki-sibiriada.ru/%D0%A7%D0%B5%D0%BB%D0%BE%D0%B2%D0%B5%D0%BA" TargetMode="External"/><Relationship Id="rId2" Type="http://schemas.openxmlformats.org/officeDocument/2006/relationships/hyperlink" Target="http://wiki-sibiriada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ki-sibiriada.ru/%D0%94%D0%B5%D1%82%D0%B8_%D0%BF%D0%B8%D1%88%D1%83%D1%82_%D0%B8%D1%81%D1%82%D0%BE%D1%80%D0%B8%D1%8E_%D1%80%D0%BE%D0%B4%D0%BD%D1%8B%D1%85_%D0%B3%D0%BE%D1%80%D0%BE%D0%B4%D0%BE%D0%B2_%D0%B8_%D0%BF%D0%BE%D1%81%D1%91%D0%BB%D0%BA%D0%BE%D0%B2" TargetMode="External"/><Relationship Id="rId5" Type="http://schemas.openxmlformats.org/officeDocument/2006/relationships/hyperlink" Target="http://wiki-sibiriada.ru/%D0%A1%D0%BE%D0%B1%D1%8B%D1%82%D0%B8%D1%8F" TargetMode="External"/><Relationship Id="rId4" Type="http://schemas.openxmlformats.org/officeDocument/2006/relationships/hyperlink" Target="http://wiki-sibiriada.ru/%D0%A1%D1%80%D0%B5%D0%B4%D0%B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okrlib.ru/" TargetMode="Externa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rba.ru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hyperlink" Target="https://proza.ru/2017/09/17/447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-ba.ru/events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1.jpg"/><Relationship Id="rId2" Type="http://schemas.openxmlformats.org/officeDocument/2006/relationships/hyperlink" Target="https://vk.com/club19086321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hyperlink" Target="https://vk.com/club190431008" TargetMode="External"/><Relationship Id="rId4" Type="http://schemas.openxmlformats.org/officeDocument/2006/relationships/hyperlink" Target="https://vk.com/newshare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hyperlink" Target="https://vk.com/odntugra86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&#1087;&#1077;&#1076;&#1072;&#1082;&#1072;&#1076;&#1077;&#1084;&#1080;&#1103;.&#1088;&#1092;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moyaugra.ru/konkursy/konkursy-dla-detej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gordost-strany.ru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kssovushka.ru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www.fond21veka.ru/contest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s-ba.ru/seminar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052147" y="1844824"/>
            <a:ext cx="50760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altLang="ko-K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Обзор мероприятиях полезных для педагогов-библиотекарей</a:t>
            </a:r>
            <a:endParaRPr lang="en-US" altLang="ko-KR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99993" y="4005064"/>
            <a:ext cx="462821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Подготовил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педагог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-библиотекари МБОУ СОШ №5</a:t>
            </a: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Чуркина Нина Сергеевна</a:t>
            </a: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Ибрагимова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Вилера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Самигулловна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1112922"/>
            <a:ext cx="8229600" cy="460648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ИНФОУРОК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28451" t="16010" r="16424" b="3991"/>
          <a:stretch/>
        </p:blipFill>
        <p:spPr>
          <a:xfrm>
            <a:off x="323529" y="2060849"/>
            <a:ext cx="4968552" cy="40559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28813" t="7375" r="32608" b="4950"/>
          <a:stretch/>
        </p:blipFill>
        <p:spPr>
          <a:xfrm>
            <a:off x="5292081" y="1573570"/>
            <a:ext cx="3734073" cy="477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97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9289" t="3800" r="15350" b="8001"/>
          <a:stretch/>
        </p:blipFill>
        <p:spPr>
          <a:xfrm>
            <a:off x="755576" y="1124744"/>
            <a:ext cx="7272808" cy="552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2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548680"/>
            <a:ext cx="6563072" cy="460648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Российская государственная детская библиотека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0"/>
          </p:nvPr>
        </p:nvSpPr>
        <p:spPr>
          <a:xfrm>
            <a:off x="1993801" y="1196752"/>
            <a:ext cx="6758408" cy="5184576"/>
          </a:xfrm>
        </p:spPr>
        <p:txBody>
          <a:bodyPr/>
          <a:lstStyle/>
          <a:p>
            <a:r>
              <a:rPr lang="ru-RU" b="1" u="sng" dirty="0">
                <a:hlinkClick r:id="rId2"/>
              </a:rPr>
              <a:t>ОТКРЫТА РЕГИСТРАЦИЯ</a:t>
            </a:r>
            <a:r>
              <a:rPr lang="ru-RU" dirty="0"/>
              <a:t> </a:t>
            </a:r>
            <a:r>
              <a:rPr lang="ru-RU" dirty="0">
                <a:solidFill>
                  <a:schemeClr val="tx1"/>
                </a:solidFill>
              </a:rPr>
              <a:t>на методическую лекцию-консультацию «Особенности заполнения формы отчётности федерального статистического наблюдения № 6-НК: работа в АИС "Статистика"» (18 октября 2022 года)</a:t>
            </a:r>
            <a:r>
              <a:rPr lang="ru-RU" b="1" u="sng" dirty="0">
                <a:solidFill>
                  <a:schemeClr val="tx1"/>
                </a:solidFill>
                <a:hlinkClick r:id="rId3"/>
              </a:rPr>
              <a:t/>
            </a:r>
            <a:br>
              <a:rPr lang="ru-RU" b="1" u="sng" dirty="0">
                <a:solidFill>
                  <a:schemeClr val="tx1"/>
                </a:solidFill>
                <a:hlinkClick r:id="rId3"/>
              </a:rPr>
            </a:br>
            <a:r>
              <a:rPr lang="ru-RU" b="1" u="sng" dirty="0">
                <a:solidFill>
                  <a:schemeClr val="tx1"/>
                </a:solidFill>
                <a:hlinkClick r:id="rId3"/>
              </a:rPr>
              <a:t/>
            </a:r>
            <a:br>
              <a:rPr lang="ru-RU" b="1" u="sng" dirty="0">
                <a:solidFill>
                  <a:schemeClr val="tx1"/>
                </a:solidFill>
                <a:hlinkClick r:id="rId3"/>
              </a:rPr>
            </a:br>
            <a:r>
              <a:rPr lang="ru-RU" b="1" u="sng" dirty="0">
                <a:hlinkClick r:id="rId3"/>
              </a:rPr>
              <a:t>ОТКРЫТА РЕГИСТРАЦИЯ</a:t>
            </a:r>
            <a:r>
              <a:rPr lang="ru-RU" dirty="0"/>
              <a:t> </a:t>
            </a:r>
            <a:r>
              <a:rPr lang="ru-RU" dirty="0">
                <a:solidFill>
                  <a:schemeClr val="tx1"/>
                </a:solidFill>
              </a:rPr>
              <a:t>на Ежегодное совещание директоров библиотек РФ, обслуживающих детей, которое состоится 6-8 декабря 2022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2833990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https://rgdb.ru/professionalam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501008"/>
            <a:ext cx="2376264" cy="23762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015" y="4437112"/>
            <a:ext cx="3123809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4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60648"/>
          </a:xfrm>
        </p:spPr>
        <p:txBody>
          <a:bodyPr/>
          <a:lstStyle/>
          <a:p>
            <a:pPr algn="ctr"/>
            <a:r>
              <a:rPr lang="ru-RU" sz="4400" b="1" dirty="0" err="1" smtClean="0">
                <a:solidFill>
                  <a:schemeClr val="tx2">
                    <a:lumMod val="75000"/>
                  </a:schemeClr>
                </a:solidFill>
              </a:rPr>
              <a:t>ВикиСибирия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4248472"/>
          </a:xfrm>
        </p:spPr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wiki-sibiriada.ru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свободный ресурс для коллективной работы библиотекарей, педагогов-краеведов, детей, подростков и молодежи над созданием, размещением и сохранением материалов Сибирского региона. </a:t>
            </a:r>
            <a:r>
              <a:rPr lang="ru-RU" dirty="0">
                <a:hlinkClick r:id="rId3" tooltip="Как создать статью"/>
              </a:rPr>
              <a:t>Создайте здесь свою статью</a:t>
            </a:r>
            <a:r>
              <a:rPr lang="ru-RU" dirty="0"/>
              <a:t> по </a:t>
            </a:r>
            <a:r>
              <a:rPr lang="ru-RU" dirty="0">
                <a:hlinkClick r:id="rId4" tooltip="Среда"/>
              </a:rPr>
              <a:t>географии</a:t>
            </a:r>
            <a:r>
              <a:rPr lang="ru-RU" dirty="0"/>
              <a:t>, </a:t>
            </a:r>
            <a:r>
              <a:rPr lang="ru-RU" dirty="0">
                <a:hlinkClick r:id="rId5" tooltip="События"/>
              </a:rPr>
              <a:t>истории</a:t>
            </a:r>
            <a:r>
              <a:rPr lang="ru-RU" dirty="0"/>
              <a:t>, культуре, искусству, литературе Сибири. Расскажите о себе и, </a:t>
            </a:r>
            <a:r>
              <a:rPr lang="ru-RU" dirty="0">
                <a:hlinkClick r:id="rId6" tooltip="Дети пишут историю родных городов и посёлков"/>
              </a:rPr>
              <a:t>о родных и близких людях</a:t>
            </a:r>
            <a:r>
              <a:rPr lang="ru-RU" dirty="0"/>
              <a:t>, </a:t>
            </a:r>
            <a:r>
              <a:rPr lang="ru-RU" dirty="0">
                <a:hlinkClick r:id="rId7" tooltip="Человек"/>
              </a:rPr>
              <a:t>о сибиряках</a:t>
            </a:r>
            <a:r>
              <a:rPr lang="ru-RU" dirty="0"/>
              <a:t>, которые </a:t>
            </a:r>
            <a:endParaRPr lang="ru-RU" dirty="0" smtClean="0"/>
          </a:p>
          <a:p>
            <a:r>
              <a:rPr lang="ru-RU" dirty="0" smtClean="0"/>
              <a:t>вас </a:t>
            </a:r>
            <a:r>
              <a:rPr lang="ru-RU" dirty="0"/>
              <a:t>удивили или которыми вы восхищаетесь...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/>
          <a:srcRect l="11412" t="59800" r="32559" b="16400"/>
          <a:stretch/>
        </p:blipFill>
        <p:spPr>
          <a:xfrm>
            <a:off x="32100" y="4373975"/>
            <a:ext cx="8892480" cy="212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81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4072" y="188640"/>
            <a:ext cx="5976664" cy="1069514"/>
          </a:xfrm>
        </p:spPr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«ГОСУДАРСТВЕННАЯ БИБЛИОТЕКА ЮГРЫ» 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21406" t="3585" r="38546" b="6708"/>
          <a:stretch/>
        </p:blipFill>
        <p:spPr>
          <a:xfrm>
            <a:off x="1570229" y="1988838"/>
            <a:ext cx="3608818" cy="45471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8343" t="10802" r="14171" b="-1099"/>
          <a:stretch/>
        </p:blipFill>
        <p:spPr>
          <a:xfrm>
            <a:off x="5179047" y="1412776"/>
            <a:ext cx="3748882" cy="33123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013176"/>
            <a:ext cx="3099451" cy="105898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907704" y="1438830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5"/>
              </a:rPr>
              <a:t>https://okrlib.ru</a:t>
            </a:r>
            <a:r>
              <a:rPr lang="ru-RU" dirty="0" smtClean="0">
                <a:hlinkClick r:id="rId5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162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496944" cy="864096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РОССИЙСКАЯ БИБЛИОТЕЧНАЯ АССОЦИАЦИЯ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0"/>
          </p:nvPr>
        </p:nvSpPr>
        <p:spPr>
          <a:xfrm>
            <a:off x="467544" y="1988840"/>
            <a:ext cx="8229600" cy="3888432"/>
          </a:xfrm>
        </p:spPr>
        <p:txBody>
          <a:bodyPr/>
          <a:lstStyle/>
          <a:p>
            <a:r>
              <a:rPr lang="en-US" sz="2800" dirty="0">
                <a:hlinkClick r:id="rId2"/>
              </a:rPr>
              <a:t>http://www.rba.ru</a:t>
            </a:r>
            <a:r>
              <a:rPr lang="en-US" sz="2800" dirty="0" smtClean="0">
                <a:hlinkClick r:id="rId2"/>
              </a:rPr>
              <a:t>/</a:t>
            </a:r>
            <a:r>
              <a:rPr lang="ru-RU" sz="2800" dirty="0" smtClean="0"/>
              <a:t> </a:t>
            </a:r>
            <a:endParaRPr lang="ru-RU" sz="2800" dirty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0475" t="14700" r="20069" b="20902"/>
          <a:stretch/>
        </p:blipFill>
        <p:spPr>
          <a:xfrm>
            <a:off x="467544" y="2636912"/>
            <a:ext cx="6480720" cy="394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4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1072" y="404664"/>
            <a:ext cx="7013376" cy="1152128"/>
          </a:xfrm>
        </p:spPr>
        <p:txBody>
          <a:bodyPr/>
          <a:lstStyle/>
          <a:p>
            <a:pPr algn="ctr"/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</a:rPr>
              <a:t>Беслатный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творческий 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конкурс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О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льги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Ф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окиной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proza.ru/2017/09/17/447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072" y="2132856"/>
            <a:ext cx="4688930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2988" t="10101" r="24013" b="12901"/>
          <a:stretch/>
        </p:blipFill>
        <p:spPr>
          <a:xfrm>
            <a:off x="4757817" y="4005064"/>
            <a:ext cx="3939327" cy="2708287"/>
          </a:xfrm>
          <a:prstGeom prst="rect">
            <a:avLst/>
          </a:prstGeom>
        </p:spPr>
      </p:pic>
      <p:sp>
        <p:nvSpPr>
          <p:cNvPr id="7" name="Сердце 6"/>
          <p:cNvSpPr/>
          <p:nvPr/>
        </p:nvSpPr>
        <p:spPr>
          <a:xfrm>
            <a:off x="7092280" y="1916832"/>
            <a:ext cx="1368152" cy="1368152"/>
          </a:xfrm>
          <a:prstGeom prst="hear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2134072" y="4365104"/>
            <a:ext cx="1933872" cy="1800200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42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280920" cy="604664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Высшая школа делового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администрирования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554" y="5805264"/>
            <a:ext cx="3758582" cy="6084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98884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s-ba.ru/events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6530" t="10101" r="14564" b="4501"/>
          <a:stretch/>
        </p:blipFill>
        <p:spPr>
          <a:xfrm>
            <a:off x="755576" y="2497438"/>
            <a:ext cx="4468807" cy="31153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006" y="1762000"/>
            <a:ext cx="3206130" cy="226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5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20692" t="9434" r="17878" b="-1092"/>
          <a:stretch/>
        </p:blipFill>
        <p:spPr>
          <a:xfrm>
            <a:off x="1598221" y="1124744"/>
            <a:ext cx="6606353" cy="5544616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475656" y="548680"/>
            <a:ext cx="7488832" cy="720080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РОССИЙСКАЯ БИБЛИОТЕЧНАЯ АССОЦИАЦИЯ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09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872" y="1196752"/>
            <a:ext cx="8363272" cy="936104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Группы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вк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в помощь библиотекарям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 различными акциями и конкурсами. Бесплатно. 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4176464"/>
          </a:xfrm>
        </p:spPr>
        <p:txBody>
          <a:bodyPr/>
          <a:lstStyle/>
          <a:p>
            <a:endParaRPr lang="ru-RU" dirty="0">
              <a:hlinkClick r:id="rId2"/>
            </a:endParaRPr>
          </a:p>
          <a:p>
            <a:r>
              <a:rPr lang="en-US" sz="1800" u="sng" dirty="0" smtClean="0">
                <a:hlinkClick r:id="rId2"/>
              </a:rPr>
              <a:t>https</a:t>
            </a:r>
            <a:r>
              <a:rPr lang="en-US" sz="1800" u="sng" dirty="0">
                <a:hlinkClick r:id="rId2"/>
              </a:rPr>
              <a:t>://vk.com/club190863213</a:t>
            </a:r>
            <a:endParaRPr lang="en-US" sz="1800" dirty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0" b="12605"/>
          <a:stretch/>
        </p:blipFill>
        <p:spPr>
          <a:xfrm>
            <a:off x="6161017" y="2276872"/>
            <a:ext cx="2262630" cy="38884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23509" y="2924944"/>
            <a:ext cx="2862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hlinkClick r:id="rId4"/>
              </a:rPr>
              <a:t>https://vk.com/newshares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6870" y="3520136"/>
            <a:ext cx="3357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>
                <a:hlinkClick r:id="rId5"/>
              </a:rPr>
              <a:t>https://vk.com/club190431008</a:t>
            </a:r>
            <a:endParaRPr lang="ru-RU" dirty="0"/>
          </a:p>
        </p:txBody>
      </p:sp>
      <p:pic>
        <p:nvPicPr>
          <p:cNvPr id="10" name="Объект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0011" r="6242" b="15990"/>
          <a:stretch/>
        </p:blipFill>
        <p:spPr>
          <a:xfrm>
            <a:off x="755576" y="3889468"/>
            <a:ext cx="1590583" cy="2789728"/>
          </a:xfrm>
          <a:prstGeom prst="rect">
            <a:avLst/>
          </a:prstGeom>
        </p:spPr>
      </p:pic>
      <p:pic>
        <p:nvPicPr>
          <p:cNvPr id="11" name="Объект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344" r="3429" b="10495"/>
          <a:stretch/>
        </p:blipFill>
        <p:spPr>
          <a:xfrm>
            <a:off x="4046194" y="3180491"/>
            <a:ext cx="1831032" cy="325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27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ru-RU" altLang="ko-KR" dirty="0" err="1" smtClean="0"/>
              <a:t>Вебинары</a:t>
            </a:r>
            <a:endParaRPr lang="ko-KR" alt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467544" y="1412776"/>
            <a:ext cx="8229600" cy="4824536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«</a:t>
            </a:r>
            <a:r>
              <a:rPr lang="ru-RU" sz="3200" b="1" dirty="0" err="1">
                <a:solidFill>
                  <a:srgbClr val="002060"/>
                </a:solidFill>
              </a:rPr>
              <a:t>Интуит</a:t>
            </a:r>
            <a:r>
              <a:rPr lang="ru-RU" sz="32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endParaRPr lang="ru-RU" sz="1800" b="1" dirty="0">
              <a:solidFill>
                <a:schemeClr val="tx1"/>
              </a:solidFill>
            </a:endParaRPr>
          </a:p>
          <a:p>
            <a:pPr algn="just"/>
            <a:r>
              <a:rPr lang="ru-RU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Бесплатное</a:t>
            </a: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дистанционное обучение в Национальном Открытом Университете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>
                <a:solidFill>
                  <a:schemeClr val="tx1"/>
                </a:solidFill>
              </a:rPr>
              <a:t>ИНТУИТ». Удобный способ получения знаний. Программы дистанционного обучения в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НОУ </a:t>
            </a:r>
            <a:r>
              <a:rPr lang="ru-RU" dirty="0">
                <a:solidFill>
                  <a:schemeClr val="tx1"/>
                </a:solidFill>
              </a:rPr>
              <a:t>«ИНТУИТ»: высшее образование, профессиональная переподготовка, повышение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квалификации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Курсы </a:t>
            </a:r>
            <a:endParaRPr lang="ru-RU" dirty="0" smtClean="0">
              <a:solidFill>
                <a:schemeClr val="tx1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Видеокурсы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Сертификации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dirty="0">
              <a:solidFill>
                <a:schemeClr val="tx1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ru-RU" dirty="0" smtClean="0">
              <a:solidFill>
                <a:schemeClr val="tx1"/>
              </a:solidFill>
            </a:endParaRPr>
          </a:p>
          <a:p>
            <a:pPr algn="just"/>
            <a:r>
              <a:rPr lang="en-US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</a:t>
            </a:r>
            <a:r>
              <a:rPr lang="en-US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://www.intuit.ru/</a:t>
            </a:r>
            <a:endParaRPr lang="ru-RU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shortbook.com.ua/files/shortbook/image/dop/intuit_logo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6" r="14459"/>
          <a:stretch/>
        </p:blipFill>
        <p:spPr bwMode="auto">
          <a:xfrm>
            <a:off x="4598150" y="3645024"/>
            <a:ext cx="268947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815988" y="620688"/>
            <a:ext cx="6995120" cy="576064"/>
          </a:xfrm>
        </p:spPr>
        <p:txBody>
          <a:bodyPr/>
          <a:lstStyle/>
          <a:p>
            <a:r>
              <a:rPr lang="en-US" u="sng" dirty="0">
                <a:hlinkClick r:id="rId2"/>
              </a:rPr>
              <a:t>https://vk.com/odntugra86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12776"/>
            <a:ext cx="3832659" cy="5044529"/>
          </a:xfrm>
        </p:spPr>
      </p:pic>
    </p:spTree>
    <p:extLst>
      <p:ext uri="{BB962C8B-B14F-4D97-AF65-F5344CB8AC3E}">
        <p14:creationId xmlns:p14="http://schemas.microsoft.com/office/powerpoint/2010/main" val="201290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17202" t="4011" r="15299" b="7990"/>
          <a:stretch/>
        </p:blipFill>
        <p:spPr>
          <a:xfrm>
            <a:off x="539552" y="2060848"/>
            <a:ext cx="5688632" cy="4171663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2"/>
            <a:ext cx="7853775" cy="719410"/>
          </a:xfrm>
        </p:spPr>
      </p:pic>
      <p:sp>
        <p:nvSpPr>
          <p:cNvPr id="10" name="Прямоугольник 9"/>
          <p:cNvSpPr/>
          <p:nvPr/>
        </p:nvSpPr>
        <p:spPr>
          <a:xfrm>
            <a:off x="4067944" y="6211669"/>
            <a:ext cx="4806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4"/>
              </a:rPr>
              <a:t>https</a:t>
            </a:r>
            <a:r>
              <a:rPr lang="ru-RU" dirty="0" smtClean="0">
                <a:hlinkClick r:id="rId4"/>
              </a:rPr>
              <a:t>://педакадемия.рф/</a:t>
            </a: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000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476672"/>
            <a:ext cx="7355160" cy="720080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https://moyaugra.ru/konkursy/konkursy-dla-detej</a:t>
            </a:r>
            <a:r>
              <a:rPr lang="en-US" dirty="0"/>
              <a:t> 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052736"/>
            <a:ext cx="3113162" cy="292315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7320" t="8701" r="15744" b="8701"/>
          <a:stretch/>
        </p:blipFill>
        <p:spPr>
          <a:xfrm>
            <a:off x="3923928" y="3212976"/>
            <a:ext cx="4606601" cy="319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15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60648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https://gordost-strany.ru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 rotWithShape="1">
          <a:blip r:embed="rId3"/>
          <a:srcRect l="18327" t="4011" r="17549" b="-10"/>
          <a:stretch/>
        </p:blipFill>
        <p:spPr>
          <a:xfrm>
            <a:off x="1403648" y="1729408"/>
            <a:ext cx="5562621" cy="468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9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620688"/>
            <a:ext cx="6707088" cy="648072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https://kssovushka.ru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 rotWithShape="1">
          <a:blip r:embed="rId3"/>
          <a:srcRect l="24918" r="24228" b="355"/>
          <a:stretch/>
        </p:blipFill>
        <p:spPr>
          <a:xfrm>
            <a:off x="2195736" y="1754131"/>
            <a:ext cx="4464496" cy="49206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25381"/>
            <a:ext cx="2476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1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3"/>
            <a:ext cx="8435280" cy="648072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https://www.fond21veka.ru/contests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 rotWithShape="1">
          <a:blip r:embed="rId3"/>
          <a:srcRect l="19452" t="6011" r="22049" b="1989"/>
          <a:stretch/>
        </p:blipFill>
        <p:spPr>
          <a:xfrm>
            <a:off x="611560" y="1818208"/>
            <a:ext cx="4752528" cy="42041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132856"/>
            <a:ext cx="2119692" cy="218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7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1547664" y="1844824"/>
            <a:ext cx="7149480" cy="4147865"/>
          </a:xfrm>
        </p:spPr>
        <p:txBody>
          <a:bodyPr/>
          <a:lstStyle/>
          <a:p>
            <a:r>
              <a:rPr lang="ru-RU" sz="8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Спасибо за внимание!</a:t>
            </a:r>
            <a:endParaRPr lang="ru-RU" sz="8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45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30564" t="30886" r="28848" b="26210"/>
          <a:stretch/>
        </p:blipFill>
        <p:spPr>
          <a:xfrm>
            <a:off x="1665496" y="476672"/>
            <a:ext cx="7266262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r>
              <a:rPr lang="ru-RU" altLang="ko-KR" dirty="0" err="1" smtClean="0"/>
              <a:t>Вебинары</a:t>
            </a:r>
            <a:endParaRPr lang="ko-KR" alt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467544" y="1484784"/>
            <a:ext cx="8229600" cy="4752528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2060"/>
                </a:solidFill>
              </a:rPr>
              <a:t>«Открытое образование»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Новый элемент системы российского образования — открытые онлайн-курсы. Это реальная практика, помогающая расширять границы образования для каждого студента.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Полный набор курсов от ведущих университетов.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Системная работа по созданию курсов для базовой части всех направлений подготовки, обеспечивает удобное и выгодное для любого университета встраивание курса в свои образовательные программы.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ru-RU" sz="1600" dirty="0">
              <a:solidFill>
                <a:schemeClr val="tx1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endParaRPr lang="ru-RU" sz="1600" dirty="0">
              <a:solidFill>
                <a:schemeClr val="tx1"/>
              </a:solidFill>
            </a:endParaRPr>
          </a:p>
          <a:p>
            <a:pPr algn="just"/>
            <a:r>
              <a:rPr lang="en-US" sz="16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https://openedu.ru/</a:t>
            </a:r>
            <a:endParaRPr lang="ru-RU" sz="1600" b="1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ko-KR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texterra.ru/upload/img/21-04-2017/2017-04-21-texterra-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4" t="31199" r="25712" b="46001"/>
          <a:stretch/>
        </p:blipFill>
        <p:spPr bwMode="auto">
          <a:xfrm>
            <a:off x="1691680" y="4941168"/>
            <a:ext cx="5909653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77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 rotWithShape="1">
          <a:blip r:embed="rId2"/>
          <a:srcRect l="2369" t="6730" r="1083" b="4083"/>
          <a:stretch/>
        </p:blipFill>
        <p:spPr>
          <a:xfrm>
            <a:off x="822148" y="1916832"/>
            <a:ext cx="8037723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7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1412776"/>
            <a:ext cx="8229600" cy="504056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70C0"/>
                </a:solidFill>
              </a:rPr>
              <a:t>Издательство «Просвещение»</a:t>
            </a:r>
          </a:p>
          <a:p>
            <a:pPr algn="just"/>
            <a:endParaRPr lang="ru-RU" sz="1800" b="1" dirty="0">
              <a:solidFill>
                <a:srgbClr val="0070C0"/>
              </a:solidFill>
            </a:endParaRPr>
          </a:p>
          <a:p>
            <a:pPr algn="just"/>
            <a:r>
              <a:rPr lang="ru-RU" dirty="0"/>
              <a:t>Выдается сертификат участника </a:t>
            </a:r>
            <a:r>
              <a:rPr lang="ru-RU" dirty="0" err="1"/>
              <a:t>вебинара</a:t>
            </a:r>
            <a:r>
              <a:rPr lang="ru-RU" dirty="0"/>
              <a:t> в электронном виде. </a:t>
            </a:r>
            <a:endParaRPr lang="en-US" dirty="0" smtClean="0"/>
          </a:p>
          <a:p>
            <a:pPr algn="just"/>
            <a:r>
              <a:rPr lang="ru-RU" dirty="0" smtClean="0"/>
              <a:t>Участие </a:t>
            </a:r>
            <a:r>
              <a:rPr lang="ru-RU" dirty="0"/>
              <a:t>в </a:t>
            </a:r>
            <a:r>
              <a:rPr lang="ru-RU" dirty="0" err="1"/>
              <a:t>вебинаре</a:t>
            </a:r>
            <a:r>
              <a:rPr lang="ru-RU" dirty="0"/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бесплатное</a:t>
            </a:r>
            <a:r>
              <a:rPr lang="ru-RU" dirty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https://uchitel.club/webinars</a:t>
            </a:r>
            <a:endParaRPr lang="ru-RU" dirty="0"/>
          </a:p>
        </p:txBody>
      </p:sp>
      <p:pic>
        <p:nvPicPr>
          <p:cNvPr id="5" name="Picture 2" descr="https://arhivurokov.ru/multiurok/html/2017/05/18/s_591d17cdc787b/628708_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880" y="3212976"/>
            <a:ext cx="510493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54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9051" t="3801" r="12201" b="3801"/>
          <a:stretch/>
        </p:blipFill>
        <p:spPr>
          <a:xfrm>
            <a:off x="2051720" y="908720"/>
            <a:ext cx="6546182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7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555" y="1196752"/>
            <a:ext cx="8507288" cy="6046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Высшая школа делового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администрирования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57200" y="1905167"/>
            <a:ext cx="8229600" cy="4320480"/>
          </a:xfrm>
        </p:spPr>
        <p:txBody>
          <a:bodyPr/>
          <a:lstStyle/>
          <a:p>
            <a:r>
              <a:rPr lang="ru-RU" dirty="0"/>
              <a:t>Обучение - онлайн в удобном для Вас режиме.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КАК ПРОХОДИТ ОБУЧЕНИЕ: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вы получаете доступ к лекциям, дополнительным материалам, проверочным заданиям и форуму.</a:t>
            </a:r>
          </a:p>
          <a:p>
            <a:r>
              <a:rPr lang="ru-RU" dirty="0"/>
              <a:t>в каждом модуле семинара: задания для самопроверки, тесты и проверочные работы.</a:t>
            </a:r>
          </a:p>
          <a:p>
            <a:r>
              <a:rPr lang="ru-RU" dirty="0"/>
              <a:t>в конце семинара — итоговое тестирование.</a:t>
            </a:r>
          </a:p>
          <a:p>
            <a:r>
              <a:rPr lang="ru-RU" dirty="0"/>
              <a:t>Участие — бесплатно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Сертификаты в электронном виде — бесплатно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Формат проведения — дистанционно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Время проведения — круглосуточно, без </a:t>
            </a:r>
            <a:r>
              <a:rPr lang="ru-RU" dirty="0" smtClean="0"/>
              <a:t>ограничений</a:t>
            </a:r>
          </a:p>
          <a:p>
            <a:endParaRPr lang="ru-RU" dirty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s-ba.ru/seminars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5473172"/>
            <a:ext cx="46482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69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357" t="3100" r="1176" b="4501"/>
          <a:stretch/>
        </p:blipFill>
        <p:spPr>
          <a:xfrm>
            <a:off x="1526389" y="476672"/>
            <a:ext cx="6147956" cy="3312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40556" t="13300" r="22826" b="41901"/>
          <a:stretch/>
        </p:blipFill>
        <p:spPr>
          <a:xfrm>
            <a:off x="1516464" y="3861048"/>
            <a:ext cx="3453009" cy="2376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41731" t="44400" r="23225" b="10800"/>
          <a:stretch/>
        </p:blipFill>
        <p:spPr>
          <a:xfrm>
            <a:off x="5436096" y="4149080"/>
            <a:ext cx="330449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52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</TotalTime>
  <Words>274</Words>
  <Application>Microsoft Office PowerPoint</Application>
  <PresentationFormat>Экран (4:3)</PresentationFormat>
  <Paragraphs>69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맑은 고딕</vt:lpstr>
      <vt:lpstr>Arial</vt:lpstr>
      <vt:lpstr>Calibri</vt:lpstr>
      <vt:lpstr>Office Theme</vt:lpstr>
      <vt:lpstr>Custom Design</vt:lpstr>
      <vt:lpstr>Презентация PowerPoint</vt:lpstr>
      <vt:lpstr> Вебинары</vt:lpstr>
      <vt:lpstr>Презентация PowerPoint</vt:lpstr>
      <vt:lpstr> Вебинары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«ГОСУДАРСТВЕННАЯ БИБЛИОТЕКА ЮГРЫ» </vt:lpstr>
      <vt:lpstr>Презентация PowerPoint</vt:lpstr>
      <vt:lpstr>Беслатный творческий  конкурс Ольги Фокиной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Администратор</cp:lastModifiedBy>
  <cp:revision>55</cp:revision>
  <dcterms:created xsi:type="dcterms:W3CDTF">2014-04-01T16:35:38Z</dcterms:created>
  <dcterms:modified xsi:type="dcterms:W3CDTF">2022-10-07T11:49:37Z</dcterms:modified>
</cp:coreProperties>
</file>