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2" r:id="rId1"/>
  </p:sldMasterIdLst>
  <p:notesMasterIdLst>
    <p:notesMasterId r:id="rId41"/>
  </p:notesMasterIdLst>
  <p:sldIdLst>
    <p:sldId id="366" r:id="rId2"/>
    <p:sldId id="391" r:id="rId3"/>
    <p:sldId id="390" r:id="rId4"/>
    <p:sldId id="402" r:id="rId5"/>
    <p:sldId id="392" r:id="rId6"/>
    <p:sldId id="393" r:id="rId7"/>
    <p:sldId id="401" r:id="rId8"/>
    <p:sldId id="404" r:id="rId9"/>
    <p:sldId id="405" r:id="rId10"/>
    <p:sldId id="406" r:id="rId11"/>
    <p:sldId id="407" r:id="rId12"/>
    <p:sldId id="408" r:id="rId13"/>
    <p:sldId id="409" r:id="rId14"/>
    <p:sldId id="410" r:id="rId15"/>
    <p:sldId id="412" r:id="rId16"/>
    <p:sldId id="436" r:id="rId17"/>
    <p:sldId id="411" r:id="rId18"/>
    <p:sldId id="415" r:id="rId19"/>
    <p:sldId id="416" r:id="rId20"/>
    <p:sldId id="417" r:id="rId21"/>
    <p:sldId id="418" r:id="rId22"/>
    <p:sldId id="419" r:id="rId23"/>
    <p:sldId id="420" r:id="rId24"/>
    <p:sldId id="421" r:id="rId25"/>
    <p:sldId id="422" r:id="rId26"/>
    <p:sldId id="423" r:id="rId27"/>
    <p:sldId id="424" r:id="rId28"/>
    <p:sldId id="425" r:id="rId29"/>
    <p:sldId id="426" r:id="rId30"/>
    <p:sldId id="427" r:id="rId31"/>
    <p:sldId id="428" r:id="rId32"/>
    <p:sldId id="429" r:id="rId33"/>
    <p:sldId id="432" r:id="rId34"/>
    <p:sldId id="430" r:id="rId35"/>
    <p:sldId id="431" r:id="rId36"/>
    <p:sldId id="433" r:id="rId37"/>
    <p:sldId id="434" r:id="rId38"/>
    <p:sldId id="413" r:id="rId39"/>
    <p:sldId id="414" r:id="rId4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9104" autoAdjust="0"/>
  </p:normalViewPr>
  <p:slideViewPr>
    <p:cSldViewPr>
      <p:cViewPr>
        <p:scale>
          <a:sx n="68" d="100"/>
          <a:sy n="68" d="100"/>
        </p:scale>
        <p:origin x="-1446" y="-19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0F26C3-1971-46FE-8A11-EB7D081A859C}" type="datetimeFigureOut">
              <a:rPr lang="ru-RU" smtClean="0"/>
              <a:pPr/>
              <a:t>25.11.2021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4583E6-6DA4-4155-9946-65CC669C9F0F}"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5B106E36-FD25-4E2D-B0AA-010F637433A0}" type="datetimeFigureOut">
              <a:rPr lang="ru-RU" smtClean="0"/>
              <a:pPr/>
              <a:t>25.11.2021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25.11.2021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25.11.2021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25.11.2021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25.11.2021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25.11.2021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25.11.2021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25.11.2021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5B106E36-FD25-4E2D-B0AA-010F637433A0}" type="datetimeFigureOut">
              <a:rPr lang="ru-RU" smtClean="0"/>
              <a:pPr/>
              <a:t>25.11.2021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25.11.2021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25.11.2021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B106E36-FD25-4E2D-B0AA-010F637433A0}" type="datetimeFigureOut">
              <a:rPr lang="ru-RU" smtClean="0"/>
              <a:pPr/>
              <a:t>25.11.2021</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3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2204864"/>
            <a:ext cx="7284943" cy="1754326"/>
          </a:xfrm>
          <a:prstGeom prst="rect">
            <a:avLst/>
          </a:prstGeom>
          <a:noFill/>
        </p:spPr>
        <p:txBody>
          <a:bodyPr wrap="square" lIns="91440" tIns="45720" rIns="91440" bIns="45720">
            <a:spAutoFit/>
          </a:bodyPr>
          <a:lstStyle/>
          <a:p>
            <a:pPr algn="ctr"/>
            <a:r>
              <a:rPr lang="ru-RU"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Пожарная безопасность</a:t>
            </a: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940" name="Picture 4" descr="https://s.leroymerlin.ru/upload/catalog/img/a/1/18204001/18204001.jpg"/>
          <p:cNvPicPr>
            <a:picLocks noChangeAspect="1" noChangeArrowheads="1"/>
          </p:cNvPicPr>
          <p:nvPr/>
        </p:nvPicPr>
        <p:blipFill>
          <a:blip r:embed="rId2" cstate="print"/>
          <a:srcRect/>
          <a:stretch>
            <a:fillRect/>
          </a:stretch>
        </p:blipFill>
        <p:spPr bwMode="auto">
          <a:xfrm rot="2150285">
            <a:off x="5775669" y="3336525"/>
            <a:ext cx="3168352" cy="3168352"/>
          </a:xfrm>
          <a:prstGeom prst="rect">
            <a:avLst/>
          </a:prstGeom>
          <a:noFill/>
        </p:spPr>
      </p:pic>
      <p:pic>
        <p:nvPicPr>
          <p:cNvPr id="167938" name="Picture 2" descr="https://avatars.mds.yandex.net/get-pdb/2110190/c4534f31-14eb-49c4-8041-6aa1b38564cc/s1200?webp=false"/>
          <p:cNvPicPr>
            <a:picLocks noChangeAspect="1" noChangeArrowheads="1"/>
          </p:cNvPicPr>
          <p:nvPr/>
        </p:nvPicPr>
        <p:blipFill>
          <a:blip r:embed="rId3" cstate="print"/>
          <a:srcRect/>
          <a:stretch>
            <a:fillRect/>
          </a:stretch>
        </p:blipFill>
        <p:spPr bwMode="auto">
          <a:xfrm>
            <a:off x="-3204864" y="-675456"/>
            <a:ext cx="8208912" cy="8208912"/>
          </a:xfrm>
          <a:prstGeom prst="rect">
            <a:avLst/>
          </a:prstGeom>
          <a:noFill/>
        </p:spPr>
      </p:pic>
      <p:sp>
        <p:nvSpPr>
          <p:cNvPr id="4" name="TextBox 3"/>
          <p:cNvSpPr txBox="1"/>
          <p:nvPr/>
        </p:nvSpPr>
        <p:spPr>
          <a:xfrm>
            <a:off x="2195736" y="692696"/>
            <a:ext cx="6660232" cy="1815882"/>
          </a:xfrm>
          <a:prstGeom prst="rect">
            <a:avLst/>
          </a:prstGeom>
          <a:noFill/>
        </p:spPr>
        <p:txBody>
          <a:bodyPr wrap="square" rtlCol="0">
            <a:spAutoFit/>
          </a:bodyPr>
          <a:lstStyle/>
          <a:p>
            <a:r>
              <a:rPr lang="ru-RU" sz="2800" dirty="0" smtClean="0">
                <a:latin typeface="Bahnschrift SemiBold Condensed" pitchFamily="34" charset="0"/>
              </a:rPr>
              <a:t>Ответственность за пожарную безопасность предприятий несут руководители предприятия или другие должностные лица , специально назначенные приказом руководителя предприятия</a:t>
            </a:r>
            <a:r>
              <a:rPr lang="ru-RU" dirty="0" smtClean="0"/>
              <a:t>.</a:t>
            </a:r>
            <a:endParaRPr lang="ru-RU" dirty="0"/>
          </a:p>
        </p:txBody>
      </p:sp>
      <p:sp>
        <p:nvSpPr>
          <p:cNvPr id="6" name="TextBox 5"/>
          <p:cNvSpPr txBox="1"/>
          <p:nvPr/>
        </p:nvSpPr>
        <p:spPr>
          <a:xfrm>
            <a:off x="1259632" y="4941168"/>
            <a:ext cx="4608512" cy="1200329"/>
          </a:xfrm>
          <a:prstGeom prst="rect">
            <a:avLst/>
          </a:prstGeom>
          <a:noFill/>
        </p:spPr>
        <p:txBody>
          <a:bodyPr wrap="square" rtlCol="0">
            <a:spAutoFit/>
          </a:bodyPr>
          <a:lstStyle/>
          <a:p>
            <a:r>
              <a:rPr lang="ru-RU" sz="2400" dirty="0" smtClean="0">
                <a:latin typeface="Bahnschrift SemiBold Condensed" pitchFamily="34" charset="0"/>
              </a:rPr>
              <a:t>Таблички с указанием лиц, ответственных за пожарную безопасность, вывешиваются на видных местах.</a:t>
            </a:r>
            <a:endParaRPr lang="ru-RU" sz="2400" dirty="0">
              <a:latin typeface="Bahnschrift SemiBold Condensed"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2" name="Picture 2" descr="https://cf2.ppt-online.org/files2/slide/l/lFruSwCg3vehZKRWQI78mOJzb916a2LdBfxqDMXksN/slide-1.jpg"/>
          <p:cNvPicPr>
            <a:picLocks noChangeAspect="1" noChangeArrowheads="1"/>
          </p:cNvPicPr>
          <p:nvPr/>
        </p:nvPicPr>
        <p:blipFill>
          <a:blip r:embed="rId2" cstate="print"/>
          <a:srcRect/>
          <a:stretch>
            <a:fillRect/>
          </a:stretch>
        </p:blipFill>
        <p:spPr bwMode="auto">
          <a:xfrm>
            <a:off x="0" y="0"/>
            <a:ext cx="9144000" cy="70294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69986" name="Picture 2" descr="https://mypresentation.ru/documents_6/76978379a74ba615c8421d0037c9894b/img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71010" name="Picture 2" descr="http://900igr.net/up/datas/159709/033.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72034" name="Picture 2" descr="https://cf.ppt-online.org/files/slide/a/APZlJt8aXFjGUdLHS5MeW2knVuw1mDxivozycE/slide-50.jpg"/>
          <p:cNvPicPr>
            <a:picLocks noChangeAspect="1" noChangeArrowheads="1"/>
          </p:cNvPicPr>
          <p:nvPr/>
        </p:nvPicPr>
        <p:blipFill>
          <a:blip r:embed="rId2" cstate="print"/>
          <a:srcRect/>
          <a:stretch>
            <a:fillRect/>
          </a:stretch>
        </p:blipFill>
        <p:spPr bwMode="auto">
          <a:xfrm>
            <a:off x="0" y="8930"/>
            <a:ext cx="9144000" cy="684907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183880" cy="1051560"/>
          </a:xfrm>
        </p:spPr>
        <p:txBody>
          <a:bodyPr/>
          <a:lstStyle/>
          <a:p>
            <a:r>
              <a:rPr lang="ru-RU" dirty="0" smtClean="0"/>
              <a:t>Противопожарный режим</a:t>
            </a:r>
            <a:endParaRPr lang="ru-RU" dirty="0"/>
          </a:p>
        </p:txBody>
      </p:sp>
      <p:pic>
        <p:nvPicPr>
          <p:cNvPr id="174084" name="Picture 4" descr="https://myslide.ru/documents_4/22232c88173ae2b6e8fab48e8b4a0792/img6.jpg"/>
          <p:cNvPicPr>
            <a:picLocks noChangeAspect="1" noChangeArrowheads="1"/>
          </p:cNvPicPr>
          <p:nvPr/>
        </p:nvPicPr>
        <p:blipFill>
          <a:blip r:embed="rId2" cstate="print"/>
          <a:srcRect/>
          <a:stretch>
            <a:fillRect/>
          </a:stretch>
        </p:blipFill>
        <p:spPr bwMode="auto">
          <a:xfrm>
            <a:off x="755576" y="908720"/>
            <a:ext cx="7620000" cy="5715000"/>
          </a:xfrm>
          <a:prstGeom prst="rect">
            <a:avLst/>
          </a:prstGeom>
          <a:noFill/>
          <a:effectLst>
            <a:softEdge rad="127000"/>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200706" name="Picture 2" descr="https://cf2.ppt-online.org/files2/slide/4/4ydwrtCa6zDWQhHlxZsIYoqBe71igp9FSjuKmU5LR/slide-18.jpg"/>
          <p:cNvPicPr>
            <a:picLocks noChangeAspect="1" noChangeArrowheads="1"/>
          </p:cNvPicPr>
          <p:nvPr/>
        </p:nvPicPr>
        <p:blipFill>
          <a:blip r:embed="rId2" cstate="print"/>
          <a:srcRect/>
          <a:stretch>
            <a:fillRect/>
          </a:stretch>
        </p:blipFill>
        <p:spPr bwMode="auto">
          <a:xfrm>
            <a:off x="0" y="8930"/>
            <a:ext cx="9144000" cy="684907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73058" name="Picture 2" descr="http://v.900igr.net:10/datas/obg/Protivopozharnaja-profilaktika/0019-019-Meroprijatija-po-pozharnoj-profilaktike.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95536" y="980728"/>
            <a:ext cx="8064896" cy="3416320"/>
          </a:xfrm>
          <a:prstGeom prst="rect">
            <a:avLst/>
          </a:prstGeom>
          <a:noFill/>
        </p:spPr>
        <p:txBody>
          <a:bodyPr wrap="square" lIns="91440" tIns="45720" rIns="91440" bIns="45720">
            <a:spAutoFit/>
          </a:bodyPr>
          <a:lstStyle/>
          <a:p>
            <a:pPr algn="ctr"/>
            <a:r>
              <a:rPr lang="ru-RU"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Средства пожаротушения и пожарной сигнализации</a:t>
            </a: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0"/>
            <a:ext cx="8183880" cy="1051560"/>
          </a:xfrm>
        </p:spPr>
        <p:txBody>
          <a:bodyPr/>
          <a:lstStyle/>
          <a:p>
            <a:r>
              <a:rPr lang="ru-RU" dirty="0" smtClean="0"/>
              <a:t>Огнетушащие вещества</a:t>
            </a:r>
            <a:endParaRPr lang="ru-RU" dirty="0"/>
          </a:p>
        </p:txBody>
      </p:sp>
      <p:sp>
        <p:nvSpPr>
          <p:cNvPr id="4" name="TextBox 3"/>
          <p:cNvSpPr txBox="1"/>
          <p:nvPr/>
        </p:nvSpPr>
        <p:spPr>
          <a:xfrm>
            <a:off x="467544" y="1700808"/>
            <a:ext cx="7704856" cy="1384995"/>
          </a:xfrm>
          <a:prstGeom prst="rect">
            <a:avLst/>
          </a:prstGeom>
          <a:noFill/>
        </p:spPr>
        <p:txBody>
          <a:bodyPr wrap="square" rtlCol="0">
            <a:spAutoFit/>
          </a:bodyPr>
          <a:lstStyle/>
          <a:p>
            <a:r>
              <a:rPr lang="ru-RU" sz="2800" dirty="0" smtClean="0">
                <a:latin typeface="Bahnschrift SemiBold Condensed" pitchFamily="34" charset="0"/>
              </a:rPr>
              <a:t>Вещества, которые создают условия, при которых прекращается горение, </a:t>
            </a:r>
            <a:r>
              <a:rPr lang="ru-RU" sz="2800" dirty="0" smtClean="0">
                <a:solidFill>
                  <a:schemeClr val="accent2">
                    <a:lumMod val="50000"/>
                  </a:schemeClr>
                </a:solidFill>
                <a:latin typeface="Bahnschrift SemiBold Condensed" pitchFamily="34" charset="0"/>
              </a:rPr>
              <a:t>называются огнетушащими веществами</a:t>
            </a:r>
            <a:endParaRPr lang="ru-RU" sz="2800" dirty="0">
              <a:solidFill>
                <a:schemeClr val="accent2">
                  <a:lumMod val="50000"/>
                </a:schemeClr>
              </a:solidFill>
              <a:latin typeface="Bahnschrift SemiBold Condensed" pitchFamily="34" charset="0"/>
            </a:endParaRPr>
          </a:p>
        </p:txBody>
      </p:sp>
      <p:pic>
        <p:nvPicPr>
          <p:cNvPr id="177154" name="Picture 2" descr="https://cf.ppt-online.org/files/slide/s/sIBJ8XQ307pztCPhVfeDZqicNrA9Y6uv4LjTgy/slide-1.jpg"/>
          <p:cNvPicPr>
            <a:picLocks noChangeAspect="1" noChangeArrowheads="1"/>
          </p:cNvPicPr>
          <p:nvPr/>
        </p:nvPicPr>
        <p:blipFill>
          <a:blip r:embed="rId2" cstate="print"/>
          <a:srcRect/>
          <a:stretch>
            <a:fillRect/>
          </a:stretch>
        </p:blipFill>
        <p:spPr bwMode="auto">
          <a:xfrm>
            <a:off x="0" y="8930"/>
            <a:ext cx="9144000" cy="684907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43608" y="1700808"/>
            <a:ext cx="7236296" cy="2062103"/>
          </a:xfrm>
          <a:prstGeom prst="rect">
            <a:avLst/>
          </a:prstGeom>
          <a:noFill/>
        </p:spPr>
        <p:txBody>
          <a:bodyPr wrap="square" rtlCol="0">
            <a:spAutoFit/>
          </a:bodyPr>
          <a:lstStyle/>
          <a:p>
            <a:r>
              <a:rPr lang="ru-RU" sz="3200" dirty="0" smtClean="0">
                <a:latin typeface="Bahnschrift SemiBold Condensed" pitchFamily="34" charset="0"/>
              </a:rPr>
              <a:t>Пожарной безопасностью обязаны заниматься органы государственной власти всех уровней, руководители предприятий и организаций всех форм собственности.</a:t>
            </a:r>
            <a:endParaRPr lang="ru-RU" sz="3200" dirty="0">
              <a:latin typeface="Bahnschrift SemiBold Condensed" pitchFamily="34" charset="0"/>
            </a:endParaRPr>
          </a:p>
        </p:txBody>
      </p:sp>
      <p:sp>
        <p:nvSpPr>
          <p:cNvPr id="6" name="Овал 5"/>
          <p:cNvSpPr/>
          <p:nvPr/>
        </p:nvSpPr>
        <p:spPr>
          <a:xfrm rot="1499222">
            <a:off x="6832805" y="176250"/>
            <a:ext cx="2232248" cy="172819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dirty="0" smtClean="0"/>
              <a:t>ФЗ №69 «О пожарной безопасности»</a:t>
            </a: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32" name="Picture 8" descr="http://www.eazychem.co.uk/wp-content/uploads/2016/01/shutterstock_186405032.jpg"/>
          <p:cNvPicPr>
            <a:picLocks noChangeAspect="1" noChangeArrowheads="1"/>
          </p:cNvPicPr>
          <p:nvPr/>
        </p:nvPicPr>
        <p:blipFill>
          <a:blip r:embed="rId2" cstate="print"/>
          <a:srcRect/>
          <a:stretch>
            <a:fillRect/>
          </a:stretch>
        </p:blipFill>
        <p:spPr bwMode="auto">
          <a:xfrm>
            <a:off x="-756592" y="3429000"/>
            <a:ext cx="3775788" cy="2520280"/>
          </a:xfrm>
          <a:prstGeom prst="rect">
            <a:avLst/>
          </a:prstGeom>
          <a:noFill/>
          <a:effectLst>
            <a:softEdge rad="127000"/>
          </a:effectLst>
        </p:spPr>
      </p:pic>
      <p:sp>
        <p:nvSpPr>
          <p:cNvPr id="4" name="Прямоугольник 3"/>
          <p:cNvSpPr/>
          <p:nvPr/>
        </p:nvSpPr>
        <p:spPr>
          <a:xfrm>
            <a:off x="539552" y="404664"/>
            <a:ext cx="7344816" cy="64633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3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Огнетушащие вещества:</a:t>
            </a:r>
            <a:endParaRPr lang="ru-RU" sz="3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80226" name="Picture 2" descr="https://faduinstalaciones3.files.wordpress.com/2015/03/30.jpg"/>
          <p:cNvPicPr>
            <a:picLocks noChangeAspect="1" noChangeArrowheads="1"/>
          </p:cNvPicPr>
          <p:nvPr/>
        </p:nvPicPr>
        <p:blipFill>
          <a:blip r:embed="rId3" cstate="print"/>
          <a:srcRect/>
          <a:stretch>
            <a:fillRect/>
          </a:stretch>
        </p:blipFill>
        <p:spPr bwMode="auto">
          <a:xfrm>
            <a:off x="6156176" y="1052736"/>
            <a:ext cx="2411760" cy="2239571"/>
          </a:xfrm>
          <a:prstGeom prst="rect">
            <a:avLst/>
          </a:prstGeom>
          <a:noFill/>
          <a:effectLst>
            <a:softEdge rad="127000"/>
          </a:effectLst>
        </p:spPr>
      </p:pic>
      <p:pic>
        <p:nvPicPr>
          <p:cNvPr id="180228" name="Picture 4" descr="https://ak.picdn.net/shutterstock/videos/26481818/thumb/4.jpg"/>
          <p:cNvPicPr>
            <a:picLocks noChangeAspect="1" noChangeArrowheads="1"/>
          </p:cNvPicPr>
          <p:nvPr/>
        </p:nvPicPr>
        <p:blipFill>
          <a:blip r:embed="rId4" cstate="print"/>
          <a:srcRect/>
          <a:stretch>
            <a:fillRect/>
          </a:stretch>
        </p:blipFill>
        <p:spPr bwMode="auto">
          <a:xfrm>
            <a:off x="0" y="1772816"/>
            <a:ext cx="2684098" cy="1512168"/>
          </a:xfrm>
          <a:prstGeom prst="rect">
            <a:avLst/>
          </a:prstGeom>
          <a:noFill/>
          <a:effectLst>
            <a:softEdge rad="127000"/>
          </a:effectLst>
        </p:spPr>
      </p:pic>
      <p:pic>
        <p:nvPicPr>
          <p:cNvPr id="180230" name="Picture 6" descr="https://fireman.club/wp-content/uploads/2016/03/9_Miniatyura.png"/>
          <p:cNvPicPr>
            <a:picLocks noChangeAspect="1" noChangeArrowheads="1"/>
          </p:cNvPicPr>
          <p:nvPr/>
        </p:nvPicPr>
        <p:blipFill>
          <a:blip r:embed="rId5" cstate="print"/>
          <a:srcRect/>
          <a:stretch>
            <a:fillRect/>
          </a:stretch>
        </p:blipFill>
        <p:spPr bwMode="auto">
          <a:xfrm>
            <a:off x="5868144" y="3356992"/>
            <a:ext cx="2944327" cy="1656184"/>
          </a:xfrm>
          <a:prstGeom prst="rect">
            <a:avLst/>
          </a:prstGeom>
          <a:ln>
            <a:noFill/>
          </a:ln>
          <a:effectLst>
            <a:softEdge rad="127000"/>
          </a:effectLst>
        </p:spPr>
      </p:pic>
      <p:sp>
        <p:nvSpPr>
          <p:cNvPr id="5" name="TextBox 4"/>
          <p:cNvSpPr txBox="1"/>
          <p:nvPr/>
        </p:nvSpPr>
        <p:spPr>
          <a:xfrm>
            <a:off x="2555776" y="1628800"/>
            <a:ext cx="3629520" cy="3416320"/>
          </a:xfrm>
          <a:prstGeom prst="rect">
            <a:avLst/>
          </a:prstGeom>
          <a:noFill/>
        </p:spPr>
        <p:txBody>
          <a:bodyPr wrap="none" rtlCol="0">
            <a:spAutoFit/>
          </a:bodyPr>
          <a:lstStyle/>
          <a:p>
            <a:pPr>
              <a:buFont typeface="Arial" pitchFamily="34" charset="0"/>
              <a:buChar char="•"/>
            </a:pPr>
            <a:r>
              <a:rPr lang="ru-RU" sz="3600" dirty="0" smtClean="0">
                <a:latin typeface="Bahnschrift SemiBold Condensed" pitchFamily="34" charset="0"/>
              </a:rPr>
              <a:t>Вода</a:t>
            </a:r>
          </a:p>
          <a:p>
            <a:pPr>
              <a:buFont typeface="Arial" pitchFamily="34" charset="0"/>
              <a:buChar char="•"/>
            </a:pPr>
            <a:r>
              <a:rPr lang="ru-RU" sz="3600" dirty="0" smtClean="0">
                <a:latin typeface="Bahnschrift SemiBold Condensed" pitchFamily="34" charset="0"/>
              </a:rPr>
              <a:t>Пар</a:t>
            </a:r>
          </a:p>
          <a:p>
            <a:pPr>
              <a:buFont typeface="Arial" pitchFamily="34" charset="0"/>
              <a:buChar char="•"/>
            </a:pPr>
            <a:r>
              <a:rPr lang="ru-RU" sz="3600" dirty="0" smtClean="0">
                <a:latin typeface="Bahnschrift SemiBold Condensed" pitchFamily="34" charset="0"/>
              </a:rPr>
              <a:t>Пены</a:t>
            </a:r>
          </a:p>
          <a:p>
            <a:pPr>
              <a:buFont typeface="Arial" pitchFamily="34" charset="0"/>
              <a:buChar char="•"/>
            </a:pPr>
            <a:r>
              <a:rPr lang="ru-RU" sz="3600" dirty="0" smtClean="0">
                <a:latin typeface="Bahnschrift SemiBold Condensed" pitchFamily="34" charset="0"/>
              </a:rPr>
              <a:t>Инертные газы</a:t>
            </a:r>
          </a:p>
          <a:p>
            <a:pPr>
              <a:buFont typeface="Arial" pitchFamily="34" charset="0"/>
              <a:buChar char="•"/>
            </a:pPr>
            <a:r>
              <a:rPr lang="ru-RU" sz="3600" dirty="0" smtClean="0">
                <a:latin typeface="Bahnschrift SemiBold Condensed" pitchFamily="34" charset="0"/>
              </a:rPr>
              <a:t>Ингибиторы</a:t>
            </a:r>
          </a:p>
          <a:p>
            <a:pPr>
              <a:buFont typeface="Arial" pitchFamily="34" charset="0"/>
              <a:buChar char="•"/>
            </a:pPr>
            <a:r>
              <a:rPr lang="ru-RU" sz="3600" dirty="0" smtClean="0">
                <a:latin typeface="Bahnschrift SemiBold Condensed" pitchFamily="34" charset="0"/>
              </a:rPr>
              <a:t>Порошковые составы</a:t>
            </a:r>
            <a:endParaRPr lang="ru-RU" sz="3600" dirty="0">
              <a:latin typeface="Bahnschrift SemiBold Condensed"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79202" name="Picture 2" descr="https://cf2.ppt-online.org/files2/slide/j/J2L9F6Vtjsy7gfwzD1aYlmNIkvHrpABT8SReduXMo/slide-13.jpg"/>
          <p:cNvPicPr>
            <a:picLocks noChangeAspect="1" noChangeArrowheads="1"/>
          </p:cNvPicPr>
          <p:nvPr/>
        </p:nvPicPr>
        <p:blipFill>
          <a:blip r:embed="rId2" cstate="print"/>
          <a:srcRect/>
          <a:stretch>
            <a:fillRect/>
          </a:stretch>
        </p:blipFill>
        <p:spPr bwMode="auto">
          <a:xfrm>
            <a:off x="0" y="0"/>
            <a:ext cx="9155922" cy="68580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2" descr="https://i0.wp.com/life.mosmetod.ru/files/image/house/byt/evaporation/%D0%9A%D0%B8%D0%BF%D1%8F%D1%89%D0%B8%D0%B9_%D1%87%D0%B0%D0%B9%D0%BD%D0%B8%D0%BA.jpg"/>
          <p:cNvPicPr>
            <a:picLocks noChangeAspect="1" noChangeArrowheads="1"/>
          </p:cNvPicPr>
          <p:nvPr/>
        </p:nvPicPr>
        <p:blipFill>
          <a:blip r:embed="rId2" cstate="print"/>
          <a:srcRect/>
          <a:stretch>
            <a:fillRect/>
          </a:stretch>
        </p:blipFill>
        <p:spPr bwMode="auto">
          <a:xfrm>
            <a:off x="611560" y="4077072"/>
            <a:ext cx="3540339" cy="2409875"/>
          </a:xfrm>
          <a:prstGeom prst="rect">
            <a:avLst/>
          </a:prstGeom>
          <a:ln>
            <a:noFill/>
          </a:ln>
          <a:effectLst>
            <a:softEdge rad="112500"/>
          </a:effectLst>
        </p:spPr>
      </p:pic>
      <p:sp>
        <p:nvSpPr>
          <p:cNvPr id="4" name="Прямоугольник 3"/>
          <p:cNvSpPr/>
          <p:nvPr/>
        </p:nvSpPr>
        <p:spPr>
          <a:xfrm>
            <a:off x="1324387" y="692696"/>
            <a:ext cx="6183104" cy="523220"/>
          </a:xfrm>
          <a:prstGeom prst="rect">
            <a:avLst/>
          </a:prstGeom>
          <a:noFill/>
        </p:spPr>
        <p:txBody>
          <a:bodyPr wrap="none" lIns="91440" tIns="45720" rIns="91440" bIns="45720">
            <a:spAutoFit/>
          </a:bodyPr>
          <a:lstStyle/>
          <a:p>
            <a:pPr algn="ctr"/>
            <a:r>
              <a:rPr lang="ru-RU" sz="28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Огнетушащие вещества: пар</a:t>
            </a:r>
            <a:endParaRPr lang="ru-RU" sz="28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5" name="TextBox 4"/>
          <p:cNvSpPr txBox="1"/>
          <p:nvPr/>
        </p:nvSpPr>
        <p:spPr>
          <a:xfrm>
            <a:off x="857224" y="1357298"/>
            <a:ext cx="7272808" cy="1815882"/>
          </a:xfrm>
          <a:prstGeom prst="rect">
            <a:avLst/>
          </a:prstGeom>
          <a:noFill/>
        </p:spPr>
        <p:txBody>
          <a:bodyPr wrap="square" rtlCol="0">
            <a:spAutoFit/>
          </a:bodyPr>
          <a:lstStyle/>
          <a:p>
            <a:pPr algn="ctr"/>
            <a:r>
              <a:rPr lang="ru-RU" sz="2800" dirty="0" smtClean="0">
                <a:latin typeface="Bahnschrift SemiBold Condensed" pitchFamily="34" charset="0"/>
              </a:rPr>
              <a:t>Пар применяют в условиях ограниченного воздухообмена, а также в закрытых помещениях с наиболее опасными технологическими процессами</a:t>
            </a:r>
            <a:endParaRPr lang="ru-RU" sz="2800" dirty="0">
              <a:latin typeface="Bahnschrift SemiBold Condensed" pitchFamily="34" charset="0"/>
            </a:endParaRPr>
          </a:p>
        </p:txBody>
      </p:sp>
      <p:sp>
        <p:nvSpPr>
          <p:cNvPr id="6" name="TextBox 5"/>
          <p:cNvSpPr txBox="1"/>
          <p:nvPr/>
        </p:nvSpPr>
        <p:spPr>
          <a:xfrm>
            <a:off x="683568" y="2996952"/>
            <a:ext cx="7488832" cy="830997"/>
          </a:xfrm>
          <a:prstGeom prst="rect">
            <a:avLst/>
          </a:prstGeom>
          <a:noFill/>
        </p:spPr>
        <p:txBody>
          <a:bodyPr wrap="square" rtlCol="0">
            <a:spAutoFit/>
          </a:bodyPr>
          <a:lstStyle/>
          <a:p>
            <a:r>
              <a:rPr lang="ru-RU" sz="2400" dirty="0" smtClean="0">
                <a:solidFill>
                  <a:schemeClr val="accent3">
                    <a:lumMod val="75000"/>
                  </a:schemeClr>
                </a:solidFill>
                <a:latin typeface="Bahnschrift SemiBold Condensed" pitchFamily="34" charset="0"/>
              </a:rPr>
              <a:t>Тушение пожара паром осуществляется за счет изоляции поверхности горения от окружающей среды.</a:t>
            </a:r>
            <a:endParaRPr lang="ru-RU" sz="2400" dirty="0">
              <a:solidFill>
                <a:schemeClr val="accent3">
                  <a:lumMod val="75000"/>
                </a:schemeClr>
              </a:solidFill>
              <a:latin typeface="Bahnschrift SemiBold Condensed"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descr="https://xn--80aaahwf8a9aj0b.xn--p1ai/d/pennoye_pozharotusheniye.jpg"/>
          <p:cNvPicPr>
            <a:picLocks noChangeAspect="1" noChangeArrowheads="1"/>
          </p:cNvPicPr>
          <p:nvPr/>
        </p:nvPicPr>
        <p:blipFill>
          <a:blip r:embed="rId2" cstate="print"/>
          <a:srcRect/>
          <a:stretch>
            <a:fillRect/>
          </a:stretch>
        </p:blipFill>
        <p:spPr bwMode="auto">
          <a:xfrm>
            <a:off x="4716016" y="3645024"/>
            <a:ext cx="4053376" cy="2700562"/>
          </a:xfrm>
          <a:prstGeom prst="rect">
            <a:avLst/>
          </a:prstGeom>
          <a:ln>
            <a:noFill/>
          </a:ln>
          <a:effectLst>
            <a:softEdge rad="112500"/>
          </a:effectLst>
        </p:spPr>
      </p:pic>
      <p:sp>
        <p:nvSpPr>
          <p:cNvPr id="2" name="Заголовок 1"/>
          <p:cNvSpPr>
            <a:spLocks noGrp="1"/>
          </p:cNvSpPr>
          <p:nvPr>
            <p:ph type="title"/>
          </p:nvPr>
        </p:nvSpPr>
        <p:spPr>
          <a:xfrm>
            <a:off x="323528" y="0"/>
            <a:ext cx="8183880" cy="1051560"/>
          </a:xfrm>
        </p:spPr>
        <p:txBody>
          <a:bodyPr>
            <a:normAutofit fontScale="90000"/>
          </a:bodyPr>
          <a:lstStyle/>
          <a:p>
            <a:r>
              <a:rPr lang="ru-RU" dirty="0" smtClean="0"/>
              <a:t>Огнетушащие вещества :пены</a:t>
            </a:r>
            <a:endParaRPr lang="ru-RU" dirty="0"/>
          </a:p>
        </p:txBody>
      </p:sp>
      <p:sp>
        <p:nvSpPr>
          <p:cNvPr id="3" name="Содержимое 2"/>
          <p:cNvSpPr>
            <a:spLocks noGrp="1"/>
          </p:cNvSpPr>
          <p:nvPr>
            <p:ph idx="1"/>
          </p:nvPr>
        </p:nvSpPr>
        <p:spPr>
          <a:xfrm>
            <a:off x="214282" y="1268760"/>
            <a:ext cx="8581158" cy="4187952"/>
          </a:xfrm>
        </p:spPr>
        <p:txBody>
          <a:bodyPr>
            <a:normAutofit/>
          </a:bodyPr>
          <a:lstStyle/>
          <a:p>
            <a:pPr algn="ctr"/>
            <a:r>
              <a:rPr lang="ru-RU" sz="2000" dirty="0" smtClean="0">
                <a:latin typeface="+mj-lt"/>
              </a:rPr>
              <a:t>Пены применяют  для тушения твердых и жидких веществ, не вступающих во взаимодействие с водой.</a:t>
            </a:r>
          </a:p>
          <a:p>
            <a:pPr algn="ctr">
              <a:buNone/>
            </a:pPr>
            <a:r>
              <a:rPr lang="ru-RU" sz="2000" dirty="0" smtClean="0">
                <a:solidFill>
                  <a:schemeClr val="accent3">
                    <a:lumMod val="75000"/>
                  </a:schemeClr>
                </a:solidFill>
                <a:latin typeface="+mj-lt"/>
              </a:rPr>
              <a:t>Принцип: </a:t>
            </a:r>
            <a:r>
              <a:rPr lang="ru-RU" sz="2000" dirty="0" smtClean="0">
                <a:latin typeface="+mj-lt"/>
              </a:rPr>
              <a:t>огнегасящий эффект достигается за счет изоляции поверхности горючего вещества от окружающего воздуха</a:t>
            </a:r>
            <a:endParaRPr lang="ru-RU" sz="2000" dirty="0">
              <a:latin typeface="+mj-lt"/>
            </a:endParaRPr>
          </a:p>
        </p:txBody>
      </p:sp>
      <p:sp>
        <p:nvSpPr>
          <p:cNvPr id="4" name="TextBox 3"/>
          <p:cNvSpPr txBox="1"/>
          <p:nvPr/>
        </p:nvSpPr>
        <p:spPr>
          <a:xfrm>
            <a:off x="214282" y="2786058"/>
            <a:ext cx="8491814" cy="707886"/>
          </a:xfrm>
          <a:prstGeom prst="rect">
            <a:avLst/>
          </a:prstGeom>
          <a:noFill/>
        </p:spPr>
        <p:txBody>
          <a:bodyPr wrap="square" rtlCol="0">
            <a:spAutoFit/>
          </a:bodyPr>
          <a:lstStyle/>
          <a:p>
            <a:pPr algn="ctr"/>
            <a:r>
              <a:rPr lang="ru-RU" sz="2000" dirty="0" smtClean="0">
                <a:latin typeface="+mj-lt"/>
              </a:rPr>
              <a:t>В зависимости от способа получения пены подразделяют на: </a:t>
            </a:r>
            <a:r>
              <a:rPr lang="ru-RU" sz="2000" dirty="0" smtClean="0">
                <a:solidFill>
                  <a:srgbClr val="FF0000"/>
                </a:solidFill>
                <a:latin typeface="+mj-lt"/>
              </a:rPr>
              <a:t>Химические и Воздушно-механические</a:t>
            </a:r>
            <a:endParaRPr lang="ru-RU" sz="2000" dirty="0">
              <a:solidFill>
                <a:srgbClr val="FF0000"/>
              </a:solidFill>
              <a:latin typeface="+mj-lt"/>
            </a:endParaRPr>
          </a:p>
        </p:txBody>
      </p:sp>
      <p:sp>
        <p:nvSpPr>
          <p:cNvPr id="5" name="TextBox 4"/>
          <p:cNvSpPr txBox="1"/>
          <p:nvPr/>
        </p:nvSpPr>
        <p:spPr>
          <a:xfrm>
            <a:off x="285720" y="3500438"/>
            <a:ext cx="4429156" cy="1323439"/>
          </a:xfrm>
          <a:prstGeom prst="rect">
            <a:avLst/>
          </a:prstGeom>
          <a:noFill/>
        </p:spPr>
        <p:txBody>
          <a:bodyPr wrap="square" rtlCol="0">
            <a:spAutoFit/>
          </a:bodyPr>
          <a:lstStyle/>
          <a:p>
            <a:r>
              <a:rPr lang="ru-RU" sz="2000" dirty="0" smtClean="0">
                <a:solidFill>
                  <a:srgbClr val="C00000"/>
                </a:solidFill>
                <a:latin typeface="+mj-lt"/>
              </a:rPr>
              <a:t>Химическая пена </a:t>
            </a:r>
            <a:r>
              <a:rPr lang="ru-RU" sz="2000" dirty="0" smtClean="0">
                <a:latin typeface="+mj-lt"/>
              </a:rPr>
              <a:t>образуется при взаимодействии кислот и щелочей в присутствии пенообразующего вещества.</a:t>
            </a:r>
            <a:endParaRPr lang="ru-RU" sz="2000" dirty="0">
              <a:latin typeface="+mj-lt"/>
            </a:endParaRPr>
          </a:p>
        </p:txBody>
      </p:sp>
      <p:sp>
        <p:nvSpPr>
          <p:cNvPr id="6" name="TextBox 5"/>
          <p:cNvSpPr txBox="1"/>
          <p:nvPr/>
        </p:nvSpPr>
        <p:spPr>
          <a:xfrm>
            <a:off x="214282" y="4786322"/>
            <a:ext cx="4357718" cy="1754326"/>
          </a:xfrm>
          <a:prstGeom prst="rect">
            <a:avLst/>
          </a:prstGeom>
          <a:noFill/>
        </p:spPr>
        <p:txBody>
          <a:bodyPr wrap="square" rtlCol="0">
            <a:spAutoFit/>
          </a:bodyPr>
          <a:lstStyle/>
          <a:p>
            <a:r>
              <a:rPr lang="ru-RU" dirty="0" smtClean="0">
                <a:solidFill>
                  <a:srgbClr val="C00000"/>
                </a:solidFill>
                <a:latin typeface="+mj-lt"/>
              </a:rPr>
              <a:t>Воздушно-механическую пену </a:t>
            </a:r>
            <a:r>
              <a:rPr lang="ru-RU" dirty="0" smtClean="0">
                <a:latin typeface="+mj-lt"/>
              </a:rPr>
              <a:t>низкой (до 20), средней (до 200) и высокой (свыше 200) кратности получают с помощью специальной аппаратуры и пенообразователя ПО-1, ПО-1Д, ПО-6К и др.</a:t>
            </a:r>
            <a:endParaRPr lang="ru-RU" dirty="0">
              <a:latin typeface="+mj-l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83298" name="Picture 2" descr="https://ds04.infourok.ru/uploads/ex/1024/00191663-98d8ede5/img8.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AutoShape 2" descr="https://s1.slide-share.ru/s_slide/3d2de039853cc3a005c3cf025e335337/239cc945-642e-4570-959f-b6710be07354.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84324" name="AutoShape 4" descr="https://s1.slide-share.ru/s_slide/3d2de039853cc3a005c3cf025e335337/239cc945-642e-4570-959f-b6710be07354.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84326" name="AutoShape 6" descr="https://s1.slide-share.ru/s_slide/3d2de039853cc3a005c3cf025e335337/239cc945-642e-4570-959f-b6710be07354.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84328" name="AutoShape 8" descr="https://s1.slide-share.ru/s_slide/3d2de039853cc3a005c3cf025e335337/239cc945-642e-4570-959f-b6710be07354.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84330" name="AutoShape 10" descr="https://s1.slide-share.ru/s_slide/3d2de039853cc3a005c3cf025e335337/239cc945-642e-4570-959f-b6710be07354.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84331" name="Picture 11"/>
          <p:cNvPicPr>
            <a:picLocks noChangeAspect="1" noChangeArrowheads="1"/>
          </p:cNvPicPr>
          <p:nvPr/>
        </p:nvPicPr>
        <p:blipFill>
          <a:blip r:embed="rId2" cstate="print"/>
          <a:srcRect l="19643" t="13407" r="19479" b="6250"/>
          <a:stretch>
            <a:fillRect/>
          </a:stretch>
        </p:blipFill>
        <p:spPr bwMode="auto">
          <a:xfrm>
            <a:off x="-1" y="0"/>
            <a:ext cx="9144001" cy="685800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72" name="Picture 4" descr="https://fs.znanio.ru/methodology/images/88/b4/88b43d0a3166a61b16ca1e0b5eec21258dc8d0e4.jpg"/>
          <p:cNvPicPr>
            <a:picLocks noChangeAspect="1" noChangeArrowheads="1"/>
          </p:cNvPicPr>
          <p:nvPr/>
        </p:nvPicPr>
        <p:blipFill>
          <a:blip r:embed="rId2" cstate="print"/>
          <a:srcRect/>
          <a:stretch>
            <a:fillRect/>
          </a:stretch>
        </p:blipFill>
        <p:spPr bwMode="auto">
          <a:xfrm rot="1099281">
            <a:off x="5543722" y="167829"/>
            <a:ext cx="3497627" cy="2623221"/>
          </a:xfrm>
          <a:prstGeom prst="rect">
            <a:avLst/>
          </a:prstGeom>
          <a:ln>
            <a:noFill/>
          </a:ln>
          <a:effectLst>
            <a:softEdge rad="127000"/>
          </a:effectLst>
        </p:spPr>
      </p:pic>
      <p:pic>
        <p:nvPicPr>
          <p:cNvPr id="186370" name="Picture 2" descr="http://www.100best.ru/imag_cat/2000/15536.jpg"/>
          <p:cNvPicPr>
            <a:picLocks noChangeAspect="1" noChangeArrowheads="1"/>
          </p:cNvPicPr>
          <p:nvPr/>
        </p:nvPicPr>
        <p:blipFill>
          <a:blip r:embed="rId3" cstate="print"/>
          <a:srcRect/>
          <a:stretch>
            <a:fillRect/>
          </a:stretch>
        </p:blipFill>
        <p:spPr bwMode="auto">
          <a:xfrm>
            <a:off x="5508104" y="3141624"/>
            <a:ext cx="3240360" cy="3251933"/>
          </a:xfrm>
          <a:prstGeom prst="rect">
            <a:avLst/>
          </a:prstGeom>
          <a:ln>
            <a:noFill/>
          </a:ln>
          <a:effectLst>
            <a:softEdge rad="112500"/>
          </a:effectLst>
        </p:spPr>
      </p:pic>
      <p:sp>
        <p:nvSpPr>
          <p:cNvPr id="2" name="Заголовок 1"/>
          <p:cNvSpPr>
            <a:spLocks noGrp="1"/>
          </p:cNvSpPr>
          <p:nvPr>
            <p:ph type="title"/>
          </p:nvPr>
        </p:nvSpPr>
        <p:spPr>
          <a:xfrm>
            <a:off x="467544" y="260648"/>
            <a:ext cx="8183880" cy="1051560"/>
          </a:xfrm>
        </p:spPr>
        <p:txBody>
          <a:bodyPr/>
          <a:lstStyle/>
          <a:p>
            <a:r>
              <a:rPr lang="ru-RU" dirty="0" smtClean="0"/>
              <a:t>Порошковые составы</a:t>
            </a:r>
            <a:endParaRPr lang="ru-RU" dirty="0"/>
          </a:p>
        </p:txBody>
      </p:sp>
      <p:sp>
        <p:nvSpPr>
          <p:cNvPr id="3" name="Содержимое 2"/>
          <p:cNvSpPr>
            <a:spLocks noGrp="1"/>
          </p:cNvSpPr>
          <p:nvPr>
            <p:ph idx="1"/>
          </p:nvPr>
        </p:nvSpPr>
        <p:spPr>
          <a:xfrm>
            <a:off x="251520" y="1700808"/>
            <a:ext cx="8255888" cy="2592288"/>
          </a:xfrm>
        </p:spPr>
        <p:txBody>
          <a:bodyPr>
            <a:noAutofit/>
          </a:bodyPr>
          <a:lstStyle/>
          <a:p>
            <a:r>
              <a:rPr lang="ru-RU" sz="2400" dirty="0" smtClean="0">
                <a:latin typeface="Bahnschrift SemiBold Condensed" pitchFamily="34" charset="0"/>
              </a:rPr>
              <a:t>Широко применяются для прекращения горения твердых, жидких и горючих газообразных материалов.</a:t>
            </a:r>
          </a:p>
          <a:p>
            <a:r>
              <a:rPr lang="ru-RU" sz="2400" dirty="0" smtClean="0">
                <a:latin typeface="Bahnschrift SemiBold Condensed" pitchFamily="34" charset="0"/>
              </a:rPr>
              <a:t>Единственное средство тушения пожаров щелочных металлов и металлоорганических соединений.</a:t>
            </a:r>
          </a:p>
          <a:p>
            <a:r>
              <a:rPr lang="ru-RU" sz="2400" dirty="0" smtClean="0">
                <a:latin typeface="Bahnschrift SemiBold Condensed" pitchFamily="34" charset="0"/>
              </a:rPr>
              <a:t>Порошковые составы не обладают электропроводимостью, не коррозируют металлы и практически не токсичны.</a:t>
            </a:r>
          </a:p>
          <a:p>
            <a:r>
              <a:rPr lang="ru-RU" sz="2400" dirty="0" smtClean="0">
                <a:latin typeface="Bahnschrift SemiBold Condensed" pitchFamily="34" charset="0"/>
              </a:rPr>
              <a:t>Широко используют порошковые составы на основе карбонатов и бикарбонатов натрия и калия.</a:t>
            </a:r>
            <a:endParaRPr lang="ru-RU" sz="2400" dirty="0">
              <a:latin typeface="Bahnschrift SemiBold Condensed"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87394" name="Picture 2" descr="https://cache3.youla.io/files/images/orig/5d/20/5d2076c79f359936c62cb596.jpg"/>
          <p:cNvPicPr>
            <a:picLocks noChangeAspect="1" noChangeArrowheads="1"/>
          </p:cNvPicPr>
          <p:nvPr/>
        </p:nvPicPr>
        <p:blipFill>
          <a:blip r:embed="rId2" cstate="print"/>
          <a:srcRect/>
          <a:stretch>
            <a:fillRect/>
          </a:stretch>
        </p:blipFill>
        <p:spPr bwMode="auto">
          <a:xfrm>
            <a:off x="0" y="-496960"/>
            <a:ext cx="9144000" cy="7354960"/>
          </a:xfrm>
          <a:prstGeom prst="rect">
            <a:avLst/>
          </a:prstGeom>
          <a:noFill/>
        </p:spPr>
      </p:pic>
      <p:sp>
        <p:nvSpPr>
          <p:cNvPr id="5" name="Прямоугольник 4"/>
          <p:cNvSpPr/>
          <p:nvPr/>
        </p:nvSpPr>
        <p:spPr>
          <a:xfrm>
            <a:off x="1691680" y="764704"/>
            <a:ext cx="5238935" cy="923330"/>
          </a:xfrm>
          <a:prstGeom prst="rect">
            <a:avLst/>
          </a:prstGeom>
          <a:noFill/>
        </p:spPr>
        <p:txBody>
          <a:bodyPr wrap="none" lIns="91440" tIns="45720" rIns="91440" bIns="45720">
            <a:spAutoFit/>
          </a:bodyPr>
          <a:lstStyle/>
          <a:p>
            <a:pPr algn="ctr"/>
            <a:r>
              <a:rPr lang="ru-RU"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Песок, грунт</a:t>
            </a: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descr="http://iskra-ekb.ru/assets/images/new_images/Pocharnie%20instrymenti%20i%20prinadlehnosti.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Прямоугольник 3"/>
          <p:cNvSpPr/>
          <p:nvPr/>
        </p:nvSpPr>
        <p:spPr>
          <a:xfrm>
            <a:off x="827584" y="2564904"/>
            <a:ext cx="7829387" cy="923330"/>
          </a:xfrm>
          <a:prstGeom prst="rect">
            <a:avLst/>
          </a:prstGeom>
          <a:noFill/>
        </p:spPr>
        <p:txBody>
          <a:bodyPr wrap="none" lIns="91440" tIns="45720" rIns="91440" bIns="45720">
            <a:spAutoFit/>
          </a:bodyPr>
          <a:lstStyle/>
          <a:p>
            <a:pPr algn="ctr"/>
            <a:r>
              <a:rPr lang="ru-RU"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Аппараты тушения</a:t>
            </a: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46" name="Picture 6" descr="https://alarm01.ru/image/catalog/Shit_stend/Inventar/inventar.png"/>
          <p:cNvPicPr>
            <a:picLocks noChangeAspect="1" noChangeArrowheads="1"/>
          </p:cNvPicPr>
          <p:nvPr/>
        </p:nvPicPr>
        <p:blipFill>
          <a:blip r:embed="rId2" cstate="print"/>
          <a:srcRect/>
          <a:stretch>
            <a:fillRect/>
          </a:stretch>
        </p:blipFill>
        <p:spPr bwMode="auto">
          <a:xfrm>
            <a:off x="755576" y="3140968"/>
            <a:ext cx="3240360" cy="3240360"/>
          </a:xfrm>
          <a:prstGeom prst="rect">
            <a:avLst/>
          </a:prstGeom>
          <a:noFill/>
          <a:effectLst>
            <a:softEdge rad="127000"/>
          </a:effectLst>
        </p:spPr>
      </p:pic>
      <p:pic>
        <p:nvPicPr>
          <p:cNvPr id="189444" name="Picture 4" descr="https://moe-online.ru/media_new/6/4/1/5/7/8/nn411645/original_photo-thumb_720.jpg"/>
          <p:cNvPicPr>
            <a:picLocks noChangeAspect="1" noChangeArrowheads="1"/>
          </p:cNvPicPr>
          <p:nvPr/>
        </p:nvPicPr>
        <p:blipFill>
          <a:blip r:embed="rId3" cstate="print"/>
          <a:srcRect/>
          <a:stretch>
            <a:fillRect/>
          </a:stretch>
        </p:blipFill>
        <p:spPr bwMode="auto">
          <a:xfrm>
            <a:off x="5436096" y="3789040"/>
            <a:ext cx="3168352" cy="2146592"/>
          </a:xfrm>
          <a:prstGeom prst="rect">
            <a:avLst/>
          </a:prstGeom>
          <a:ln>
            <a:noFill/>
          </a:ln>
          <a:effectLst>
            <a:softEdge rad="112500"/>
          </a:effectLst>
        </p:spPr>
      </p:pic>
      <p:pic>
        <p:nvPicPr>
          <p:cNvPr id="189442" name="Picture 2" descr="https://sb-ufa.ru/upload/iblock/d9f/d9fcd1bdc841966ff1c57365bfbbb7c9.jpg"/>
          <p:cNvPicPr>
            <a:picLocks noChangeAspect="1" noChangeArrowheads="1"/>
          </p:cNvPicPr>
          <p:nvPr/>
        </p:nvPicPr>
        <p:blipFill>
          <a:blip r:embed="rId4" cstate="print"/>
          <a:srcRect/>
          <a:stretch>
            <a:fillRect/>
          </a:stretch>
        </p:blipFill>
        <p:spPr bwMode="auto">
          <a:xfrm>
            <a:off x="5376284" y="980728"/>
            <a:ext cx="3767716" cy="2505924"/>
          </a:xfrm>
          <a:prstGeom prst="rect">
            <a:avLst/>
          </a:prstGeom>
          <a:ln>
            <a:noFill/>
          </a:ln>
          <a:effectLst>
            <a:softEdge rad="112500"/>
          </a:effectLst>
        </p:spPr>
      </p:pic>
      <p:sp>
        <p:nvSpPr>
          <p:cNvPr id="2" name="Заголовок 1"/>
          <p:cNvSpPr>
            <a:spLocks noGrp="1"/>
          </p:cNvSpPr>
          <p:nvPr>
            <p:ph type="title"/>
          </p:nvPr>
        </p:nvSpPr>
        <p:spPr>
          <a:xfrm>
            <a:off x="395536" y="0"/>
            <a:ext cx="8183880" cy="1051560"/>
          </a:xfrm>
        </p:spPr>
        <p:txBody>
          <a:bodyPr/>
          <a:lstStyle/>
          <a:p>
            <a:r>
              <a:rPr lang="ru-RU" dirty="0" smtClean="0"/>
              <a:t>Аппараты тушения</a:t>
            </a:r>
            <a:endParaRPr lang="ru-RU" dirty="0"/>
          </a:p>
        </p:txBody>
      </p:sp>
      <p:sp>
        <p:nvSpPr>
          <p:cNvPr id="3" name="Содержимое 2"/>
          <p:cNvSpPr>
            <a:spLocks noGrp="1"/>
          </p:cNvSpPr>
          <p:nvPr>
            <p:ph idx="1"/>
          </p:nvPr>
        </p:nvSpPr>
        <p:spPr>
          <a:xfrm>
            <a:off x="467544" y="1556792"/>
            <a:ext cx="7056784" cy="2376264"/>
          </a:xfrm>
        </p:spPr>
        <p:txBody>
          <a:bodyPr>
            <a:noAutofit/>
          </a:bodyPr>
          <a:lstStyle/>
          <a:p>
            <a:r>
              <a:rPr lang="ru-RU" dirty="0" smtClean="0"/>
              <a:t>Стационарные установки</a:t>
            </a:r>
          </a:p>
          <a:p>
            <a:r>
              <a:rPr lang="ru-RU" dirty="0" smtClean="0"/>
              <a:t>Огнетушители</a:t>
            </a:r>
          </a:p>
          <a:p>
            <a:r>
              <a:rPr lang="ru-RU" dirty="0" smtClean="0"/>
              <a:t>Ручной пожарный инструмент</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026" name="Picture 2" descr="https://im0-tub-ru.yandex.net/i?id=0e446ecffef94abecaea0927a8f86375-l&amp;n=13"/>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60648"/>
            <a:ext cx="8183880" cy="619512"/>
          </a:xfrm>
        </p:spPr>
        <p:txBody>
          <a:bodyPr>
            <a:normAutofit fontScale="90000"/>
          </a:bodyPr>
          <a:lstStyle/>
          <a:p>
            <a:r>
              <a:rPr lang="ru-RU" dirty="0" smtClean="0"/>
              <a:t>Стационарные установки</a:t>
            </a:r>
            <a:endParaRPr lang="ru-RU" dirty="0"/>
          </a:p>
        </p:txBody>
      </p:sp>
      <p:sp>
        <p:nvSpPr>
          <p:cNvPr id="3" name="Содержимое 2"/>
          <p:cNvSpPr>
            <a:spLocks noGrp="1"/>
          </p:cNvSpPr>
          <p:nvPr>
            <p:ph idx="1"/>
          </p:nvPr>
        </p:nvSpPr>
        <p:spPr>
          <a:xfrm>
            <a:off x="467544" y="908720"/>
            <a:ext cx="8183880" cy="4187952"/>
          </a:xfrm>
        </p:spPr>
        <p:txBody>
          <a:bodyPr/>
          <a:lstStyle/>
          <a:p>
            <a:r>
              <a:rPr lang="ru-RU" sz="3600" dirty="0" smtClean="0">
                <a:latin typeface="Bahnschrift SemiBold Condensed" pitchFamily="34" charset="0"/>
              </a:rPr>
              <a:t>Предназначены для тушение пожаров в </a:t>
            </a:r>
            <a:r>
              <a:rPr lang="ru-RU" sz="3600" dirty="0" smtClean="0">
                <a:solidFill>
                  <a:srgbClr val="FF0000"/>
                </a:solidFill>
                <a:latin typeface="Bahnschrift SemiBold Condensed" pitchFamily="34" charset="0"/>
              </a:rPr>
              <a:t>начальной стадии </a:t>
            </a:r>
            <a:r>
              <a:rPr lang="ru-RU" sz="3600" dirty="0" smtClean="0">
                <a:latin typeface="Bahnschrift SemiBold Condensed" pitchFamily="34" charset="0"/>
              </a:rPr>
              <a:t>их возникновения без участия человека.</a:t>
            </a:r>
          </a:p>
          <a:p>
            <a:r>
              <a:rPr lang="ru-RU" sz="2000" dirty="0" smtClean="0">
                <a:solidFill>
                  <a:srgbClr val="C00000"/>
                </a:solidFill>
              </a:rPr>
              <a:t>Подразделяются на:</a:t>
            </a:r>
          </a:p>
          <a:p>
            <a:r>
              <a:rPr lang="ru-RU" sz="2000" dirty="0" smtClean="0"/>
              <a:t>Водяные </a:t>
            </a:r>
          </a:p>
          <a:p>
            <a:r>
              <a:rPr lang="ru-RU" sz="2000" dirty="0" smtClean="0"/>
              <a:t>Пенные</a:t>
            </a:r>
          </a:p>
          <a:p>
            <a:r>
              <a:rPr lang="ru-RU" sz="2000" dirty="0" smtClean="0"/>
              <a:t>Газовые</a:t>
            </a:r>
          </a:p>
          <a:p>
            <a:r>
              <a:rPr lang="ru-RU" sz="2000" dirty="0" smtClean="0"/>
              <a:t>Порошковые паровые</a:t>
            </a:r>
          </a:p>
          <a:p>
            <a:endParaRPr lang="ru-RU" dirty="0"/>
          </a:p>
        </p:txBody>
      </p:sp>
      <p:sp>
        <p:nvSpPr>
          <p:cNvPr id="4" name="TextBox 3"/>
          <p:cNvSpPr txBox="1"/>
          <p:nvPr/>
        </p:nvSpPr>
        <p:spPr>
          <a:xfrm>
            <a:off x="323528" y="4797152"/>
            <a:ext cx="8820472" cy="830997"/>
          </a:xfrm>
          <a:prstGeom prst="rect">
            <a:avLst/>
          </a:prstGeom>
          <a:noFill/>
        </p:spPr>
        <p:txBody>
          <a:bodyPr wrap="square" rtlCol="0">
            <a:spAutoFit/>
          </a:bodyPr>
          <a:lstStyle/>
          <a:p>
            <a:r>
              <a:rPr lang="ru-RU" sz="2400" dirty="0" smtClean="0">
                <a:solidFill>
                  <a:schemeClr val="accent3">
                    <a:lumMod val="75000"/>
                  </a:schemeClr>
                </a:solidFill>
              </a:rPr>
              <a:t>Могут быть автоматическими с дистанционным управлением!!!</a:t>
            </a:r>
            <a:endParaRPr lang="ru-RU" sz="2400" dirty="0">
              <a:solidFill>
                <a:schemeClr val="accent3">
                  <a:lumMod val="75000"/>
                </a:schemeClr>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516" name="Picture 4" descr="http://neteg.ru/upload/iblock/b2f/b2f9367865a93a5c973abb0260abc269.jpg"/>
          <p:cNvPicPr>
            <a:picLocks noChangeAspect="1" noChangeArrowheads="1"/>
          </p:cNvPicPr>
          <p:nvPr/>
        </p:nvPicPr>
        <p:blipFill>
          <a:blip r:embed="rId2" cstate="print"/>
          <a:srcRect/>
          <a:stretch>
            <a:fillRect/>
          </a:stretch>
        </p:blipFill>
        <p:spPr bwMode="auto">
          <a:xfrm>
            <a:off x="0" y="3356992"/>
            <a:ext cx="4825077" cy="3501008"/>
          </a:xfrm>
          <a:prstGeom prst="rect">
            <a:avLst/>
          </a:prstGeom>
          <a:noFill/>
          <a:effectLst>
            <a:softEdge rad="127000"/>
          </a:effectLst>
        </p:spPr>
      </p:pic>
      <p:pic>
        <p:nvPicPr>
          <p:cNvPr id="192514" name="Picture 2" descr="http://stroyka-ug.ru/sites/default/files/obshh.jpg"/>
          <p:cNvPicPr>
            <a:picLocks noChangeAspect="1" noChangeArrowheads="1"/>
          </p:cNvPicPr>
          <p:nvPr/>
        </p:nvPicPr>
        <p:blipFill>
          <a:blip r:embed="rId3" cstate="print"/>
          <a:srcRect/>
          <a:stretch>
            <a:fillRect/>
          </a:stretch>
        </p:blipFill>
        <p:spPr bwMode="auto">
          <a:xfrm>
            <a:off x="4775261" y="3429000"/>
            <a:ext cx="4368739" cy="3429000"/>
          </a:xfrm>
          <a:prstGeom prst="rect">
            <a:avLst/>
          </a:prstGeom>
          <a:ln>
            <a:noFill/>
          </a:ln>
          <a:effectLst>
            <a:softEdge rad="112500"/>
          </a:effectLst>
        </p:spPr>
      </p:pic>
      <p:sp>
        <p:nvSpPr>
          <p:cNvPr id="2" name="Заголовок 1"/>
          <p:cNvSpPr>
            <a:spLocks noGrp="1"/>
          </p:cNvSpPr>
          <p:nvPr>
            <p:ph type="title"/>
          </p:nvPr>
        </p:nvSpPr>
        <p:spPr>
          <a:xfrm>
            <a:off x="539552" y="0"/>
            <a:ext cx="8183880" cy="1051560"/>
          </a:xfrm>
        </p:spPr>
        <p:txBody>
          <a:bodyPr/>
          <a:lstStyle/>
          <a:p>
            <a:r>
              <a:rPr lang="ru-RU" dirty="0" err="1" smtClean="0"/>
              <a:t>Спринклерная</a:t>
            </a:r>
            <a:r>
              <a:rPr lang="ru-RU" dirty="0" smtClean="0"/>
              <a:t> установка </a:t>
            </a:r>
            <a:endParaRPr lang="ru-RU" dirty="0"/>
          </a:p>
        </p:txBody>
      </p:sp>
      <p:sp>
        <p:nvSpPr>
          <p:cNvPr id="3" name="Содержимое 2"/>
          <p:cNvSpPr>
            <a:spLocks noGrp="1"/>
          </p:cNvSpPr>
          <p:nvPr>
            <p:ph idx="1"/>
          </p:nvPr>
        </p:nvSpPr>
        <p:spPr>
          <a:xfrm>
            <a:off x="467544" y="1052736"/>
            <a:ext cx="8183880" cy="4836024"/>
          </a:xfrm>
        </p:spPr>
        <p:txBody>
          <a:bodyPr/>
          <a:lstStyle/>
          <a:p>
            <a:r>
              <a:rPr lang="ru-RU" dirty="0" smtClean="0">
                <a:latin typeface="Bahnschrift SemiBold Condensed" pitchFamily="34" charset="0"/>
              </a:rPr>
              <a:t>Разветвленная система труб, устанавливаемая на потолке помещения, заполненная водой и оборудованная </a:t>
            </a:r>
            <a:r>
              <a:rPr lang="ru-RU" dirty="0" err="1" smtClean="0">
                <a:latin typeface="Bahnschrift SemiBold Condensed" pitchFamily="34" charset="0"/>
              </a:rPr>
              <a:t>спринклерными</a:t>
            </a:r>
            <a:r>
              <a:rPr lang="ru-RU" dirty="0" smtClean="0">
                <a:latin typeface="Bahnschrift SemiBold Condensed" pitchFamily="34" charset="0"/>
              </a:rPr>
              <a:t> головками.</a:t>
            </a:r>
          </a:p>
          <a:p>
            <a:r>
              <a:rPr lang="ru-RU" dirty="0" smtClean="0">
                <a:latin typeface="Bahnschrift SemiBold Condensed" pitchFamily="34" charset="0"/>
              </a:rPr>
              <a:t>Выходные отверстия </a:t>
            </a:r>
            <a:r>
              <a:rPr lang="ru-RU" dirty="0" err="1" smtClean="0">
                <a:latin typeface="Bahnschrift SemiBold Condensed" pitchFamily="34" charset="0"/>
              </a:rPr>
              <a:t>спринклерных</a:t>
            </a:r>
            <a:r>
              <a:rPr lang="ru-RU" dirty="0" smtClean="0">
                <a:latin typeface="Bahnschrift SemiBold Condensed" pitchFamily="34" charset="0"/>
              </a:rPr>
              <a:t> головок закрывается легкоплавкими замками.</a:t>
            </a:r>
            <a:endParaRPr lang="ru-RU" dirty="0">
              <a:latin typeface="Bahnschrift SemiBold Condensed"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496" name="Picture 8" descr="https://doss-stroy.ru/files/categories/vodunoe.png"/>
          <p:cNvPicPr>
            <a:picLocks noChangeAspect="1" noChangeArrowheads="1"/>
          </p:cNvPicPr>
          <p:nvPr/>
        </p:nvPicPr>
        <p:blipFill>
          <a:blip r:embed="rId2" cstate="print"/>
          <a:srcRect/>
          <a:stretch>
            <a:fillRect/>
          </a:stretch>
        </p:blipFill>
        <p:spPr bwMode="auto">
          <a:xfrm>
            <a:off x="395536" y="0"/>
            <a:ext cx="8219804" cy="3697610"/>
          </a:xfrm>
          <a:prstGeom prst="rect">
            <a:avLst/>
          </a:prstGeom>
          <a:noFill/>
        </p:spPr>
      </p:pic>
      <p:sp>
        <p:nvSpPr>
          <p:cNvPr id="2" name="Заголовок 1"/>
          <p:cNvSpPr>
            <a:spLocks noGrp="1"/>
          </p:cNvSpPr>
          <p:nvPr>
            <p:ph type="title"/>
          </p:nvPr>
        </p:nvSpPr>
        <p:spPr>
          <a:xfrm>
            <a:off x="395536" y="0"/>
            <a:ext cx="8183880" cy="1051560"/>
          </a:xfrm>
        </p:spPr>
        <p:txBody>
          <a:bodyPr/>
          <a:lstStyle/>
          <a:p>
            <a:r>
              <a:rPr lang="ru-RU" dirty="0" err="1" smtClean="0"/>
              <a:t>Дренчерные</a:t>
            </a:r>
            <a:r>
              <a:rPr lang="ru-RU" dirty="0" smtClean="0"/>
              <a:t> установки</a:t>
            </a:r>
            <a:endParaRPr lang="ru-RU" dirty="0"/>
          </a:p>
        </p:txBody>
      </p:sp>
      <p:sp>
        <p:nvSpPr>
          <p:cNvPr id="3" name="Содержимое 2"/>
          <p:cNvSpPr>
            <a:spLocks noGrp="1"/>
          </p:cNvSpPr>
          <p:nvPr>
            <p:ph idx="1"/>
          </p:nvPr>
        </p:nvSpPr>
        <p:spPr>
          <a:xfrm>
            <a:off x="395536" y="1412776"/>
            <a:ext cx="8280920" cy="2376264"/>
          </a:xfrm>
        </p:spPr>
        <p:txBody>
          <a:bodyPr>
            <a:normAutofit/>
          </a:bodyPr>
          <a:lstStyle/>
          <a:p>
            <a:r>
              <a:rPr lang="ru-RU" dirty="0" err="1" smtClean="0">
                <a:latin typeface="Bahnschrift SemiBold Condensed" pitchFamily="34" charset="0"/>
              </a:rPr>
              <a:t>Дренчерные</a:t>
            </a:r>
            <a:r>
              <a:rPr lang="ru-RU" dirty="0" smtClean="0">
                <a:latin typeface="Bahnschrift SemiBold Condensed" pitchFamily="34" charset="0"/>
              </a:rPr>
              <a:t> установки представляют собой систему трубопроводов, на которых расположены головки – дренчеры с открытыми входными отверстиями 8, 10 и 12,7 мм лопаточного или розеточного типа, </a:t>
            </a:r>
            <a:r>
              <a:rPr lang="ru-RU" dirty="0" err="1" smtClean="0">
                <a:latin typeface="Bahnschrift SemiBold Condensed" pitchFamily="34" charset="0"/>
              </a:rPr>
              <a:t>расчитанные</a:t>
            </a:r>
            <a:r>
              <a:rPr lang="ru-RU" dirty="0" smtClean="0">
                <a:latin typeface="Bahnschrift SemiBold Condensed" pitchFamily="34" charset="0"/>
              </a:rPr>
              <a:t> на орошение до 12 м2 площади пола.</a:t>
            </a:r>
            <a:endParaRPr lang="ru-RU" dirty="0">
              <a:latin typeface="Bahnschrift SemiBold Condensed" pitchFamily="34" charset="0"/>
            </a:endParaRPr>
          </a:p>
        </p:txBody>
      </p:sp>
      <p:pic>
        <p:nvPicPr>
          <p:cNvPr id="191490" name="Picture 2" descr="http://www.ogneborets.com/assets/images/drencher-system.jpg"/>
          <p:cNvPicPr>
            <a:picLocks noChangeAspect="1" noChangeArrowheads="1"/>
          </p:cNvPicPr>
          <p:nvPr/>
        </p:nvPicPr>
        <p:blipFill>
          <a:blip r:embed="rId3" cstate="print"/>
          <a:srcRect/>
          <a:stretch>
            <a:fillRect/>
          </a:stretch>
        </p:blipFill>
        <p:spPr bwMode="auto">
          <a:xfrm>
            <a:off x="251520" y="3645024"/>
            <a:ext cx="6374618" cy="2780928"/>
          </a:xfrm>
          <a:prstGeom prst="rect">
            <a:avLst/>
          </a:prstGeom>
          <a:ln>
            <a:noFill/>
          </a:ln>
          <a:effectLst>
            <a:softEdge rad="112500"/>
          </a:effectLst>
        </p:spPr>
      </p:pic>
      <p:pic>
        <p:nvPicPr>
          <p:cNvPr id="191494" name="Picture 6" descr="https://i1.wp.com/foundmaster.ru/wp-content/uploads/2017/04/drencher.jpg"/>
          <p:cNvPicPr>
            <a:picLocks noChangeAspect="1" noChangeArrowheads="1"/>
          </p:cNvPicPr>
          <p:nvPr/>
        </p:nvPicPr>
        <p:blipFill>
          <a:blip r:embed="rId4" cstate="print"/>
          <a:srcRect/>
          <a:stretch>
            <a:fillRect/>
          </a:stretch>
        </p:blipFill>
        <p:spPr bwMode="auto">
          <a:xfrm>
            <a:off x="7153010" y="3429000"/>
            <a:ext cx="1990990" cy="2919289"/>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pic>
        <p:nvPicPr>
          <p:cNvPr id="196610" name="Picture 2" descr="https://ds04.infourok.ru/uploads/ex/04c0/000534df-7fb6bf39/img1.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0"/>
            <a:ext cx="8183880" cy="1051560"/>
          </a:xfrm>
        </p:spPr>
        <p:txBody>
          <a:bodyPr/>
          <a:lstStyle/>
          <a:p>
            <a:r>
              <a:rPr lang="ru-RU" dirty="0" smtClean="0"/>
              <a:t>Огнетушители</a:t>
            </a:r>
            <a:endParaRPr lang="ru-RU" dirty="0"/>
          </a:p>
        </p:txBody>
      </p:sp>
      <p:pic>
        <p:nvPicPr>
          <p:cNvPr id="194564" name="Picture 4" descr="https://mypresentation.ru/documents/99ba510764aeb9a2e97a973fc41b4e37/img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95586" name="Picture 2" descr="https://ds04.infourok.ru/uploads/ex/051e/000e7085-a186d679/img5.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descr="https://i2.wp.com/nebezopasno.com/wp-content/uploads/2019/07/1_4.gif"/>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98658" name="Picture 2" descr="https://myslide.ru/documents_3/85c8dd2143b80bf72433a14713fb0531/img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75106" name="Picture 2" descr="http://xn--35-9kc7bp.xn--p1ai/assets/app/img/scheme.gif"/>
          <p:cNvPicPr>
            <a:picLocks noChangeAspect="1" noChangeArrowheads="1" noCrop="1"/>
          </p:cNvPicPr>
          <p:nvPr/>
        </p:nvPicPr>
        <p:blipFill>
          <a:blip r:embed="rId2" cstate="print"/>
          <a:srcRect/>
          <a:stretch>
            <a:fillRect/>
          </a:stretch>
        </p:blipFill>
        <p:spPr bwMode="auto">
          <a:xfrm>
            <a:off x="-1188640" y="0"/>
            <a:ext cx="11796309" cy="685800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2" descr="http://xn--b1ae4ad.xn--p1ai/img/photo/3ad8a2a8-4bda-4ce2-af9d-fd1e956036e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63842" name="Picture 2" descr="https://present5.com/presentation/2064011_415590914/image-25.jpg"/>
          <p:cNvPicPr>
            <a:picLocks noChangeAspect="1" noChangeArrowheads="1"/>
          </p:cNvPicPr>
          <p:nvPr/>
        </p:nvPicPr>
        <p:blipFill>
          <a:blip r:embed="rId2" cstate="print"/>
          <a:srcRect/>
          <a:stretch>
            <a:fillRect/>
          </a:stretch>
        </p:blipFill>
        <p:spPr bwMode="auto">
          <a:xfrm>
            <a:off x="0" y="-1"/>
            <a:ext cx="9144000" cy="6858001"/>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49506" name="Picture 2" descr="https://ds02.infourok.ru/uploads/ex/0c56/000501dd-b4db2270/img16.jpg"/>
          <p:cNvPicPr>
            <a:picLocks noChangeAspect="1" noChangeArrowheads="1"/>
          </p:cNvPicPr>
          <p:nvPr/>
        </p:nvPicPr>
        <p:blipFill>
          <a:blip r:embed="rId2" cstate="print"/>
          <a:srcRect/>
          <a:stretch>
            <a:fillRect/>
          </a:stretch>
        </p:blipFill>
        <p:spPr bwMode="auto">
          <a:xfrm>
            <a:off x="0" y="0"/>
            <a:ext cx="9144000" cy="6858001"/>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8" name="Picture 6" descr="https://storage.myseldon.com/news_pict_10/101A247A008D08F48A33F3C7AF031DF9"/>
          <p:cNvPicPr>
            <a:picLocks noChangeAspect="1" noChangeArrowheads="1"/>
          </p:cNvPicPr>
          <p:nvPr/>
        </p:nvPicPr>
        <p:blipFill>
          <a:blip r:embed="rId2" cstate="print"/>
          <a:srcRect/>
          <a:stretch>
            <a:fillRect/>
          </a:stretch>
        </p:blipFill>
        <p:spPr bwMode="auto">
          <a:xfrm>
            <a:off x="0" y="3501008"/>
            <a:ext cx="4694835" cy="2708920"/>
          </a:xfrm>
          <a:prstGeom prst="rect">
            <a:avLst/>
          </a:prstGeom>
          <a:noFill/>
        </p:spPr>
      </p:pic>
      <p:sp>
        <p:nvSpPr>
          <p:cNvPr id="2" name="Заголовок 1"/>
          <p:cNvSpPr>
            <a:spLocks noGrp="1"/>
          </p:cNvSpPr>
          <p:nvPr>
            <p:ph type="title"/>
          </p:nvPr>
        </p:nvSpPr>
        <p:spPr>
          <a:xfrm>
            <a:off x="395536" y="0"/>
            <a:ext cx="8183880" cy="1051560"/>
          </a:xfrm>
        </p:spPr>
        <p:txBody>
          <a:bodyPr/>
          <a:lstStyle/>
          <a:p>
            <a:r>
              <a:rPr lang="ru-RU" dirty="0" smtClean="0"/>
              <a:t>Руководство</a:t>
            </a:r>
            <a:endParaRPr lang="ru-RU" dirty="0"/>
          </a:p>
        </p:txBody>
      </p:sp>
      <p:pic>
        <p:nvPicPr>
          <p:cNvPr id="151554" name="Picture 2" descr="https://avatars.mds.yandex.net/get-pdb/2408597/0df6401e-da14-46ee-bf76-b30e7440f24f/s1200?webp=false"/>
          <p:cNvPicPr>
            <a:picLocks noChangeAspect="1" noChangeArrowheads="1"/>
          </p:cNvPicPr>
          <p:nvPr/>
        </p:nvPicPr>
        <p:blipFill>
          <a:blip r:embed="rId3" cstate="print"/>
          <a:srcRect/>
          <a:stretch>
            <a:fillRect/>
          </a:stretch>
        </p:blipFill>
        <p:spPr bwMode="auto">
          <a:xfrm>
            <a:off x="683568" y="980728"/>
            <a:ext cx="3923928" cy="2321658"/>
          </a:xfrm>
          <a:prstGeom prst="rect">
            <a:avLst/>
          </a:prstGeom>
          <a:noFill/>
        </p:spPr>
      </p:pic>
      <p:pic>
        <p:nvPicPr>
          <p:cNvPr id="151556" name="Picture 4" descr="https://us86.ru/wp-content/uploads/2020/05/760a40f028725d1cec28fde2d8311217_XL.jpg"/>
          <p:cNvPicPr>
            <a:picLocks noChangeAspect="1" noChangeArrowheads="1"/>
          </p:cNvPicPr>
          <p:nvPr/>
        </p:nvPicPr>
        <p:blipFill>
          <a:blip r:embed="rId4" cstate="print"/>
          <a:srcRect/>
          <a:stretch>
            <a:fillRect/>
          </a:stretch>
        </p:blipFill>
        <p:spPr bwMode="auto">
          <a:xfrm>
            <a:off x="5436096" y="1268760"/>
            <a:ext cx="3061870" cy="2111016"/>
          </a:xfrm>
          <a:prstGeom prst="rect">
            <a:avLst/>
          </a:prstGeom>
          <a:noFill/>
          <a:effectLst>
            <a:softEdge rad="63500"/>
          </a:effectLst>
        </p:spPr>
      </p:pic>
      <p:sp>
        <p:nvSpPr>
          <p:cNvPr id="6" name="Стрелка вправо 5"/>
          <p:cNvSpPr/>
          <p:nvPr/>
        </p:nvSpPr>
        <p:spPr>
          <a:xfrm>
            <a:off x="4427984" y="2132856"/>
            <a:ext cx="1008112"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1907704" y="4437112"/>
            <a:ext cx="2808312" cy="923330"/>
          </a:xfrm>
          <a:prstGeom prst="rect">
            <a:avLst/>
          </a:prstGeom>
          <a:noFill/>
        </p:spPr>
        <p:txBody>
          <a:bodyPr wrap="square" rtlCol="0">
            <a:spAutoFit/>
          </a:bodyPr>
          <a:lstStyle/>
          <a:p>
            <a:r>
              <a:rPr lang="ru-RU" dirty="0" smtClean="0">
                <a:latin typeface="Bahnschrift SemiBold Condensed" pitchFamily="34" charset="0"/>
              </a:rPr>
              <a:t> в Субъектах Федерации, районе, поселке, сельском населенном пункте</a:t>
            </a:r>
            <a:endParaRPr lang="ru-RU" dirty="0">
              <a:latin typeface="Bahnschrift SemiBold Condensed" pitchFamily="34" charset="0"/>
            </a:endParaRPr>
          </a:p>
        </p:txBody>
      </p:sp>
      <p:sp>
        <p:nvSpPr>
          <p:cNvPr id="9" name="Стрелка вправо 8"/>
          <p:cNvSpPr/>
          <p:nvPr/>
        </p:nvSpPr>
        <p:spPr>
          <a:xfrm>
            <a:off x="4427984" y="4869160"/>
            <a:ext cx="936104"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51560" name="Picture 8" descr="https://img2.freepng.ru/20180712/arq/kisspng-local-government-central-government-government-age-goverment-5b46f4bb893437.035954581531376827562.jpg"/>
          <p:cNvPicPr>
            <a:picLocks noChangeAspect="1" noChangeArrowheads="1"/>
          </p:cNvPicPr>
          <p:nvPr/>
        </p:nvPicPr>
        <p:blipFill>
          <a:blip r:embed="rId5" cstate="print"/>
          <a:srcRect/>
          <a:stretch>
            <a:fillRect/>
          </a:stretch>
        </p:blipFill>
        <p:spPr bwMode="auto">
          <a:xfrm>
            <a:off x="5364088" y="3717032"/>
            <a:ext cx="3338074" cy="1928665"/>
          </a:xfrm>
          <a:prstGeom prst="rect">
            <a:avLst/>
          </a:prstGeom>
          <a:noFill/>
          <a:effectLst>
            <a:softEdge rad="127000"/>
          </a:effectLst>
        </p:spPr>
      </p:pic>
      <p:sp>
        <p:nvSpPr>
          <p:cNvPr id="11" name="TextBox 10"/>
          <p:cNvSpPr txBox="1"/>
          <p:nvPr/>
        </p:nvSpPr>
        <p:spPr>
          <a:xfrm>
            <a:off x="5868144" y="5301208"/>
            <a:ext cx="2345514" cy="584775"/>
          </a:xfrm>
          <a:prstGeom prst="rect">
            <a:avLst/>
          </a:prstGeom>
          <a:noFill/>
        </p:spPr>
        <p:txBody>
          <a:bodyPr wrap="none" rtlCol="0">
            <a:spAutoFit/>
          </a:bodyPr>
          <a:lstStyle/>
          <a:p>
            <a:r>
              <a:rPr lang="ru-RU" sz="3200" dirty="0" smtClean="0">
                <a:latin typeface="Bahnschrift SemiBold Condensed" pitchFamily="34" charset="0"/>
              </a:rPr>
              <a:t>Администрация</a:t>
            </a:r>
            <a:endParaRPr lang="ru-RU" sz="3200" dirty="0">
              <a:latin typeface="Bahnschrift SemiBold Condensed"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159746" name="Picture 2" descr="https://studfile.net/html/20691/1589/html_EVq9uj7SId.ey9M/htmlconvd-YkNdnp9x1.jpg"/>
          <p:cNvPicPr>
            <a:picLocks noChangeAspect="1" noChangeArrowheads="1"/>
          </p:cNvPicPr>
          <p:nvPr/>
        </p:nvPicPr>
        <p:blipFill>
          <a:blip r:embed="rId2" cstate="print"/>
          <a:srcRect/>
          <a:stretch>
            <a:fillRect/>
          </a:stretch>
        </p:blipFill>
        <p:spPr bwMode="auto">
          <a:xfrm>
            <a:off x="-1404664" y="0"/>
            <a:ext cx="11848875" cy="68580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2536" y="0"/>
            <a:ext cx="9709083" cy="954107"/>
          </a:xfrm>
          <a:prstGeom prst="rect">
            <a:avLst/>
          </a:prstGeom>
          <a:noFill/>
        </p:spPr>
        <p:txBody>
          <a:bodyPr wrap="square" lIns="91440" tIns="45720" rIns="91440" bIns="45720">
            <a:spAutoFit/>
          </a:bodyPr>
          <a:lstStyle/>
          <a:p>
            <a:pPr algn="ctr"/>
            <a:r>
              <a:rPr lang="ru-RU"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Организация пожарной охраны на предприятиях</a:t>
            </a:r>
            <a:endParaRPr lang="ru-RU"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5" name="TextBox 4"/>
          <p:cNvSpPr txBox="1"/>
          <p:nvPr/>
        </p:nvSpPr>
        <p:spPr>
          <a:xfrm>
            <a:off x="395536" y="908720"/>
            <a:ext cx="8496944"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ru-RU" sz="2400" dirty="0" smtClean="0">
                <a:latin typeface="Bahnschrift SemiBold Condensed" pitchFamily="34" charset="0"/>
              </a:rPr>
              <a:t>Территория предприятия, складов, баз должны постоянно содержаться в чистоте, а после окончания работы тщательно очищаться от упаковочного материала, отходов, горючего мусора;</a:t>
            </a:r>
            <a:endParaRPr lang="ru-RU" sz="2400" dirty="0">
              <a:latin typeface="Bahnschrift SemiBold Condensed" pitchFamily="34" charset="0"/>
            </a:endParaRPr>
          </a:p>
        </p:txBody>
      </p:sp>
      <p:sp>
        <p:nvSpPr>
          <p:cNvPr id="6" name="TextBox 5"/>
          <p:cNvSpPr txBox="1"/>
          <p:nvPr/>
        </p:nvSpPr>
        <p:spPr>
          <a:xfrm>
            <a:off x="395536" y="2132856"/>
            <a:ext cx="8496944"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ru-RU" sz="2400" dirty="0" smtClean="0">
                <a:latin typeface="Bahnschrift SemiBold Condensed" pitchFamily="34" charset="0"/>
              </a:rPr>
              <a:t>К территории предприятия должен быть предоставлен свободный доступ, проезды и подъезды  к пожарным </a:t>
            </a:r>
            <a:r>
              <a:rPr lang="ru-RU" sz="2400" dirty="0" err="1" smtClean="0">
                <a:latin typeface="Bahnschrift SemiBold Condensed" pitchFamily="34" charset="0"/>
              </a:rPr>
              <a:t>водоисточникам</a:t>
            </a:r>
            <a:r>
              <a:rPr lang="ru-RU" sz="2400" dirty="0" smtClean="0">
                <a:latin typeface="Bahnschrift SemiBold Condensed" pitchFamily="34" charset="0"/>
              </a:rPr>
              <a:t>, а также подступы к пожарному инвентарю и оборудованию должны быть всегда свободными;</a:t>
            </a:r>
            <a:endParaRPr lang="ru-RU" sz="2400" dirty="0">
              <a:latin typeface="Bahnschrift SemiBold Condensed" pitchFamily="34" charset="0"/>
            </a:endParaRPr>
          </a:p>
        </p:txBody>
      </p:sp>
      <p:sp>
        <p:nvSpPr>
          <p:cNvPr id="7" name="TextBox 6"/>
          <p:cNvSpPr txBox="1"/>
          <p:nvPr/>
        </p:nvSpPr>
        <p:spPr>
          <a:xfrm>
            <a:off x="395536" y="3284984"/>
            <a:ext cx="8496944" cy="156966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ru-RU" sz="2400" dirty="0" smtClean="0">
                <a:latin typeface="Bahnschrift SemiBold Condensed" pitchFamily="34" charset="0"/>
              </a:rPr>
              <a:t>О закрытии отдельных участков дорог или проездов для их ремонта (или по другим причинам), препятствующих проезду пожарных машин, руководитель предприятия, или лицо ответственное за противопожарное состояние объекта, обязан немедленно  уведомить ближайшую службу пожарной охраны;</a:t>
            </a:r>
            <a:endParaRPr lang="ru-RU" sz="2400" dirty="0">
              <a:latin typeface="Bahnschrift SemiBold Condensed" pitchFamily="34" charset="0"/>
            </a:endParaRPr>
          </a:p>
        </p:txBody>
      </p:sp>
      <p:sp>
        <p:nvSpPr>
          <p:cNvPr id="9" name="TextBox 8"/>
          <p:cNvSpPr txBox="1"/>
          <p:nvPr/>
        </p:nvSpPr>
        <p:spPr>
          <a:xfrm>
            <a:off x="395536" y="4869160"/>
            <a:ext cx="8496944"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2400" dirty="0" smtClean="0">
                <a:latin typeface="Bahnschrift SemiBold Condensed" pitchFamily="34" charset="0"/>
              </a:rPr>
              <a:t>Устройства противопожарной защиты (противопожарные двери, заслонки, шиберы, водяные завесы) должны постоянно находится в работоспособном состоянии;</a:t>
            </a:r>
            <a:endParaRPr lang="ru-RU" sz="2400" dirty="0">
              <a:latin typeface="Bahnschrift SemiBold Condensed" pitchFamily="34" charset="0"/>
            </a:endParaRPr>
          </a:p>
        </p:txBody>
      </p:sp>
      <p:sp>
        <p:nvSpPr>
          <p:cNvPr id="10" name="TextBox 9"/>
          <p:cNvSpPr txBox="1"/>
          <p:nvPr/>
        </p:nvSpPr>
        <p:spPr>
          <a:xfrm>
            <a:off x="431031" y="6027003"/>
            <a:ext cx="8461449"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ru-RU" sz="2400" dirty="0" smtClean="0">
                <a:latin typeface="Bahnschrift SemiBold Condensed" pitchFamily="34" charset="0"/>
              </a:rPr>
              <a:t>Наружные пожарные лестниц, а также ограждения безопасность на крышах зданий необходимо содержать в исправном состоянии;</a:t>
            </a:r>
            <a:endParaRPr lang="ru-RU" sz="2400" dirty="0">
              <a:latin typeface="Bahnschrift SemiBold Condensed"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2" name="Picture 4" descr="https://img11.postila.ru/data/ee/ea/70/be/eeea70becd7f28cc433a09b78eeb68934ac7ce862e652090bcb6d921ddfab4fb.jpg"/>
          <p:cNvPicPr>
            <a:picLocks noChangeAspect="1" noChangeArrowheads="1"/>
          </p:cNvPicPr>
          <p:nvPr/>
        </p:nvPicPr>
        <p:blipFill>
          <a:blip r:embed="rId2" cstate="print"/>
          <a:srcRect r="31849"/>
          <a:stretch>
            <a:fillRect/>
          </a:stretch>
        </p:blipFill>
        <p:spPr bwMode="auto">
          <a:xfrm>
            <a:off x="-252536" y="2636912"/>
            <a:ext cx="2448272" cy="3240360"/>
          </a:xfrm>
          <a:prstGeom prst="rect">
            <a:avLst/>
          </a:prstGeom>
          <a:ln>
            <a:noFill/>
          </a:ln>
          <a:effectLst>
            <a:softEdge rad="317500"/>
          </a:effectLst>
        </p:spPr>
      </p:pic>
      <p:sp>
        <p:nvSpPr>
          <p:cNvPr id="4" name="Прямоугольник 3"/>
          <p:cNvSpPr/>
          <p:nvPr/>
        </p:nvSpPr>
        <p:spPr>
          <a:xfrm>
            <a:off x="-252536" y="0"/>
            <a:ext cx="9709083" cy="954107"/>
          </a:xfrm>
          <a:prstGeom prst="rect">
            <a:avLst/>
          </a:prstGeom>
          <a:noFill/>
        </p:spPr>
        <p:txBody>
          <a:bodyPr wrap="square" lIns="91440" tIns="45720" rIns="91440" bIns="45720">
            <a:spAutoFit/>
          </a:bodyPr>
          <a:lstStyle/>
          <a:p>
            <a:pPr algn="ctr"/>
            <a:r>
              <a:rPr lang="ru-RU"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Организация пожарной охраны на предприятиях</a:t>
            </a:r>
            <a:endParaRPr lang="ru-RU"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5" name="TextBox 4"/>
          <p:cNvSpPr txBox="1"/>
          <p:nvPr/>
        </p:nvSpPr>
        <p:spPr>
          <a:xfrm>
            <a:off x="395536" y="1124744"/>
            <a:ext cx="8352928"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sz="2400" dirty="0" smtClean="0">
                <a:latin typeface="Bahnschrift SemiBold Condensed" pitchFamily="34" charset="0"/>
              </a:rPr>
              <a:t>Курение в помещениях и на территории запрещается. Курить разрешается только в специально отведенных местах, обеспеченных средствами пожаротушения, урнами (ящиками с песком) и имеющих указательные знаки;</a:t>
            </a:r>
            <a:endParaRPr lang="ru-RU" sz="2400" dirty="0">
              <a:latin typeface="Bahnschrift SemiBold Condensed" pitchFamily="34" charset="0"/>
            </a:endParaRPr>
          </a:p>
        </p:txBody>
      </p:sp>
      <p:sp>
        <p:nvSpPr>
          <p:cNvPr id="7" name="TextBox 6"/>
          <p:cNvSpPr txBox="1"/>
          <p:nvPr/>
        </p:nvSpPr>
        <p:spPr>
          <a:xfrm>
            <a:off x="1475656" y="2924944"/>
            <a:ext cx="7056784" cy="2485787"/>
          </a:xfrm>
          <a:prstGeom prst="roundRect">
            <a:avLst/>
          </a:prstGeom>
          <a:solidFill>
            <a:srgbClr val="92D050"/>
          </a:solidFill>
          <a:ln>
            <a:solidFill>
              <a:srgbClr val="00B050"/>
            </a:solidFill>
          </a:ln>
        </p:spPr>
        <p:txBody>
          <a:bodyPr wrap="square" rtlCol="0">
            <a:spAutoFit/>
          </a:bodyPr>
          <a:lstStyle/>
          <a:p>
            <a:r>
              <a:rPr lang="ru-RU" sz="2800" dirty="0" smtClean="0">
                <a:latin typeface="Bahnschrift SemiBold Condensed" pitchFamily="34" charset="0"/>
              </a:rPr>
              <a:t>Основные требования пожарной безопасности для действующих предприятий торговли и общественного питания, баз и складов и тд, установлены правилами пожарной безопасности в </a:t>
            </a:r>
            <a:r>
              <a:rPr lang="ru-RU" sz="2800" dirty="0" smtClean="0">
                <a:solidFill>
                  <a:schemeClr val="accent2">
                    <a:lumMod val="50000"/>
                  </a:schemeClr>
                </a:solidFill>
                <a:latin typeface="Bahnschrift SemiBold Condensed" pitchFamily="34" charset="0"/>
              </a:rPr>
              <a:t>РФ ППБ-01-03 (утверждены приказом МЧС РФ от 18 июня 2003 г. №313.)</a:t>
            </a:r>
            <a:endParaRPr lang="ru-RU" sz="2800" dirty="0">
              <a:solidFill>
                <a:schemeClr val="accent2">
                  <a:lumMod val="50000"/>
                </a:schemeClr>
              </a:solidFill>
              <a:latin typeface="Bahnschrift SemiBold Condensed" pitchFamily="34" charset="0"/>
            </a:endParaRPr>
          </a:p>
        </p:txBody>
      </p:sp>
      <p:sp>
        <p:nvSpPr>
          <p:cNvPr id="8" name="Выгнутая вправо стрелка 7"/>
          <p:cNvSpPr/>
          <p:nvPr/>
        </p:nvSpPr>
        <p:spPr>
          <a:xfrm>
            <a:off x="7956376" y="2060848"/>
            <a:ext cx="1187624" cy="237626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3226</TotalTime>
  <Words>612</Words>
  <Application>Microsoft Office PowerPoint</Application>
  <PresentationFormat>Экран (4:3)</PresentationFormat>
  <Paragraphs>62</Paragraphs>
  <Slides>39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39</vt:i4>
      </vt:variant>
    </vt:vector>
  </HeadingPairs>
  <TitlesOfParts>
    <vt:vector size="40" baseType="lpstr">
      <vt:lpstr>Аспект</vt:lpstr>
      <vt:lpstr>Слайд 1</vt:lpstr>
      <vt:lpstr>Слайд 2</vt:lpstr>
      <vt:lpstr>Слайд 3</vt:lpstr>
      <vt:lpstr>Слайд 4</vt:lpstr>
      <vt:lpstr>Слайд 5</vt:lpstr>
      <vt:lpstr>Руководство</vt:lpstr>
      <vt:lpstr>Слайд 7</vt:lpstr>
      <vt:lpstr>Слайд 8</vt:lpstr>
      <vt:lpstr>Слайд 9</vt:lpstr>
      <vt:lpstr>Слайд 10</vt:lpstr>
      <vt:lpstr>Слайд 11</vt:lpstr>
      <vt:lpstr>Слайд 12</vt:lpstr>
      <vt:lpstr>Слайд 13</vt:lpstr>
      <vt:lpstr>Слайд 14</vt:lpstr>
      <vt:lpstr>Противопожарный режим</vt:lpstr>
      <vt:lpstr>Слайд 16</vt:lpstr>
      <vt:lpstr>Слайд 17</vt:lpstr>
      <vt:lpstr>Слайд 18</vt:lpstr>
      <vt:lpstr>Огнетушащие вещества</vt:lpstr>
      <vt:lpstr>Слайд 20</vt:lpstr>
      <vt:lpstr>Слайд 21</vt:lpstr>
      <vt:lpstr>Слайд 22</vt:lpstr>
      <vt:lpstr>Огнетушащие вещества :пены</vt:lpstr>
      <vt:lpstr>Слайд 24</vt:lpstr>
      <vt:lpstr>Слайд 25</vt:lpstr>
      <vt:lpstr>Порошковые составы</vt:lpstr>
      <vt:lpstr>Слайд 27</vt:lpstr>
      <vt:lpstr>Слайд 28</vt:lpstr>
      <vt:lpstr>Аппараты тушения</vt:lpstr>
      <vt:lpstr>Стационарные установки</vt:lpstr>
      <vt:lpstr>Спринклерная установка </vt:lpstr>
      <vt:lpstr>Дренчерные установки</vt:lpstr>
      <vt:lpstr>Слайд 33</vt:lpstr>
      <vt:lpstr>Огнетушители</vt:lpstr>
      <vt:lpstr>Слайд 35</vt:lpstr>
      <vt:lpstr>Слайд 36</vt:lpstr>
      <vt:lpstr>Слайд 37</vt:lpstr>
      <vt:lpstr>Слайд 38</vt:lpstr>
      <vt:lpstr>Слайд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Екатерина Султанова</dc:creator>
  <cp:lastModifiedBy>Екатерина Султанова</cp:lastModifiedBy>
  <cp:revision>156</cp:revision>
  <dcterms:created xsi:type="dcterms:W3CDTF">2020-08-11T05:47:57Z</dcterms:created>
  <dcterms:modified xsi:type="dcterms:W3CDTF">2021-11-25T06:02:23Z</dcterms:modified>
</cp:coreProperties>
</file>