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D674D-FFC2-40FF-A0CE-94E11385E6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0147853-2858-4709-B941-8D438AD44B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4430E9-117C-4026-90CD-1C5A03544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63CEA8-78B8-4B96-8A7B-35EF65893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2F9927-57C0-4D39-A751-44B58264C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384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133626-3780-4378-AFC9-2B6842019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2626C94-7BD0-4CF4-B738-8A2768A1B7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D875C5-5D2B-4F31-85F7-1FBDFB413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87668B-A641-46A8-BA59-8C8C76541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B37A82-C6F8-41F7-A359-592D53AF5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546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204C0AC-3197-4DB4-9883-9192B78302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2AD03AC-B8D0-4F58-BD7D-5AFAB53A9C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8E5E93-21EF-426F-81A5-9CE21C596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6D9743-F011-4907-A61E-D41304A8B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B71B6F-F765-4854-934F-4EEE3F505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587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A4722C-3F5C-4C91-840B-386156A0B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C9246D-7178-4066-AA36-046E79DD9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DCBD6B-1F84-4A4E-B0CE-5046AB66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0FFDA8-4E9E-4705-B8BD-9F5C1BB06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286EF8-D729-4B2C-AF82-AEA29F3C0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166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CD5672-2D59-4638-9D96-3F743CDF0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5708F3-7816-4299-ACB7-F8F0181EA0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C60E1A-80C4-45C8-89DF-582A0C385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A89DC1-84E9-441B-B5CF-CFBC96D5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CB6400-B19A-48B9-9776-EADA51C5C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176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305D6-CEC8-4A68-9919-F96E594BE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98F63F-F4D2-455E-9830-76101E3A40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53EED83-EC8F-44B4-9E33-75FF0BAFA7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FDB93E-0A06-42AA-A912-FA7D1512C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9CAE91-2424-4F22-9AB1-062CDADD5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863D8A-C61F-4E6A-B7E0-A7421D56D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066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610626-06E2-457E-A3CF-6E0D41D40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D7FF72-BE72-4D28-A4DC-902DC514C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3D469A9-CE27-4C44-A65E-B902AF45E1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4B136D3-7281-4EFF-BC02-E2DF5BCBBF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E0503C9-390F-45E7-A520-F1B66A1BDC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8B44CA-CE68-4101-B91F-177C34DDC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464B04B-A567-4A82-BF5F-FA0A6D76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A3DF54-7E16-4078-B319-D6CE19061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124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22C97F-0F3F-4C30-A7D9-72BFA20CA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6380627-D2FE-49A5-8995-FFA8B421A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16C6654-DED5-409F-8D99-C6F58F8DD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4394AC4-7ADF-4D26-9177-672496A38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33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4F5DB96-7DB6-4D57-8C62-DF043D7EB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989B572-886D-41F2-8F3A-F2DA03464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E201E66-426E-4E78-A3E5-346C64561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924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642E21-1584-4C5D-B8C4-2339EA385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7C4A97-C89C-4BF9-8861-A7981818C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2C8086-6BBD-44D6-A57F-92F4D7B3F9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46854C-9231-417C-B02E-FE9CAB999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FB0D75E-D9AA-41F3-9785-5F98B8D96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E732F4-79C0-4581-AECD-774F295FE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505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091527-8623-4B29-82A5-99BCA44A8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E4BEB61-1139-4A6B-A93D-DE64F4696A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69AFE93-E02E-4A8C-9DC3-7662E87C5E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723E6CE-5A98-4328-9EE5-4B6805954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EDAF01-887D-4013-BADF-DD580A50A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D23F59E-097B-4524-8D99-8F4B4CCAB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841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236226-69BF-4D72-B225-847B1C2CD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249FA8-2039-490F-9C2E-52F7E1672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34A24F-EE5F-4C13-89F5-8D06ECB564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6778F-7647-412D-8222-867D7B20168B}" type="datetimeFigureOut">
              <a:rPr lang="ru-RU" smtClean="0"/>
              <a:t>01.08.2022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2B0DF2-2ED0-4F8C-933B-BD361AA383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4C6575-AAEB-40F2-8CED-2C85FA650D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78B9D-2BD1-4C99-9870-E2BFB2CE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862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43F48A-1A48-451D-BFC4-77B25653C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65163"/>
            <a:ext cx="9144000" cy="2387600"/>
          </a:xfrm>
        </p:spPr>
        <p:txBody>
          <a:bodyPr>
            <a:normAutofit/>
          </a:bodyPr>
          <a:lstStyle/>
          <a:p>
            <a:r>
              <a:rPr lang="ru-RU" dirty="0">
                <a:latin typeface="Bahnschrift SemiBold" panose="020B0502040204020203" pitchFamily="34" charset="0"/>
              </a:rPr>
              <a:t>День солидарности в борьбе с терроризмом.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DD746C-C92F-42AC-B089-67592683D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412" y="3052482"/>
            <a:ext cx="5074024" cy="380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967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603CE86-B539-4CD3-B840-AE9AFEA37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5835"/>
            <a:ext cx="10515600" cy="588112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/>
              <a:t>    Террористический акт в </a:t>
            </a:r>
            <a:r>
              <a:rPr lang="ru-RU" sz="2000" dirty="0" err="1"/>
              <a:t>Бесла́не</a:t>
            </a:r>
            <a:r>
              <a:rPr lang="ru-RU" sz="2000" dirty="0"/>
              <a:t>. Был произведен захват заложников в школе № 1 города Беслана (Северная Осетия), совершённый террористами утром 1 сентября 2004 года во время торжественной линейки, посвящённой началу учебного года. В течение двух с половиной дней террористы удерживали в заминированном здании более 1100 заложников (преимущественно детей, их родителей и сотрудников школы) в тяжелейших условиях, отказывая людям даже в удовлетворении минимальных естественных потребностей.</a:t>
            </a:r>
          </a:p>
          <a:p>
            <a:pPr marL="0" indent="0" algn="just">
              <a:buNone/>
            </a:pPr>
            <a:r>
              <a:rPr lang="ru-RU" sz="2000" dirty="0"/>
              <a:t>    На третий день около 13:05 в школьном спортзале произошли взрывы, и позже возник пожар, в результате чего произошло частичное обрушение здания. После первых взрывов заложники начали выбегать из школы, и силами Центра специального назначения Федеральной службы безопасности (ЦСН ФСБ) был предпринят штурм. Во время хаотичной перестрелки, в том числе с участием гражданских лиц, пользовавшихся личным оружием, было убито 27 террористов (четверо, включая двух смертниц, погибли до штурма в период с 1 по 3 сентября). Единственный взятый живым террорист, </a:t>
            </a:r>
            <a:r>
              <a:rPr lang="ru-RU" sz="2000" dirty="0" err="1"/>
              <a:t>Нурпаша</a:t>
            </a:r>
            <a:r>
              <a:rPr lang="ru-RU" sz="2000" dirty="0"/>
              <a:t> Кулаев, был арестован и впоследствии приговорён судом к пожизненному заключению.</a:t>
            </a:r>
          </a:p>
          <a:p>
            <a:pPr marL="0" indent="0" algn="just">
              <a:buNone/>
            </a:pPr>
            <a:r>
              <a:rPr lang="ru-RU" sz="2000" dirty="0"/>
              <a:t>    Хотя большинство заложников были освобождены в ходе штурма, в результате теракта погибли 314 человек из числа заложников, из них 186 детей. Всего, включая спасателей, погибло 333 человека, и не менее 783 получили ранения разной степени тяжести.</a:t>
            </a:r>
          </a:p>
        </p:txBody>
      </p:sp>
    </p:spTree>
    <p:extLst>
      <p:ext uri="{BB962C8B-B14F-4D97-AF65-F5344CB8AC3E}">
        <p14:creationId xmlns:p14="http://schemas.microsoft.com/office/powerpoint/2010/main" val="2980263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FB1CF162-ED7E-426F-A81C-FAAFBC8E76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5246" y="9491"/>
            <a:ext cx="5970495" cy="684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39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255196-C908-451C-8C51-A4F5DB4A2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683"/>
            <a:ext cx="10515600" cy="600354"/>
          </a:xfrm>
        </p:spPr>
        <p:txBody>
          <a:bodyPr>
            <a:normAutofit fontScale="90000"/>
          </a:bodyPr>
          <a:lstStyle/>
          <a:p>
            <a:r>
              <a:rPr lang="ru-RU" dirty="0"/>
              <a:t>Что такое терроризм?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723726-EECC-40EA-BAEE-06381234E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1037"/>
            <a:ext cx="10515600" cy="6096280"/>
          </a:xfrm>
        </p:spPr>
        <p:txBody>
          <a:bodyPr>
            <a:noAutofit/>
          </a:bodyPr>
          <a:lstStyle/>
          <a:p>
            <a:r>
              <a:rPr lang="ru-RU" sz="1600" dirty="0"/>
              <a:t>Терроризм — это страшное преступление над человечеством. В террористических актах обычно погибает огромное количество людей. </a:t>
            </a:r>
          </a:p>
          <a:p>
            <a:r>
              <a:rPr lang="ru-RU" sz="1600" dirty="0"/>
              <a:t>Терроризм — это идеология насилия и практика воздействия на общественное сознание, связанная с воздействием на органы власти путём устрашения и насилия или других противоправных насильственных действий.</a:t>
            </a:r>
          </a:p>
          <a:p>
            <a:pPr marL="0" indent="0">
              <a:buNone/>
            </a:pPr>
            <a:r>
              <a:rPr lang="ru-RU" sz="1600" dirty="0"/>
              <a:t>К основным формам терроризма относятся:</a:t>
            </a:r>
          </a:p>
          <a:p>
            <a:pPr marL="0" indent="0">
              <a:buNone/>
            </a:pPr>
            <a:r>
              <a:rPr lang="ru-RU" sz="1600" dirty="0"/>
              <a:t>• взрывы в общественных местах: торговых центрах, вокзалах, аэропортах, гостиницах, рынках и др.;</a:t>
            </a:r>
          </a:p>
          <a:p>
            <a:pPr marL="0" indent="0">
              <a:buNone/>
            </a:pPr>
            <a:r>
              <a:rPr lang="ru-RU" sz="1600" dirty="0"/>
              <a:t>• взрывы жилых домов и административных зданий;</a:t>
            </a:r>
          </a:p>
          <a:p>
            <a:pPr marL="0" indent="0">
              <a:buNone/>
            </a:pPr>
            <a:r>
              <a:rPr lang="ru-RU" sz="1600" dirty="0"/>
              <a:t>• похищения людей;</a:t>
            </a:r>
          </a:p>
          <a:p>
            <a:pPr marL="0" indent="0">
              <a:buNone/>
            </a:pPr>
            <a:r>
              <a:rPr lang="ru-RU" sz="1600" dirty="0"/>
              <a:t>• вымогательство;</a:t>
            </a:r>
          </a:p>
          <a:p>
            <a:pPr marL="0" indent="0">
              <a:buNone/>
            </a:pPr>
            <a:r>
              <a:rPr lang="ru-RU" sz="1600" dirty="0"/>
              <a:t>• захват заложников;</a:t>
            </a:r>
          </a:p>
          <a:p>
            <a:pPr marL="0" indent="0">
              <a:buNone/>
            </a:pPr>
            <a:r>
              <a:rPr lang="ru-RU" sz="1600" dirty="0"/>
              <a:t>• угрозы по телефону;</a:t>
            </a:r>
          </a:p>
          <a:p>
            <a:pPr marL="0" indent="0">
              <a:buNone/>
            </a:pPr>
            <a:r>
              <a:rPr lang="ru-RU" sz="1600" dirty="0"/>
              <a:t>• пропаганда экстремистских, террористических идей и вербовка сторонников через сеть Интернет;</a:t>
            </a:r>
          </a:p>
          <a:p>
            <a:pPr marL="0" indent="0">
              <a:buNone/>
            </a:pPr>
            <a:r>
              <a:rPr lang="ru-RU" sz="1600" dirty="0"/>
              <a:t>• убийство государственных служащих и представителей власти;</a:t>
            </a:r>
          </a:p>
          <a:p>
            <a:pPr marL="0" indent="0">
              <a:buNone/>
            </a:pPr>
            <a:r>
              <a:rPr lang="ru-RU" sz="1600" dirty="0"/>
              <a:t>• разжигание национальной и религиозной розни;</a:t>
            </a:r>
          </a:p>
          <a:p>
            <a:pPr marL="0" indent="0">
              <a:buNone/>
            </a:pPr>
            <a:r>
              <a:rPr lang="ru-RU" sz="1600" dirty="0"/>
              <a:t>• создание террористических баз для обучения участников своих группировок;</a:t>
            </a:r>
          </a:p>
          <a:p>
            <a:pPr marL="0" indent="0">
              <a:buNone/>
            </a:pPr>
            <a:r>
              <a:rPr lang="ru-RU" sz="1600" dirty="0"/>
              <a:t>• участие в военных конфликтах на территории различных стран с целью захвата власти.</a:t>
            </a:r>
          </a:p>
        </p:txBody>
      </p:sp>
    </p:spTree>
    <p:extLst>
      <p:ext uri="{BB962C8B-B14F-4D97-AF65-F5344CB8AC3E}">
        <p14:creationId xmlns:p14="http://schemas.microsoft.com/office/powerpoint/2010/main" val="2056265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FE8C51-87FA-43D1-90AF-B7470A4B5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20587"/>
          </a:xfrm>
        </p:spPr>
        <p:txBody>
          <a:bodyPr>
            <a:normAutofit/>
          </a:bodyPr>
          <a:lstStyle/>
          <a:p>
            <a:r>
              <a:rPr lang="ru-RU" sz="3600" dirty="0"/>
              <a:t>Правила поведения при угрозе террористических актов.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C5779D-5C67-4D25-B8FF-386BF5053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6118"/>
            <a:ext cx="10515600" cy="587188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• Старайтесь как можно лучше ориентироваться в пространстве и в случае опасности знать, где расположены основные и запасные выходы. Эти знания важны в принципе и способны помочь не только во время террористического захвата, но и во время пожара и чрезвычайных ситуаций.</a:t>
            </a:r>
          </a:p>
          <a:p>
            <a:pPr marL="0" indent="0">
              <a:buNone/>
            </a:pPr>
            <a:r>
              <a:rPr lang="ru-RU" dirty="0"/>
              <a:t>• Никогда не берите чужие вещи по просьбе незнакомых людей.</a:t>
            </a:r>
          </a:p>
          <a:p>
            <a:pPr marL="0" indent="0">
              <a:buNone/>
            </a:pPr>
            <a:r>
              <a:rPr lang="ru-RU" dirty="0"/>
              <a:t>• Если вы видите посторонний предмет (сумку или сверток), не имеющий хозяина, найдите полицейского или представителя службы безопасности и сообщите ему об этом. В таких предметах могут находиться взрывные устройства.</a:t>
            </a:r>
          </a:p>
          <a:p>
            <a:pPr marL="0" indent="0">
              <a:buNone/>
            </a:pPr>
            <a:r>
              <a:rPr lang="ru-RU" dirty="0"/>
              <a:t>• Никогда не трогайте и не пинайте вещи, кажущиеся вам безопасными (сотовые телефоны, игрушки, банки из-под напитков или прочие предметы). В таких предметах могут также находиться взрывные устройства.</a:t>
            </a:r>
          </a:p>
          <a:p>
            <a:pPr marL="0" indent="0">
              <a:buNone/>
            </a:pPr>
            <a:r>
              <a:rPr lang="ru-RU" dirty="0"/>
              <a:t>• В случае если вы заметили активность действий правоохранительных сил, не проявляйте любопытства и не ходите к месту сбора. Район может быть опасен. В этом случае спокойно удалитесь и не надо бежать, вас могут принять за злоумышленника.</a:t>
            </a:r>
          </a:p>
          <a:p>
            <a:pPr marL="0" indent="0">
              <a:buNone/>
            </a:pPr>
            <a:r>
              <a:rPr lang="ru-RU" dirty="0"/>
              <a:t>• Находясь в общественном месте, всегда определяйте ближайший выход эвакуации. Если вы слышите команду об эвакуации, немедленно направляйтесь к ближайшему выходу. Важно помнить, что не нужно создавать панику. Зачастую люди погибают или травмируются, когда возникает ситуация паники.</a:t>
            </a:r>
          </a:p>
          <a:p>
            <a:pPr marL="0" indent="0">
              <a:buNone/>
            </a:pPr>
            <a:r>
              <a:rPr lang="ru-RU" dirty="0"/>
              <a:t>• В случае, если опасная ситуация уже произошла, и вы оказались в центре событий, не мешайте представителям службы спасения и скорой помощи, пожарным, полицейским выполнять свои обязанности. Выполняйте их рекомендации, не мешайтесь на их пути следования. Если вы не ранены и чувствуете себя в состоянии передвигаться, отойдите от места происшествия как можно дальше.</a:t>
            </a:r>
          </a:p>
        </p:txBody>
      </p:sp>
    </p:spTree>
    <p:extLst>
      <p:ext uri="{BB962C8B-B14F-4D97-AF65-F5344CB8AC3E}">
        <p14:creationId xmlns:p14="http://schemas.microsoft.com/office/powerpoint/2010/main" val="471304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6AA4DC6A-0967-4E31-8344-6AC47C72D2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1279" y="0"/>
            <a:ext cx="8169442" cy="3429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770F02-4079-4755-94C2-06DEE234A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053" y="3563471"/>
            <a:ext cx="8405893" cy="329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091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A527FC22-31C3-4D6D-B3B5-19AF285C43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435" y="22061"/>
            <a:ext cx="7333129" cy="681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292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57DA3DB2-E803-41E9-90A7-5403C11542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6848" y="986117"/>
            <a:ext cx="9938304" cy="470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182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3A09BB-C9C1-41DA-84E5-7812D9BD2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86117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Правила поведения, если вы оказались в заложниках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D3128D-446A-4D1A-AB44-1CDBC0208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7847" y="421341"/>
            <a:ext cx="10515600" cy="643665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• Неожиданное движение или шум могут повлечь жестокий отпор со стороны террористов.</a:t>
            </a:r>
          </a:p>
          <a:p>
            <a:pPr marL="0" indent="0">
              <a:buNone/>
            </a:pPr>
            <a:r>
              <a:rPr lang="ru-RU" dirty="0"/>
              <a:t>• Не допускайте действий, которые могут спровоцировать террористов к применению оружия и привести к человеческим жертвам.</a:t>
            </a:r>
          </a:p>
          <a:p>
            <a:pPr marL="0" indent="0">
              <a:buNone/>
            </a:pPr>
            <a:r>
              <a:rPr lang="ru-RU" dirty="0"/>
              <a:t>• Нельзя исключить возможность применения террористами по отношению к заложникам повязок на глаза, кляпов, наручников или верёвок.</a:t>
            </a:r>
          </a:p>
          <a:p>
            <a:pPr marL="0" indent="0">
              <a:buNone/>
            </a:pPr>
            <a:r>
              <a:rPr lang="ru-RU" dirty="0"/>
              <a:t>• Переносите лишения, оскорбления и унижения, не смотрите преступникам в глаза (для нервного человека это сигнал к агрессии), не ведите себя вызывающе.</a:t>
            </a:r>
          </a:p>
          <a:p>
            <a:pPr marL="0" indent="0">
              <a:buNone/>
            </a:pPr>
            <a:r>
              <a:rPr lang="ru-RU" dirty="0"/>
              <a:t>• Если вас заставляют выйти из помещения, говоря, что вы взяты в заложники, при отсутствии возможности незаметно скрыться не сопротивляйтесь.</a:t>
            </a:r>
          </a:p>
          <a:p>
            <a:pPr marL="0" indent="0">
              <a:buNone/>
            </a:pPr>
            <a:r>
              <a:rPr lang="ru-RU" dirty="0"/>
              <a:t>• Если с вами находятся дети, найдите для них безопасное место, постарайтесь закрыть их от случайных пуль, по возможности находитесь рядом с ними.</a:t>
            </a:r>
          </a:p>
          <a:p>
            <a:pPr marL="0" indent="0">
              <a:buNone/>
            </a:pPr>
            <a:r>
              <a:rPr lang="ru-RU" dirty="0"/>
              <a:t>• При необходимости выполняйте требования преступников, не противоречьте им, не рискуйте жизнью окружающих и своей собственной, старайтесь не допускать истерики и паники.</a:t>
            </a:r>
          </a:p>
          <a:p>
            <a:pPr marL="0" indent="0">
              <a:buNone/>
            </a:pPr>
            <a:r>
              <a:rPr lang="ru-RU" dirty="0"/>
              <a:t>• В случае, когда необходима медицинская помощь, говорите спокойно и кратко, не нервируя бандитов, ничего не предпринимайте, пока не получите разрешения. Запомните! Ваша цель — остаться в живых.</a:t>
            </a:r>
          </a:p>
          <a:p>
            <a:pPr marL="0" indent="0">
              <a:buNone/>
            </a:pPr>
            <a:r>
              <a:rPr lang="ru-RU" dirty="0"/>
              <a:t>• Будьте внимательны, постарайтесь запомнить приметы преступников, отличительные черты их лиц, одежду, имена, клички, возможные шрамы и татуировки, особенности речи и манеру поведения, тематику разговоров и т. п.</a:t>
            </a:r>
          </a:p>
          <a:p>
            <a:pPr marL="0" indent="0">
              <a:buNone/>
            </a:pPr>
            <a:r>
              <a:rPr lang="ru-RU" dirty="0"/>
              <a:t>• Помните, что, получив сообщение о вашем захвате, спецслужбы уже начали действовать и предпримут всё необходимое для вашего освобождения.</a:t>
            </a:r>
          </a:p>
        </p:txBody>
      </p:sp>
    </p:spTree>
    <p:extLst>
      <p:ext uri="{BB962C8B-B14F-4D97-AF65-F5344CB8AC3E}">
        <p14:creationId xmlns:p14="http://schemas.microsoft.com/office/powerpoint/2010/main" val="17537891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925</Words>
  <Application>Microsoft Office PowerPoint</Application>
  <PresentationFormat>Широкоэкранный</PresentationFormat>
  <Paragraphs>38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Bahnschrift SemiBold</vt:lpstr>
      <vt:lpstr>Calibri</vt:lpstr>
      <vt:lpstr>Calibri Light</vt:lpstr>
      <vt:lpstr>Тема Office</vt:lpstr>
      <vt:lpstr>День солидарности в борьбе с терроризмом. </vt:lpstr>
      <vt:lpstr>Презентация PowerPoint</vt:lpstr>
      <vt:lpstr>Презентация PowerPoint</vt:lpstr>
      <vt:lpstr>Что такое терроризм?</vt:lpstr>
      <vt:lpstr>Правила поведения при угрозе террористических актов.</vt:lpstr>
      <vt:lpstr>Презентация PowerPoint</vt:lpstr>
      <vt:lpstr>Презентация PowerPoint</vt:lpstr>
      <vt:lpstr>Презентация PowerPoint</vt:lpstr>
      <vt:lpstr>Правила поведения, если вы оказались в заложниках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солидарности в борьбе с терроризмом. </dc:title>
  <dc:creator>Andrey Merkulov</dc:creator>
  <cp:lastModifiedBy>Andrey Merkulov</cp:lastModifiedBy>
  <cp:revision>1</cp:revision>
  <dcterms:created xsi:type="dcterms:W3CDTF">2022-08-01T13:15:29Z</dcterms:created>
  <dcterms:modified xsi:type="dcterms:W3CDTF">2022-08-01T14:45:24Z</dcterms:modified>
</cp:coreProperties>
</file>