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notesMasterIdLst>
    <p:notesMasterId r:id="rId25"/>
  </p:notesMasterIdLst>
  <p:sldIdLst>
    <p:sldId id="363" r:id="rId2"/>
    <p:sldId id="367" r:id="rId3"/>
    <p:sldId id="374" r:id="rId4"/>
    <p:sldId id="386" r:id="rId5"/>
    <p:sldId id="387" r:id="rId6"/>
    <p:sldId id="388" r:id="rId7"/>
    <p:sldId id="373" r:id="rId8"/>
    <p:sldId id="370" r:id="rId9"/>
    <p:sldId id="371" r:id="rId10"/>
    <p:sldId id="372" r:id="rId11"/>
    <p:sldId id="368" r:id="rId12"/>
    <p:sldId id="377" r:id="rId13"/>
    <p:sldId id="378" r:id="rId14"/>
    <p:sldId id="375" r:id="rId15"/>
    <p:sldId id="376" r:id="rId16"/>
    <p:sldId id="379" r:id="rId17"/>
    <p:sldId id="380" r:id="rId18"/>
    <p:sldId id="382" r:id="rId19"/>
    <p:sldId id="381" r:id="rId20"/>
    <p:sldId id="369" r:id="rId21"/>
    <p:sldId id="383" r:id="rId22"/>
    <p:sldId id="384" r:id="rId23"/>
    <p:sldId id="3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104" autoAdjust="0"/>
  </p:normalViewPr>
  <p:slideViewPr>
    <p:cSldViewPr>
      <p:cViewPr>
        <p:scale>
          <a:sx n="68" d="100"/>
          <a:sy n="68" d="100"/>
        </p:scale>
        <p:origin x="-1428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26C3-1971-46FE-8A11-EB7D081A859C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4583E6-6DA4-4155-9946-65CC669C9F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2" name="Picture 4" descr="https://region15.ru/wp-content/uploads/2019/08/opasnost_el_toka-1024x9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2204864"/>
            <a:ext cx="88537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Электробезопасность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183880" cy="1051560"/>
          </a:xfrm>
        </p:spPr>
        <p:txBody>
          <a:bodyPr>
            <a:noAutofit/>
          </a:bodyPr>
          <a:lstStyle/>
          <a:p>
            <a:r>
              <a:rPr lang="ru-RU" sz="2400" dirty="0" smtClean="0"/>
              <a:t>Классификация помещений по степени опасности поражения людей электрическим током:</a:t>
            </a:r>
            <a:endParaRPr lang="ru-RU" sz="2400" dirty="0"/>
          </a:p>
        </p:txBody>
      </p:sp>
      <p:pic>
        <p:nvPicPr>
          <p:cNvPr id="159746" name="Picture 2" descr="https://mypresentation.ru/documents_6/c36c7bd5b5c517f2c4912e7cf20f4f31/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6" name="Picture 6" descr="https://strojdvor.ru/wp-content/uploads/2019/07/sredata_zahiti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2794" cy="6597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42" name="Picture 2" descr="https://cloud.prezentacii.org/18/11/101404/images/screen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5892" name="Picture 4" descr="https://im0-tub-ru.yandex.net/i?id=f633b1a1532d72f32820cf81b5d87b5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5890" name="Picture 2" descr="https://avatars.mds.yandex.net/get-zen_doc/1703733/pub_5def47224e057700b00dbb51_5def472432335400b5375e95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4653136"/>
            <a:ext cx="3670180" cy="2204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2818" name="Picture 2" descr="https://mypresentation.ru/documents_6/29d4c0762cf9076691bc9a665daff103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https://static.tildacdn.com/tild6434-3264-4166-b463-663463353230/otkrdv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645024"/>
            <a:ext cx="3779911" cy="341852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64868" name="Picture 4" descr="http://ritmindustry.com/upload/items/88/88233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3142" y="3429000"/>
            <a:ext cx="4570857" cy="3429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Сплошные и сетчатые ограждения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484784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Bahnschrift SemiCondensed" pitchFamily="34" charset="0"/>
              </a:rPr>
              <a:t>Применяются для недоступности токоведущих частей оборудования и электрических сетей.</a:t>
            </a:r>
            <a:endParaRPr lang="ru-RU" sz="2000" dirty="0">
              <a:latin typeface="Bahnschrift SemiCondens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2132856"/>
            <a:ext cx="66967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SemiCondensed" pitchFamily="34" charset="0"/>
              </a:rPr>
              <a:t>Сплошные конструкции ограждений- </a:t>
            </a:r>
            <a:r>
              <a:rPr lang="ru-RU" sz="2000" dirty="0" smtClean="0">
                <a:latin typeface="Bahnschrift SemiCondensed" pitchFamily="34" charset="0"/>
              </a:rPr>
              <a:t>кожухи, крышки, шкафы, закрытые панели тд.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SemiCondensed" pitchFamily="34" charset="0"/>
              </a:rPr>
              <a:t>Сетчатые конструкции </a:t>
            </a:r>
            <a:r>
              <a:rPr lang="ru-RU" sz="2000" dirty="0" smtClean="0">
                <a:latin typeface="Bahnschrift SemiCondensed" pitchFamily="34" charset="0"/>
              </a:rPr>
              <a:t>применяют в электроустановках и сетях., в которых должно соблюдаться допустимые расстояния от токоведущих частей до ограждения.</a:t>
            </a:r>
            <a:endParaRPr lang="ru-RU" sz="2000" dirty="0">
              <a:latin typeface="Bahnschrift SemiCondensed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6914" name="Picture 2" descr="http://stroyka-ug.ru/sites/default/files/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 descr="https://ds01.infourok.ru/uploads/ex/117c/0000117b-a4be0652/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Предохранительные устройства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9986" name="Picture 2" descr="https://myslide.ru/documents_3/d9c27377ee42112314e14750653143a5/img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183880" cy="41879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8962" name="Picture 2" descr="https://cf2.ppt-online.org/files2/slide/s/S4FPb7GpWQ0hMDIBolXnETmCisxNYVz65qUK8RdOL/slide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592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04664"/>
            <a:ext cx="828143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Электробезопасность- это?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484784"/>
            <a:ext cx="61926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ahnschrift SemiCondensed" pitchFamily="34" charset="0"/>
              </a:rPr>
              <a:t>Электробезопасность</a:t>
            </a:r>
            <a:r>
              <a:rPr lang="ru-RU" sz="2000" dirty="0" smtClean="0">
                <a:latin typeface="Bahnschrift SemiCondensed" pitchFamily="34" charset="0"/>
              </a:rPr>
              <a:t> – система организационных и технических мероприятий и средств, обеспечивающих защиту людей от вредного и опасного воздействия электротока, </a:t>
            </a:r>
            <a:r>
              <a:rPr lang="ru-RU" sz="2000" dirty="0" err="1" smtClean="0">
                <a:latin typeface="Bahnschrift SemiCondensed" pitchFamily="34" charset="0"/>
              </a:rPr>
              <a:t>электродуги</a:t>
            </a:r>
            <a:r>
              <a:rPr lang="ru-RU" sz="2000" dirty="0" smtClean="0">
                <a:latin typeface="Bahnschrift SemiCondensed" pitchFamily="34" charset="0"/>
              </a:rPr>
              <a:t>, электромагнитного поля и статического электричества (ГОСТ 12.1.009-76).</a:t>
            </a:r>
            <a:endParaRPr lang="ru-RU" sz="2000" dirty="0">
              <a:latin typeface="Bahnschrift SemiCondensed" pitchFamily="34" charset="0"/>
            </a:endParaRPr>
          </a:p>
        </p:txBody>
      </p:sp>
      <p:pic>
        <p:nvPicPr>
          <p:cNvPr id="154626" name="Picture 2" descr="https://present5.com/presentation/3/256772120_453392809.pdf-img/256772120_453392809.pdf-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068960"/>
            <a:ext cx="4429156" cy="3321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https://present5.com/presentation/49146163_445996099/image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20" name="Picture 12" descr="https://i.ytimg.com/vi/DQozHzUHj98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933056"/>
            <a:ext cx="4114275" cy="213876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71016" name="Picture 8" descr="https://kranelektro.ru/uploadedFiles/newsimages/big/vred-zdorovju-sildenafila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552" y="0"/>
            <a:ext cx="3675288" cy="417646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91272" y="764704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Bahnschrift SemiCondensed" pitchFamily="34" charset="0"/>
              </a:rPr>
              <a:t>Перед применением средств защиты персонал обязан проверить его исправность, отсутствие внешних повреждений, очистить, обтереть пыль, проверить по штампу срок годности</a:t>
            </a:r>
            <a:endParaRPr lang="ru-RU" sz="3200" dirty="0">
              <a:latin typeface="Bahnschrift SemiCondensed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221088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Bahnschrift SemiCondensed" pitchFamily="34" charset="0"/>
              </a:rPr>
              <a:t>Пользоваться средствами защиты, срок годности которых истек – </a:t>
            </a:r>
            <a:r>
              <a:rPr lang="ru-RU" sz="3200" dirty="0" smtClean="0">
                <a:solidFill>
                  <a:srgbClr val="FF0000"/>
                </a:solidFill>
                <a:latin typeface="Bahnschrift SemiCondensed" pitchFamily="34" charset="0"/>
              </a:rPr>
              <a:t>ЗАПРЕЩАЕТСЯ.</a:t>
            </a:r>
            <a:endParaRPr lang="ru-RU" sz="3200" dirty="0">
              <a:solidFill>
                <a:srgbClr val="FF0000"/>
              </a:solidFill>
              <a:latin typeface="Bahnschrift SemiCondensed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Picture 2" descr="https://zinref.ru/000_uchebniki/05300_transport_jd/141_ceh-346-pravila-ehlektrobezopasnosti/1.files/image01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980728"/>
            <a:ext cx="6912768" cy="50862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Оказание первой помощи при поражении человека электрическим током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7984" y="1916832"/>
            <a:ext cx="4104456" cy="41044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Bahnschrift SemiCondensed" pitchFamily="34" charset="0"/>
              </a:rPr>
              <a:t>При соприкосновении человека с токоведущими частями надо немедленно освободить его от действия тока, быстро отключив установку, к которой прикоснулся пострадавший.</a:t>
            </a:r>
            <a:endParaRPr lang="ru-RU" dirty="0">
              <a:latin typeface="Bahnschrift SemiCondensed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3058" name="Picture 2" descr="https://ds05.infourok.ru/uploads/ex/0bc1/000f1368-115e1d80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6" name="Picture 4" descr="https://fb.ru/misc/i/thumb/a/8/1/6/2/0/2/816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10270">
            <a:off x="-136430" y="1786968"/>
            <a:ext cx="2167231" cy="2849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1794" name="Picture 2" descr="http://litn-andr.narod.ru/data/Glossary/images/p59_porajenieyelektricheskimtok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65717">
            <a:off x="6156176" y="3284984"/>
            <a:ext cx="2778900" cy="2223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Возможные причины поражения электрическим током на производстве: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35696" y="2060848"/>
            <a:ext cx="6336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Bahnschrift SemiCondensed" pitchFamily="34" charset="0"/>
              </a:rPr>
              <a:t>Обрыв линии электропередачи, внутренней и внешней электропроводки в результате:</a:t>
            </a:r>
          </a:p>
          <a:p>
            <a:pPr marL="342900" indent="-342900"/>
            <a:r>
              <a:rPr lang="ru-RU" sz="2400" dirty="0" smtClean="0">
                <a:latin typeface="Bahnschrift SemiCondensed" pitchFamily="34" charset="0"/>
              </a:rPr>
              <a:t>- Чрезвычайных ситуаций (ЧС);</a:t>
            </a:r>
          </a:p>
          <a:p>
            <a:pPr marL="342900" indent="-342900"/>
            <a:r>
              <a:rPr lang="ru-RU" sz="2400" dirty="0" smtClean="0">
                <a:latin typeface="Bahnschrift SemiCondensed" pitchFamily="34" charset="0"/>
              </a:rPr>
              <a:t>- Нарушение техники безопасности при эксплуатации электрооборудования.</a:t>
            </a:r>
            <a:endParaRPr lang="ru-RU" sz="2400" dirty="0">
              <a:latin typeface="Bahnschrift SemiCondens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725144"/>
            <a:ext cx="6552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 SemiCondensed" pitchFamily="34" charset="0"/>
              </a:rPr>
              <a:t>2. Установка и эксплуатация оборудования в помещении с «нежелательным» микроклиматом. </a:t>
            </a:r>
            <a:endParaRPr lang="ru-RU" sz="2400" dirty="0">
              <a:latin typeface="Bahnschrift SemiCondensed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4" name="Picture 4" descr="https://images.by.prom.st/41780737_w640_h640_naklejki-vnimanie-opasn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67041">
            <a:off x="6563783" y="263950"/>
            <a:ext cx="2368559" cy="199662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74082" name="Picture 2" descr="http://900igr.net/up/datai/173188/0006-007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221088"/>
            <a:ext cx="2051720" cy="2338393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поражения электрическим током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0120" y="1556792"/>
            <a:ext cx="8183880" cy="418795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Bahnschrift SemiCondensed" pitchFamily="34" charset="0"/>
              </a:rPr>
              <a:t>1.Отсутствие внешних признаков грозящей опасности поражения электрическим током.</a:t>
            </a:r>
          </a:p>
          <a:p>
            <a:r>
              <a:rPr lang="ru-RU" dirty="0" smtClean="0">
                <a:latin typeface="Bahnschrift SemiCondensed" pitchFamily="34" charset="0"/>
              </a:rPr>
              <a:t> 2.Тяжесть исхода </a:t>
            </a:r>
            <a:r>
              <a:rPr lang="ru-RU" dirty="0" err="1" smtClean="0">
                <a:latin typeface="Bahnschrift SemiCondensed" pitchFamily="34" charset="0"/>
              </a:rPr>
              <a:t>электротравм</a:t>
            </a:r>
            <a:r>
              <a:rPr lang="ru-RU" dirty="0" smtClean="0">
                <a:latin typeface="Bahnschrift SemiCondensed" pitchFamily="34" charset="0"/>
              </a:rPr>
              <a:t> (потеря трудоспособности бывает, как правило, длительная, возможен смертельный исход).</a:t>
            </a:r>
          </a:p>
          <a:p>
            <a:r>
              <a:rPr lang="ru-RU" dirty="0" smtClean="0">
                <a:latin typeface="Bahnschrift SemiCondensed" pitchFamily="34" charset="0"/>
              </a:rPr>
              <a:t> 3.Ток  вызывает интенсивные судороги мышц, человек как бы приковывается к токоведущим частям.</a:t>
            </a:r>
          </a:p>
          <a:p>
            <a:r>
              <a:rPr lang="ru-RU" dirty="0" smtClean="0">
                <a:latin typeface="Bahnschrift SemiCondensed" pitchFamily="34" charset="0"/>
              </a:rPr>
              <a:t> 4.После воздействия электротока не исключена возможность последующего механического </a:t>
            </a:r>
            <a:r>
              <a:rPr lang="ru-RU" dirty="0" err="1" smtClean="0">
                <a:latin typeface="Bahnschrift SemiCondensed" pitchFamily="34" charset="0"/>
              </a:rPr>
              <a:t>травмирования</a:t>
            </a:r>
            <a:r>
              <a:rPr lang="ru-RU" dirty="0" smtClean="0">
                <a:latin typeface="Bahnschrift SemiCondensed" pitchFamily="34" charset="0"/>
              </a:rPr>
              <a:t>. </a:t>
            </a:r>
            <a:endParaRPr lang="ru-RU" dirty="0">
              <a:latin typeface="Bahnschrift SemiCondensed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5106" name="Picture 2" descr="https://cf.ppt-online.org/files/slide/d/DOFqzRQAKdWxfMuHmsNhV9bPa2X8EJIGg1TStL/slide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6130" name="Picture 2" descr="https://present5.com/presentation/3/256772120_453392809.pdf-img/256772120_453392809.pdf-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8" name="Picture 10" descr="https://stavropol-tr.gazprom.ru/d/story/b5/693/1-znak-vekt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005064"/>
            <a:ext cx="2426864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0774" name="Picture 6" descr="https://www.electro102.ru/image/cache/data/00000002582_2-1200x80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916832"/>
            <a:ext cx="2925044" cy="1950029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60770" name="Picture 2" descr="https://imageog.flaticon.com/icons/png/512/993/993882.png?size=1200x630f&amp;pad=10,10,10,10&amp;ext=png&amp;bg=FFFFFFF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717201">
            <a:off x="-755913" y="1023847"/>
            <a:ext cx="2619852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Bahnschrift SemiCondensed" pitchFamily="34" charset="0"/>
              </a:rPr>
              <a:t>Электробезопасность должна обеспечиваться:</a:t>
            </a:r>
            <a:r>
              <a:rPr lang="ru-RU" dirty="0" smtClean="0">
                <a:solidFill>
                  <a:srgbClr val="FF0000"/>
                </a:solidFill>
                <a:latin typeface="Bahnschrift SemiCondensed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Bahnschrift SemiCondensed" pitchFamily="34" charset="0"/>
              </a:rPr>
            </a:br>
            <a:endParaRPr lang="ru-RU" dirty="0"/>
          </a:p>
        </p:txBody>
      </p:sp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1151112" y="1484784"/>
            <a:ext cx="66612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Bahnschrift SemiCondensed" pitchFamily="34" charset="0"/>
              </a:rPr>
              <a:t>Конструкцией электрооборудования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Bahnschrift SemiCondensed" pitchFamily="34" charset="0"/>
              </a:rPr>
              <a:t>Техническими способами и средствами защиты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atin typeface="Bahnschrift SemiCondensed" pitchFamily="34" charset="0"/>
              </a:rPr>
              <a:t>Организационными и техническими мероприятиями</a:t>
            </a:r>
            <a:endParaRPr lang="ru-RU" sz="3200" dirty="0">
              <a:latin typeface="Bahnschrift SemiCondensed" pitchFamily="34" charset="0"/>
            </a:endParaRPr>
          </a:p>
        </p:txBody>
      </p:sp>
      <p:pic>
        <p:nvPicPr>
          <p:cNvPr id="160772" name="Picture 4" descr="https://iw.i-components.com/thumb/product/ec/SAFLBL-2DIA-070-25-P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05064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1196752"/>
            <a:ext cx="806489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Bahnschrift SemiCondensed" pitchFamily="34" charset="0"/>
              </a:rPr>
              <a:t>По микроклиматическому состоянию помещения бывают: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Bahnschrift SemiCondensed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32656"/>
            <a:ext cx="80648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Зависимость конструктивного исполнения от микроклимата окружающей среды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2132856"/>
            <a:ext cx="842493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SemiCondensed" pitchFamily="34" charset="0"/>
              </a:rPr>
              <a:t>Сухие</a:t>
            </a:r>
            <a:r>
              <a:rPr lang="ru-RU" sz="2000" dirty="0" smtClean="0">
                <a:latin typeface="Bahnschrift SemiCondensed" pitchFamily="34" charset="0"/>
              </a:rPr>
              <a:t> – относительная влажность не превышает 60 %;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SemiCondensed" pitchFamily="34" charset="0"/>
              </a:rPr>
              <a:t>Влажные -</a:t>
            </a:r>
            <a:r>
              <a:rPr lang="ru-RU" sz="2000" dirty="0" smtClean="0">
                <a:latin typeface="Bahnschrift SemiCondensed" pitchFamily="34" charset="0"/>
              </a:rPr>
              <a:t>относительная влажность воздуха не превышает 75%, при этом выделение паров и влаги происходит кратковременно;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SemiCondensed" pitchFamily="34" charset="0"/>
              </a:rPr>
              <a:t>Особо сырые </a:t>
            </a:r>
            <a:r>
              <a:rPr lang="ru-RU" sz="2000" dirty="0" smtClean="0">
                <a:latin typeface="Bahnschrift SemiCondensed" pitchFamily="34" charset="0"/>
              </a:rPr>
              <a:t>-относительная влажность близка к 100% (стены, потолок покрыты влагой);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SemiCondensed" pitchFamily="34" charset="0"/>
              </a:rPr>
              <a:t>Сырые</a:t>
            </a:r>
            <a:r>
              <a:rPr lang="ru-RU" sz="2000" dirty="0" smtClean="0">
                <a:latin typeface="Bahnschrift SemiCondensed" pitchFamily="34" charset="0"/>
              </a:rPr>
              <a:t>- относительная влажность воздуха длительно превышает 75%;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SemiCondensed" pitchFamily="34" charset="0"/>
              </a:rPr>
              <a:t>Жаркие</a:t>
            </a:r>
            <a:r>
              <a:rPr lang="ru-RU" sz="2000" dirty="0" smtClean="0">
                <a:latin typeface="Bahnschrift SemiCondensed" pitchFamily="34" charset="0"/>
              </a:rPr>
              <a:t> - температура воздуха в помещении длительно превышает 30 С;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SemiCondensed" pitchFamily="34" charset="0"/>
              </a:rPr>
              <a:t>Пыльные </a:t>
            </a:r>
            <a:r>
              <a:rPr lang="ru-RU" sz="2000" dirty="0" smtClean="0">
                <a:latin typeface="Bahnschrift SemiCondensed" pitchFamily="34" charset="0"/>
              </a:rPr>
              <a:t>- наличие пыли в таком количестве, что она может осесть на поверхностях оборудования;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SemiCondensed" pitchFamily="34" charset="0"/>
              </a:rPr>
              <a:t>С химически активной средой </a:t>
            </a:r>
            <a:r>
              <a:rPr lang="ru-RU" sz="2000" dirty="0" smtClean="0">
                <a:latin typeface="Bahnschrift SemiCondensed" pitchFamily="34" charset="0"/>
              </a:rPr>
              <a:t>- наличие паров или отложений, разрушающих изоляцию и токоведущие части электрооборудования.</a:t>
            </a:r>
            <a:endParaRPr lang="ru-RU" sz="2000" dirty="0">
              <a:latin typeface="Bahnschrift SemiCondensed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 конструктивному исполнению электрооборудование 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2060848"/>
            <a:ext cx="338586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Bahnschrift SemiCondensed" pitchFamily="34" charset="0"/>
              </a:rPr>
              <a:t>Открытое;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Bahnschrift SemiCondensed" pitchFamily="34" charset="0"/>
              </a:rPr>
              <a:t>Закрытое;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err="1" smtClean="0">
                <a:latin typeface="Bahnschrift SemiCondensed" pitchFamily="34" charset="0"/>
              </a:rPr>
              <a:t>Водозащищенное</a:t>
            </a:r>
            <a:r>
              <a:rPr lang="ru-RU" sz="2800" dirty="0" smtClean="0">
                <a:latin typeface="Bahnschrift SemiCondensed" pitchFamily="34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err="1" smtClean="0">
                <a:latin typeface="Bahnschrift SemiCondensed" pitchFamily="34" charset="0"/>
              </a:rPr>
              <a:t>Брызгозащищенное</a:t>
            </a:r>
            <a:r>
              <a:rPr lang="ru-RU" sz="2800" dirty="0" smtClean="0">
                <a:latin typeface="Bahnschrift SemiCondensed" pitchFamily="34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err="1" smtClean="0">
                <a:latin typeface="Bahnschrift SemiCondensed" pitchFamily="34" charset="0"/>
              </a:rPr>
              <a:t>Каплезащещенное</a:t>
            </a:r>
            <a:r>
              <a:rPr lang="ru-RU" sz="2800" dirty="0" smtClean="0">
                <a:latin typeface="Bahnschrift SemiCondensed" pitchFamily="34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Bahnschrift SemiCondensed" pitchFamily="34" charset="0"/>
              </a:rPr>
              <a:t>Пыленепроницаемое;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Bahnschrift SemiCondensed" pitchFamily="34" charset="0"/>
              </a:rPr>
              <a:t>Обдуваемое;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Bahnschrift SemiCondensed" pitchFamily="34" charset="0"/>
              </a:rPr>
              <a:t>Продуваемое;</a:t>
            </a:r>
          </a:p>
        </p:txBody>
      </p:sp>
      <p:pic>
        <p:nvPicPr>
          <p:cNvPr id="157698" name="Picture 2" descr="https://izolux-volga.ru/files/vshs1vc23jfzytou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916832"/>
            <a:ext cx="3456384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3473</TotalTime>
  <Words>377</Words>
  <Application>Microsoft Office PowerPoint</Application>
  <PresentationFormat>Экран (4:3)</PresentationFormat>
  <Paragraphs>45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Слайд 1</vt:lpstr>
      <vt:lpstr>Слайд 2</vt:lpstr>
      <vt:lpstr>Возможные причины поражения электрическим током на производстве:</vt:lpstr>
      <vt:lpstr>Особенности поражения электрическим током</vt:lpstr>
      <vt:lpstr>Слайд 5</vt:lpstr>
      <vt:lpstr>Слайд 6</vt:lpstr>
      <vt:lpstr>Электробезопасность должна обеспечиваться: </vt:lpstr>
      <vt:lpstr>Слайд 8</vt:lpstr>
      <vt:lpstr>По конструктивному исполнению электрооборудование :</vt:lpstr>
      <vt:lpstr>Классификация помещений по степени опасности поражения людей электрическим током:</vt:lpstr>
      <vt:lpstr>Слайд 11</vt:lpstr>
      <vt:lpstr>Слайд 12</vt:lpstr>
      <vt:lpstr>Слайд 13</vt:lpstr>
      <vt:lpstr>Слайд 14</vt:lpstr>
      <vt:lpstr>Сплошные и сетчатые ограждения</vt:lpstr>
      <vt:lpstr>Слайд 16</vt:lpstr>
      <vt:lpstr>Предохранительные устройства</vt:lpstr>
      <vt:lpstr>Слайд 18</vt:lpstr>
      <vt:lpstr>Слайд 19</vt:lpstr>
      <vt:lpstr>Слайд 20</vt:lpstr>
      <vt:lpstr>Слайд 21</vt:lpstr>
      <vt:lpstr>Оказание первой помощи при поражении человека электрическим током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Екатерина Султанова</dc:creator>
  <cp:lastModifiedBy>Екатерина Султанова</cp:lastModifiedBy>
  <cp:revision>159</cp:revision>
  <dcterms:created xsi:type="dcterms:W3CDTF">2020-08-11T05:47:57Z</dcterms:created>
  <dcterms:modified xsi:type="dcterms:W3CDTF">2022-10-12T05:10:43Z</dcterms:modified>
</cp:coreProperties>
</file>