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0" r:id="rId2"/>
    <p:sldId id="256" r:id="rId3"/>
    <p:sldId id="284" r:id="rId4"/>
    <p:sldId id="295" r:id="rId5"/>
    <p:sldId id="331" r:id="rId6"/>
    <p:sldId id="332" r:id="rId7"/>
    <p:sldId id="333" r:id="rId8"/>
    <p:sldId id="334" r:id="rId9"/>
    <p:sldId id="335" r:id="rId10"/>
    <p:sldId id="32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00"/>
    <a:srgbClr val="00FF00"/>
    <a:srgbClr val="00CC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86" autoAdjust="0"/>
    <p:restoredTop sz="94660"/>
  </p:normalViewPr>
  <p:slideViewPr>
    <p:cSldViewPr>
      <p:cViewPr>
        <p:scale>
          <a:sx n="60" d="100"/>
          <a:sy n="60" d="100"/>
        </p:scale>
        <p:origin x="-18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>
                <a:alpha val="3000"/>
              </a:srgbClr>
            </a:gs>
            <a:gs pos="45000">
              <a:srgbClr val="FFFF00"/>
            </a:gs>
            <a:gs pos="87000">
              <a:srgbClr val="FF0300">
                <a:alpha val="89000"/>
              </a:srgbClr>
            </a:gs>
            <a:gs pos="100000">
              <a:srgbClr val="4D0808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oemata.ru/poems/war/" TargetMode="External"/><Relationship Id="rId2" Type="http://schemas.openxmlformats.org/officeDocument/2006/relationships/hyperlink" Target="https://otmetim.info/stixi-o-vojne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gif"/><Relationship Id="rId5" Type="http://schemas.openxmlformats.org/officeDocument/2006/relationships/image" Target="../media/image1.jpeg"/><Relationship Id="rId4" Type="http://schemas.openxmlformats.org/officeDocument/2006/relationships/hyperlink" Target="https://ria.ru/20130509/936258860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"/>
            <a:ext cx="5214974" cy="128586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Смоленское областное государственное бюджетное</a:t>
            </a:r>
          </a:p>
          <a:p>
            <a:pPr algn="ctr"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профессиональное образовательное учреждение</a:t>
            </a:r>
          </a:p>
          <a:p>
            <a:pPr algn="ctr"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«Сафоновский индустриально-технологический техникум»</a:t>
            </a:r>
          </a:p>
          <a:p>
            <a:pPr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http://novosibhleb.ru/website/novosibhleb/upload/custom/images/1271152590_georgievskaya-lent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94149">
            <a:off x="4762345" y="542977"/>
            <a:ext cx="5306673" cy="17266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142984"/>
            <a:ext cx="77152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i="1" dirty="0" smtClean="0">
                <a:solidFill>
                  <a:srgbClr val="C00000"/>
                </a:solidFill>
                <a:cs typeface="Times New Roman" pitchFamily="18" charset="0"/>
              </a:rPr>
              <a:t>Конкурс студенческих проектов </a:t>
            </a:r>
          </a:p>
          <a:p>
            <a:pPr algn="ctr">
              <a:buNone/>
            </a:pPr>
            <a:r>
              <a:rPr lang="ru-RU" sz="2400" b="1" i="1" dirty="0" smtClean="0">
                <a:cs typeface="Times New Roman" pitchFamily="18" charset="0"/>
              </a:rPr>
              <a:t>«Мои сверстники в годы войны», </a:t>
            </a:r>
          </a:p>
          <a:p>
            <a:pPr algn="ctr">
              <a:buNone/>
            </a:pPr>
            <a:r>
              <a:rPr lang="ru-RU" sz="2400" i="1" dirty="0" smtClean="0">
                <a:cs typeface="Times New Roman" pitchFamily="18" charset="0"/>
              </a:rPr>
              <a:t>посвященный </a:t>
            </a:r>
            <a:r>
              <a:rPr lang="ru-RU" sz="2400" b="1" i="1" dirty="0" smtClean="0">
                <a:solidFill>
                  <a:srgbClr val="C00000"/>
                </a:solidFill>
                <a:cs typeface="Times New Roman" pitchFamily="18" charset="0"/>
              </a:rPr>
              <a:t>75-летию Победы </a:t>
            </a:r>
            <a:r>
              <a:rPr lang="ru-RU" sz="2400" i="1" dirty="0" smtClean="0">
                <a:cs typeface="Times New Roman" pitchFamily="18" charset="0"/>
              </a:rPr>
              <a:t>в Великой Отечественной войне</a:t>
            </a:r>
          </a:p>
          <a:p>
            <a:pPr algn="ctr">
              <a:buNone/>
            </a:pPr>
            <a:endParaRPr lang="ru-RU" sz="800" i="1" dirty="0" smtClean="0"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i="1" dirty="0" smtClean="0">
                <a:solidFill>
                  <a:srgbClr val="C00000"/>
                </a:solidFill>
                <a:cs typeface="Times New Roman" pitchFamily="18" charset="0"/>
              </a:rPr>
              <a:t>Проектно-исследовательская работа</a:t>
            </a:r>
          </a:p>
          <a:p>
            <a:pPr algn="ctr"/>
            <a:r>
              <a:rPr lang="ru-RU" sz="28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cs typeface="Times New Roman" pitchFamily="18" charset="0"/>
              </a:rPr>
              <a:t>«Военная юность ветерана </a:t>
            </a:r>
          </a:p>
          <a:p>
            <a:pPr algn="ctr"/>
            <a:r>
              <a:rPr lang="ru-RU" sz="28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cs typeface="Times New Roman" pitchFamily="18" charset="0"/>
              </a:rPr>
              <a:t>Данилова Василия Егоровича»</a:t>
            </a:r>
          </a:p>
          <a:p>
            <a:pPr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857356" y="4214818"/>
            <a:ext cx="69294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cs typeface="Times New Roman" pitchFamily="18" charset="0"/>
              </a:rPr>
              <a:t>Автор: </a:t>
            </a:r>
            <a:r>
              <a:rPr lang="ru-RU" b="1" i="1" dirty="0" err="1" smtClean="0">
                <a:cs typeface="Times New Roman" pitchFamily="18" charset="0"/>
              </a:rPr>
              <a:t>Пунинская</a:t>
            </a:r>
            <a:r>
              <a:rPr lang="ru-RU" b="1" i="1" dirty="0" smtClean="0">
                <a:cs typeface="Times New Roman" pitchFamily="18" charset="0"/>
              </a:rPr>
              <a:t> Елена </a:t>
            </a:r>
            <a:r>
              <a:rPr lang="ru-RU" i="1" dirty="0" smtClean="0">
                <a:cs typeface="Times New Roman" pitchFamily="18" charset="0"/>
              </a:rPr>
              <a:t/>
            </a:r>
            <a:br>
              <a:rPr lang="ru-RU" i="1" dirty="0" smtClean="0">
                <a:cs typeface="Times New Roman" pitchFamily="18" charset="0"/>
              </a:rPr>
            </a:br>
            <a:r>
              <a:rPr lang="ru-RU" i="1" dirty="0" smtClean="0">
                <a:cs typeface="Times New Roman" pitchFamily="18" charset="0"/>
              </a:rPr>
              <a:t>обучающаяся </a:t>
            </a:r>
            <a:r>
              <a:rPr lang="en-US" i="1" dirty="0" smtClean="0">
                <a:cs typeface="Times New Roman" pitchFamily="18" charset="0"/>
              </a:rPr>
              <a:t>II </a:t>
            </a:r>
            <a:r>
              <a:rPr lang="ru-RU" i="1" dirty="0" smtClean="0">
                <a:cs typeface="Times New Roman" pitchFamily="18" charset="0"/>
              </a:rPr>
              <a:t>курса</a:t>
            </a:r>
            <a:br>
              <a:rPr lang="ru-RU" i="1" dirty="0" smtClean="0">
                <a:cs typeface="Times New Roman" pitchFamily="18" charset="0"/>
              </a:rPr>
            </a:br>
            <a:r>
              <a:rPr lang="ru-RU" i="1" dirty="0" smtClean="0">
                <a:cs typeface="Times New Roman" pitchFamily="18" charset="0"/>
              </a:rPr>
              <a:t>Специальность:19.02.10 Технология продукции </a:t>
            </a:r>
            <a:br>
              <a:rPr lang="ru-RU" i="1" dirty="0" smtClean="0">
                <a:cs typeface="Times New Roman" pitchFamily="18" charset="0"/>
              </a:rPr>
            </a:br>
            <a:r>
              <a:rPr lang="ru-RU" i="1" dirty="0" smtClean="0">
                <a:cs typeface="Times New Roman" pitchFamily="18" charset="0"/>
              </a:rPr>
              <a:t>общественного питания</a:t>
            </a:r>
            <a:r>
              <a:rPr lang="ru-RU" sz="800" i="1" dirty="0" smtClean="0">
                <a:cs typeface="Times New Roman" pitchFamily="18" charset="0"/>
              </a:rPr>
              <a:t> </a:t>
            </a:r>
            <a:br>
              <a:rPr lang="ru-RU" sz="800" i="1" dirty="0" smtClean="0">
                <a:cs typeface="Times New Roman" pitchFamily="18" charset="0"/>
              </a:rPr>
            </a:br>
            <a:r>
              <a:rPr lang="ru-RU" b="1" i="1" dirty="0" smtClean="0">
                <a:cs typeface="Times New Roman" pitchFamily="18" charset="0"/>
              </a:rPr>
              <a:t>Руководитель: Филиппова О.В.</a:t>
            </a:r>
            <a:r>
              <a:rPr lang="ru-RU" i="1" dirty="0" smtClean="0">
                <a:cs typeface="Times New Roman" pitchFamily="18" charset="0"/>
              </a:rPr>
              <a:t/>
            </a:r>
            <a:br>
              <a:rPr lang="ru-RU" i="1" dirty="0" smtClean="0">
                <a:cs typeface="Times New Roman" pitchFamily="18" charset="0"/>
              </a:rPr>
            </a:br>
            <a:r>
              <a:rPr lang="ru-RU" i="1" dirty="0" smtClean="0">
                <a:cs typeface="Times New Roman" pitchFamily="18" charset="0"/>
              </a:rPr>
              <a:t>мастер производственного обучения</a:t>
            </a:r>
            <a:endParaRPr lang="ru-RU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214678" y="6143644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cs typeface="Times New Roman" pitchFamily="18" charset="0"/>
              </a:rPr>
              <a:t>2019 г.</a:t>
            </a:r>
            <a:endParaRPr lang="ru-RU" i="1" dirty="0">
              <a:cs typeface="Times New Roman" pitchFamily="18" charset="0"/>
            </a:endParaRPr>
          </a:p>
        </p:txBody>
      </p:sp>
      <p:pic>
        <p:nvPicPr>
          <p:cNvPr id="9" name="Picture 4" descr="http://itd1.mycdn.me/image?id=854323625085&amp;t=20&amp;plc=WEB&amp;tkn=*8-1AIXLaN7-x_yuZB_Lw7EAW82c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857224" y="4071942"/>
            <a:ext cx="1797856" cy="2538152"/>
          </a:xfrm>
          <a:prstGeom prst="rect">
            <a:avLst/>
          </a:prstGeom>
          <a:noFill/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85728"/>
            <a:ext cx="5000660" cy="6144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Список литературы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1. Газета «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Сафоновская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 правда» № 75 от 24 сентября 2008 года.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           2.Газета «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Сафоновская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 правда» № 36 от 7 мая 2010 года.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3.Газета «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Сафоновская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 правда» № 39 от 15 мая 2013 года.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4.Газета «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Сафоновская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 правда» № 70 от 30 августа 2013 года.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5.Газета «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Сафоновская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 правда» № 70 от 21 мая 2015 года.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6.Личный архив документов и фотографий ветерана Великой Отечественной войны Данилова Василия Егоровича.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Интернет – ресурсы.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  <a:hlinkClick r:id="rId2"/>
              </a:rPr>
              <a:t>https://otmetim.info/stixi-o-vojne/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  <a:hlinkClick r:id="rId3"/>
              </a:rPr>
              <a:t>https://poemata.ru/poems/war/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3.https://market.yandex.ru/product--stikhi-i-pesni-o-voine-1941-1945/12416195?hid=15561854&amp;nid=71726&amp;clid=502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4.https://vk.com/id553722387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  <a:hlinkClick r:id="rId4"/>
              </a:rPr>
              <a:t>https://ria.ru/20130509/936258860.html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76350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6.https://www.pravmir.ru/velikaya-pobeda-russkogo-naroda-byla-li-ona-sluchajnostyu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/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cs typeface="Arial" pitchFamily="34" charset="0"/>
            </a:endParaRPr>
          </a:p>
        </p:txBody>
      </p:sp>
      <p:pic>
        <p:nvPicPr>
          <p:cNvPr id="8" name="Picture 10" descr="http://novosibhleb.ru/website/novosibhleb/upload/custom/images/1271152590_georgievskaya-lenta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94149">
            <a:off x="4762345" y="542977"/>
            <a:ext cx="5306673" cy="1726602"/>
          </a:xfrm>
          <a:prstGeom prst="rect">
            <a:avLst/>
          </a:prstGeom>
          <a:noFill/>
        </p:spPr>
      </p:pic>
      <p:pic>
        <p:nvPicPr>
          <p:cNvPr id="9" name="Picture 2" descr="https://s04.radikal.ru/i177/1711/25/0677c269e5dc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143380"/>
            <a:ext cx="2965798" cy="2357430"/>
          </a:xfrm>
          <a:prstGeom prst="rect">
            <a:avLst/>
          </a:prstGeom>
          <a:noFill/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 rot="20712795">
            <a:off x="4623518" y="2910853"/>
            <a:ext cx="387969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Помните!</a:t>
            </a:r>
            <a:endParaRPr kumimoji="0" lang="ru-RU" sz="14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Через века, через года, - помните! 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тех, кто уже не придет никогда, - </a:t>
            </a:r>
            <a:endParaRPr kumimoji="0" lang="ru-RU" sz="14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помните!</a:t>
            </a:r>
            <a:endParaRPr kumimoji="0" lang="ru-RU" sz="14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0"/>
            <a:ext cx="5786446" cy="2928934"/>
          </a:xfrm>
        </p:spPr>
        <p:txBody>
          <a:bodyPr>
            <a:normAutofit/>
          </a:bodyPr>
          <a:lstStyle/>
          <a:p>
            <a:r>
              <a:rPr lang="ru-RU" sz="1600" b="1" i="1" u="sng" dirty="0" smtClean="0">
                <a:solidFill>
                  <a:srgbClr val="C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Актуальность</a:t>
            </a:r>
          </a:p>
          <a:p>
            <a:r>
              <a:rPr lang="ru-RU" sz="1600" b="1" i="1" dirty="0" smtClean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У</a:t>
            </a:r>
            <a:r>
              <a:rPr lang="ru-RU" sz="1600" b="1" i="1" dirty="0" smtClean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 </a:t>
            </a:r>
            <a:r>
              <a:rPr lang="ru-RU" sz="1600" b="1" i="1" dirty="0" smtClean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нас сегодня есть уникальная возможность общения с человеком, который  семнадцатилетним мальчишкой  на себе испытал все трудности войны – это ветеран Великой Отечественной войны, житель нашего города Сафоново - Данилов Василий Егорович. </a:t>
            </a:r>
            <a:r>
              <a:rPr lang="ru-RU" sz="1600" b="1" i="1" dirty="0" smtClean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С каждым годом участников войны, фронтовиков становится все меньше и меньше. Поэтому </a:t>
            </a:r>
            <a:r>
              <a:rPr lang="ru-RU" sz="1600" b="1" i="1" dirty="0" smtClean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так актуально собрать и сохранить то немногое, что осталось в воспоминаниях очевидцев, довести до сведения как можно большей части современного поколения. </a:t>
            </a:r>
          </a:p>
          <a:p>
            <a:endParaRPr lang="ru-RU" sz="1600" b="1" dirty="0" smtClean="0">
              <a:solidFill>
                <a:schemeClr val="tx1"/>
              </a:solidFill>
            </a:endParaRPr>
          </a:p>
          <a:p>
            <a:endParaRPr lang="ru-RU" sz="1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Данилов\1TovD3XUf3U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285720" y="2285992"/>
            <a:ext cx="3000396" cy="400052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85720" y="214290"/>
            <a:ext cx="3143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Еще остались ветераны,</a:t>
            </a:r>
            <a:endParaRPr lang="ru-RU" b="1" dirty="0" smtClean="0"/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Из тех, кто юным был тогда,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r>
              <a:rPr lang="ru-RU" b="1" i="1" dirty="0" smtClean="0"/>
              <a:t>Из тех, кто боль хлебнул так рано, </a:t>
            </a:r>
            <a:endParaRPr lang="ru-RU" b="1" dirty="0" smtClean="0"/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Кто жил в те страшные года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628652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Ветеран  Данилов В.А.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2786058"/>
            <a:ext cx="57864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u="sng" dirty="0" smtClean="0">
                <a:solidFill>
                  <a:srgbClr val="C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Цель проектно-исследовательской работы: </a:t>
            </a: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систематизация информационного материала по теме «Военная юность ветерана Данилова Василия Егоровича» для сохранения памяти о Великой Отечественной войне и её участниках.</a:t>
            </a: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428992" y="4143380"/>
            <a:ext cx="550072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Задачи проектно-исследовательской работы:</a:t>
            </a:r>
            <a:endParaRPr kumimoji="0" lang="ru-RU" sz="1600" b="1" i="1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- осуществить поиск информации по теме из различных источников (архив семьи Даниловых, книжные издания, газеты, интернет – ресурсы);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-провести анализ и обобщение полученной информации;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- представить информационный материал  в печатном формате и в виде презентации.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cs typeface="Arial" pitchFamily="34" charset="0"/>
            </a:endParaRPr>
          </a:p>
        </p:txBody>
      </p:sp>
      <p:pic>
        <p:nvPicPr>
          <p:cNvPr id="11" name="Picture 4" descr="http://itd1.mycdn.me/image?id=854323625085&amp;t=20&amp;plc=WEB&amp;tkn=*8-1AIXLaN7-x_yuZB_Lw7EAW82c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3000364" y="5072074"/>
            <a:ext cx="887022" cy="1252268"/>
          </a:xfrm>
          <a:prstGeom prst="rect">
            <a:avLst/>
          </a:prstGeom>
          <a:noFill/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9" grpId="0"/>
      <p:bldP spid="522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8" name="Picture 10" descr="http://novosibhleb.ru/website/novosibhleb/upload/custom/images/1271152590_georgievskaya-lent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94149">
            <a:off x="4762345" y="542977"/>
            <a:ext cx="5306673" cy="1726602"/>
          </a:xfrm>
          <a:prstGeom prst="rect">
            <a:avLst/>
          </a:prstGeom>
          <a:noFill/>
        </p:spPr>
      </p:pic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-285784" y="214290"/>
            <a:ext cx="585791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Содержание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1.Введение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2.Актуальность. Цели. Задачи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3. Традиции празднования дня Победы в г. Сафоново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4.Детство  Данилова Василия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5.Военная юность солдата Данилова В.Е.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6.Мирная жизнь ветерана  Данилова В.Е.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7.Заключение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Список литературы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857488" y="2786058"/>
            <a:ext cx="607223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Традиции празднования дня Победы в г.Сафоново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День Победы в нашем городе Сафоново – один из тех праздников, которые объединяют разные поколения. В этом можно убедиться на митингах, которые проходят на площади имени Тухачевского 9 мая. Цветы, георгиевские ленточки, у многих в руках портреты дедов и прадедов.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Людей, переживших ужасы войны, сопровождают дети, внуки, правнуки. В этот день сафоновцев переполняют чувства благодарности к ветеранам, участникам боевых действий, а также к тем, кто ковал Победу в тылу, участвовал в партизанском движении, ведь они выдержали неимоверные испытания, одержав Победу в одной из самых кровопролитных войн </a:t>
            </a: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XX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века. По традиции,  в небо над городом выпускают белых голубей – символ мира, они плавно парят над головами, а у людей появляются в глазах слезы…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39700">
                  <a:schemeClr val="bg1">
                    <a:alpha val="40000"/>
                  </a:schemeClr>
                </a:glow>
              </a:effectLst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https://sun1-28.userapi.com/c855432/v855432062/99f3c/xLod8_FuK0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444" t="12416" r="20000" b="6019"/>
          <a:stretch>
            <a:fillRect/>
          </a:stretch>
        </p:blipFill>
        <p:spPr bwMode="auto">
          <a:xfrm rot="20787161">
            <a:off x="554654" y="4614768"/>
            <a:ext cx="1785950" cy="192284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7" name="Picture 4" descr="http://safonovo-admin.ru/files/198/dscn7140.jpg"/>
          <p:cNvPicPr>
            <a:picLocks noChangeAspect="1" noChangeArrowheads="1"/>
          </p:cNvPicPr>
          <p:nvPr/>
        </p:nvPicPr>
        <p:blipFill>
          <a:blip r:embed="rId4" cstate="print"/>
          <a:srcRect l="8732"/>
          <a:stretch>
            <a:fillRect/>
          </a:stretch>
        </p:blipFill>
        <p:spPr bwMode="auto">
          <a:xfrm>
            <a:off x="5214942" y="285728"/>
            <a:ext cx="3733686" cy="22860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8" name="Picture 4" descr="https://nasledie.admin-smolensk.ru/files/1964/detail/safonovo2_max.jpg"/>
          <p:cNvPicPr>
            <a:picLocks noChangeAspect="1" noChangeArrowheads="1"/>
          </p:cNvPicPr>
          <p:nvPr/>
        </p:nvPicPr>
        <p:blipFill>
          <a:blip r:embed="rId5" cstate="print"/>
          <a:srcRect l="10000" t="5068" r="4000"/>
          <a:stretch>
            <a:fillRect/>
          </a:stretch>
        </p:blipFill>
        <p:spPr bwMode="auto">
          <a:xfrm>
            <a:off x="214282" y="2571744"/>
            <a:ext cx="2643206" cy="186197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9" name="Picture 4" descr="https://www.stihi.ru/pics/2010/09/17/3484.gif"/>
          <p:cNvPicPr>
            <a:picLocks noChangeAspect="1" noChangeArrowheads="1"/>
          </p:cNvPicPr>
          <p:nvPr/>
        </p:nvPicPr>
        <p:blipFill>
          <a:blip r:embed="rId6">
            <a:lum/>
          </a:blip>
          <a:srcRect/>
          <a:stretch>
            <a:fillRect/>
          </a:stretch>
        </p:blipFill>
        <p:spPr bwMode="auto">
          <a:xfrm rot="1114981" flipH="1">
            <a:off x="4057391" y="1826432"/>
            <a:ext cx="857256" cy="94565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10" name="Picture 4" descr="https://www.stihi.ru/pics/2010/09/17/3484.gif"/>
          <p:cNvPicPr>
            <a:picLocks noChangeAspect="1" noChangeArrowheads="1"/>
          </p:cNvPicPr>
          <p:nvPr/>
        </p:nvPicPr>
        <p:blipFill>
          <a:blip r:embed="rId6">
            <a:lum/>
          </a:blip>
          <a:srcRect/>
          <a:stretch>
            <a:fillRect/>
          </a:stretch>
        </p:blipFill>
        <p:spPr bwMode="auto">
          <a:xfrm rot="1114981">
            <a:off x="2834697" y="2085487"/>
            <a:ext cx="636549" cy="620675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http://novosibhleb.ru/website/novosibhleb/upload/custom/images/1271152590_georgievskaya-lent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94149">
            <a:off x="-1238448" y="4757819"/>
            <a:ext cx="5306673" cy="1726602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14282" y="0"/>
            <a:ext cx="87154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Детство ветерана Данилова В.Е.</a:t>
            </a: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Василию Егоровичу Данилову в августе 2019 исполнилось 94 года.</a:t>
            </a:r>
            <a:r>
              <a:rPr lang="ru-RU" sz="1600" b="1" i="1" dirty="0" smtClean="0"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b="1" i="1" dirty="0" smtClean="0">
              <a:effectLst/>
              <a:ea typeface="Times New Roman" pitchFamily="18" charset="0"/>
              <a:cs typeface="Times New Roman" pitchFamily="18" charset="0"/>
            </a:endParaRP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effectLst/>
                <a:ea typeface="Times New Roman" pitchFamily="18" charset="0"/>
                <a:cs typeface="Times New Roman" pitchFamily="18" charset="0"/>
              </a:rPr>
              <a:t>Он </a:t>
            </a:r>
            <a:r>
              <a:rPr lang="ru-RU" sz="1600" b="1" i="1" dirty="0" smtClean="0">
                <a:effectLst/>
                <a:ea typeface="Times New Roman" pitchFamily="18" charset="0"/>
                <a:cs typeface="Times New Roman" pitchFamily="18" charset="0"/>
              </a:rPr>
              <a:t>– из той плеяды фронтового поколения, которая вошла в войну в 43-м.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effectLst/>
              </a:rPr>
              <a:t>Знакомство </a:t>
            </a:r>
            <a:r>
              <a:rPr lang="ru-RU" sz="1600" b="1" i="1" dirty="0" smtClean="0">
                <a:effectLst/>
              </a:rPr>
              <a:t>начнем </a:t>
            </a:r>
            <a:r>
              <a:rPr lang="ru-RU" sz="1600" b="1" i="1" dirty="0" smtClean="0">
                <a:effectLst/>
              </a:rPr>
              <a:t>с простой биографии. </a:t>
            </a:r>
            <a:endParaRPr lang="ru-RU" sz="1600" b="1" i="1" dirty="0" smtClean="0">
              <a:effectLst/>
            </a:endParaRP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effectLst/>
              </a:rPr>
              <a:t>Данилов </a:t>
            </a:r>
            <a:r>
              <a:rPr lang="ru-RU" sz="1600" b="1" i="1" dirty="0" smtClean="0">
                <a:effectLst/>
              </a:rPr>
              <a:t>Василий Егорович родился </a:t>
            </a:r>
            <a:r>
              <a:rPr lang="ru-RU" sz="1600" b="1" i="1" dirty="0" smtClean="0">
                <a:solidFill>
                  <a:srgbClr val="C00000"/>
                </a:solidFill>
                <a:effectLst/>
              </a:rPr>
              <a:t>7 августа 1925 года </a:t>
            </a:r>
            <a:r>
              <a:rPr lang="ru-RU" sz="1600" b="1" i="1" dirty="0" smtClean="0">
                <a:effectLst/>
              </a:rPr>
              <a:t>в деревне Сидорово </a:t>
            </a:r>
            <a:r>
              <a:rPr lang="ru-RU" sz="1600" b="1" i="1" dirty="0" err="1" smtClean="0">
                <a:effectLst/>
              </a:rPr>
              <a:t>Гжатского</a:t>
            </a:r>
            <a:r>
              <a:rPr lang="ru-RU" sz="1600" b="1" i="1" dirty="0" smtClean="0">
                <a:effectLst/>
              </a:rPr>
              <a:t>  (</a:t>
            </a:r>
            <a:r>
              <a:rPr lang="ru-RU" sz="1600" b="1" i="1" dirty="0" err="1" smtClean="0">
                <a:effectLst/>
              </a:rPr>
              <a:t>Гагаринского</a:t>
            </a:r>
            <a:r>
              <a:rPr lang="ru-RU" sz="1600" b="1" i="1" dirty="0" smtClean="0">
                <a:effectLst/>
              </a:rPr>
              <a:t> района), сейчас и деревни той в </a:t>
            </a:r>
            <a:r>
              <a:rPr lang="ru-RU" sz="1600" b="1" i="1" dirty="0" smtClean="0">
                <a:effectLst/>
              </a:rPr>
              <a:t> </a:t>
            </a:r>
            <a:r>
              <a:rPr lang="ru-RU" sz="1600" b="1" i="1" dirty="0" smtClean="0">
                <a:effectLst/>
              </a:rPr>
              <a:t>районе нет</a:t>
            </a:r>
            <a:r>
              <a:rPr lang="ru-RU" sz="1600" b="1" i="1" dirty="0" smtClean="0">
                <a:effectLst/>
              </a:rPr>
              <a:t>.</a:t>
            </a: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effectLst/>
              </a:rPr>
              <a:t> </a:t>
            </a:r>
            <a:r>
              <a:rPr lang="ru-RU" sz="1600" b="1" i="1" dirty="0" smtClean="0">
                <a:effectLst/>
              </a:rPr>
              <a:t>Его родителей звали Татьяна Абрамовна и Егор Данилович. </a:t>
            </a:r>
            <a:endParaRPr lang="ru-RU" sz="1600" b="1" i="1" dirty="0" smtClean="0">
              <a:effectLst/>
            </a:endParaRP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effectLst/>
              </a:rPr>
              <a:t>В </a:t>
            </a:r>
            <a:r>
              <a:rPr lang="ru-RU" sz="1600" b="1" i="1" dirty="0" smtClean="0">
                <a:effectLst/>
              </a:rPr>
              <a:t>их семье было семеро детей. Василий – предпоследний.  </a:t>
            </a:r>
            <a:endParaRPr lang="ru-RU" sz="1600" b="1" i="1" dirty="0" smtClean="0">
              <a:effectLst/>
            </a:endParaRP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C00000"/>
                </a:solidFill>
                <a:effectLst/>
              </a:rPr>
              <a:t> </a:t>
            </a:r>
            <a:r>
              <a:rPr lang="ru-RU" sz="1600" b="1" i="1" dirty="0" smtClean="0">
                <a:solidFill>
                  <a:srgbClr val="C00000"/>
                </a:solidFill>
                <a:effectLst/>
              </a:rPr>
              <a:t>В 1941 году окончил 8 классов школы. </a:t>
            </a:r>
            <a:r>
              <a:rPr lang="ru-RU" sz="1600" b="1" i="1" dirty="0" smtClean="0">
                <a:effectLst/>
              </a:rPr>
              <a:t>Беззаботная юность закончилась очень рано. </a:t>
            </a:r>
            <a:endParaRPr lang="ru-RU" sz="1600" b="1" i="1" dirty="0" smtClean="0">
              <a:effectLst/>
            </a:endParaRP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effectLst/>
              </a:rPr>
              <a:t>В </a:t>
            </a:r>
            <a:r>
              <a:rPr lang="ru-RU" sz="1600" b="1" i="1" dirty="0" smtClean="0">
                <a:effectLst/>
              </a:rPr>
              <a:t>деревню пришло страшное известие – началась Великая Отечественная </a:t>
            </a:r>
            <a:r>
              <a:rPr lang="ru-RU" sz="1600" b="1" i="1" dirty="0" smtClean="0">
                <a:effectLst/>
              </a:rPr>
              <a:t>война…</a:t>
            </a: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C00000"/>
                </a:solidFill>
                <a:effectLst/>
              </a:rPr>
              <a:t>22 </a:t>
            </a:r>
            <a:r>
              <a:rPr lang="ru-RU" sz="1600" b="1" i="1" dirty="0" smtClean="0">
                <a:solidFill>
                  <a:srgbClr val="C00000"/>
                </a:solidFill>
                <a:effectLst/>
              </a:rPr>
              <a:t>июня 1941 года парнишке исполнилось всего 15 лет. </a:t>
            </a:r>
            <a:r>
              <a:rPr lang="ru-RU" sz="1600" b="1" i="1" dirty="0" smtClean="0">
                <a:effectLst/>
              </a:rPr>
              <a:t> </a:t>
            </a:r>
            <a:r>
              <a:rPr lang="ru-RU" sz="1600" b="1" i="1" dirty="0" smtClean="0">
                <a:effectLst/>
              </a:rPr>
              <a:t>О </a:t>
            </a:r>
            <a:r>
              <a:rPr lang="ru-RU" sz="1600" b="1" i="1" dirty="0" smtClean="0">
                <a:effectLst/>
              </a:rPr>
              <a:t>начале войны  </a:t>
            </a:r>
            <a:r>
              <a:rPr lang="ru-RU" sz="1600" b="1" i="1" dirty="0" smtClean="0">
                <a:effectLst/>
              </a:rPr>
              <a:t>узнал после обеда, когда </a:t>
            </a:r>
            <a:r>
              <a:rPr lang="ru-RU" sz="1600" b="1" i="1" dirty="0" smtClean="0">
                <a:effectLst/>
              </a:rPr>
              <a:t>вернулся с полевых работ </a:t>
            </a:r>
            <a:r>
              <a:rPr lang="ru-RU" sz="1600" b="1" i="1" dirty="0" smtClean="0">
                <a:effectLst/>
              </a:rPr>
              <a:t>с другими колхозниками в деревню. </a:t>
            </a:r>
            <a:endParaRPr lang="ru-RU" sz="1600" b="1" i="1" dirty="0" smtClean="0">
              <a:effectLst/>
            </a:endParaRPr>
          </a:p>
          <a:p>
            <a:pPr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effectLst/>
              </a:rPr>
              <a:t>Первый раз увидел немецкий самолет  на станции в г.Вязьма. Взрывы</a:t>
            </a:r>
            <a:r>
              <a:rPr lang="ru-RU" sz="1600" b="1" i="1" dirty="0" smtClean="0">
                <a:effectLst/>
              </a:rPr>
              <a:t>, ранения, огонь и ужас в глазах людей. Вот тогда Василий и понял, что такое война… Что это не игра..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pic>
        <p:nvPicPr>
          <p:cNvPr id="7" name="Рисунок 6" descr="https://www.omsk-kprf.ru/sites/default/files/media1/sovkalendar/%C2%AB%D0%92%D1%81%D1%82%D0%B0%D0%B2%D0%B0%D0%B9%2C%20%D1%81%D1%82%D1%80%D0%B0%D0%BD%D0%B0%20%D0%BE%D0%B3%D1%80%D0%BE%D0%BC%D0%BD%D0%B0%D1%8F%21%C2%BB/005.jpg"/>
          <p:cNvPicPr/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4714876" y="3786190"/>
            <a:ext cx="4071966" cy="285749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9" name="Picture 2" descr="https://avatars.mds.yandex.net/get-pdb/1883246/8bb862f9-3694-4a39-88d8-5d81c84c6057/s1200"/>
          <p:cNvPicPr>
            <a:picLocks noChangeAspect="1" noChangeArrowheads="1"/>
          </p:cNvPicPr>
          <p:nvPr/>
        </p:nvPicPr>
        <p:blipFill>
          <a:blip r:embed="rId4"/>
          <a:srcRect b="13062"/>
          <a:stretch>
            <a:fillRect/>
          </a:stretch>
        </p:blipFill>
        <p:spPr bwMode="auto">
          <a:xfrm rot="20976866">
            <a:off x="1323514" y="4028716"/>
            <a:ext cx="2896627" cy="2266194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softEdge rad="1270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428596" y="0"/>
            <a:ext cx="842968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Военная юность солдата Данилова В.Е.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Призвали в армию восемнадцатилетнего парнишку, когда война была в самом разгаре, но враг потерпел первое поражение под Ельней и Москвой. Наши войска вели упорные, уже освободительные бои на Смоленщине. 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В августе 1943 года стал солдатом Данилов Василий Егорович.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Есть старый снимок, где он сфотографирован в марте 1945 года в госпитале в Венгрии. «На память папе и маме от сына Василия. Храните и вспоминайте» - написано на обороте. Представляете, какую радость в дом Даниловых принесло это письмо! Война еще шла упорная и жестокая. А до этого солдат Данилов прошел с боями Смоленщину и Белоруссию. Отважно сражался воин, освобождая Румынию и Венгрию. Фронтовыми дорогами прошел сержант, а затем старшина Данилов в составе противотанковой артиллерии 357 стрелкового полка 133 стрелковой дивизии до Чехословакии.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6" name="Picture 1" descr="E:\Данилов\u7SYnEzMYbw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13353" t="8584" r="12250" b="22340"/>
          <a:stretch>
            <a:fillRect/>
          </a:stretch>
        </p:blipFill>
        <p:spPr bwMode="auto">
          <a:xfrm>
            <a:off x="3214678" y="3143248"/>
            <a:ext cx="2714645" cy="350046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8" name="Рисунок 7" descr="E:\Данилов\LW42z8qvU7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143248"/>
            <a:ext cx="2500330" cy="34861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9" name="Picture 1" descr="E:\Данилов\dqprY2HcTfg.jpg"/>
          <p:cNvPicPr>
            <a:picLocks noChangeAspect="1" noChangeArrowheads="1"/>
          </p:cNvPicPr>
          <p:nvPr/>
        </p:nvPicPr>
        <p:blipFill>
          <a:blip r:embed="rId4" cstate="print"/>
          <a:srcRect l="22414" t="20689" r="13793" b="10776"/>
          <a:stretch>
            <a:fillRect/>
          </a:stretch>
        </p:blipFill>
        <p:spPr bwMode="auto">
          <a:xfrm>
            <a:off x="428596" y="3143248"/>
            <a:ext cx="2428892" cy="34475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sp>
        <p:nvSpPr>
          <p:cNvPr id="10" name="TextBox 9"/>
          <p:cNvSpPr txBox="1"/>
          <p:nvPr/>
        </p:nvSpPr>
        <p:spPr>
          <a:xfrm rot="21018977">
            <a:off x="2725512" y="5925501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Шёл парнишке 18-ый год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novosibhleb.ru/website/novosibhleb/upload/custom/images/1271152590_georgievskaya-lent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94149">
            <a:off x="4762345" y="542977"/>
            <a:ext cx="5306673" cy="1726602"/>
          </a:xfrm>
          <a:prstGeom prst="rect">
            <a:avLst/>
          </a:prstGeom>
          <a:noFill/>
        </p:spPr>
      </p:pic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14282" y="214290"/>
            <a:ext cx="450059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Василий Егорович зарок сам себе дал перед первым боем. Может, и смешным кому покажется, но верил в него солдат свято. До Дня победы не выпил он ни разу положенных фронтовых 100 граммов, не выкурил ни одной самокрутки.  Отдавал свою «пайку» другим.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Был дважды ранен: 08.11.1944г. в правое бедро правой ноги осколком от мины, а 23.04.1945г. сквозное пулевое ранение в правую руку. 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  <p:pic>
        <p:nvPicPr>
          <p:cNvPr id="6" name="Picture 1" descr="E:\Данилов\tOS9b4OB_Is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b="6123"/>
          <a:stretch>
            <a:fillRect/>
          </a:stretch>
        </p:blipFill>
        <p:spPr bwMode="auto">
          <a:xfrm rot="12109372">
            <a:off x="5377933" y="731312"/>
            <a:ext cx="3218485" cy="226606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7" name="Picture 1" descr="E:\Данилов\C7cTp85bOdM.jpg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 l="5468" t="12500" r="12500" b="7812"/>
          <a:stretch>
            <a:fillRect/>
          </a:stretch>
        </p:blipFill>
        <p:spPr bwMode="auto">
          <a:xfrm rot="20694905">
            <a:off x="528241" y="3662287"/>
            <a:ext cx="3193533" cy="22866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66562" name="Picture 2" descr="E:\Данилов\QCeGq4EM9A8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 t="39373" b="4677"/>
          <a:stretch>
            <a:fillRect/>
          </a:stretch>
        </p:blipFill>
        <p:spPr bwMode="auto">
          <a:xfrm rot="20928759">
            <a:off x="5757192" y="3622256"/>
            <a:ext cx="2943618" cy="21959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12" name="Picture 1" descr="E:\Данилов\HjyPXUOYm3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2571744"/>
            <a:ext cx="3000396" cy="4000527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214290"/>
            <a:ext cx="607219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600" b="1" i="1" dirty="0" smtClean="0">
                <a:ea typeface="Times New Roman" pitchFamily="18" charset="0"/>
                <a:cs typeface="Times New Roman" pitchFamily="18" charset="0"/>
              </a:rPr>
              <a:t>Награжден орденом Славы 3-ий степени. </a:t>
            </a:r>
            <a:endParaRPr lang="ru-RU" sz="1600" b="1" i="1" dirty="0" smtClean="0">
              <a:ea typeface="Times New Roman" pitchFamily="18" charset="0"/>
              <a:cs typeface="Times New Roman" pitchFamily="18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600" b="1" i="1" dirty="0" smtClean="0">
                <a:ea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i="1" dirty="0" smtClean="0">
                <a:ea typeface="Times New Roman" pitchFamily="18" charset="0"/>
                <a:cs typeface="Times New Roman" pitchFamily="18" charset="0"/>
              </a:rPr>
              <a:t>боевые подвиги молодой воин заслужил ордена Отечественной войны первой и второй степени, медаль за отвагу, орден за победу над </a:t>
            </a:r>
            <a:r>
              <a:rPr lang="ru-RU" sz="1600" b="1" i="1" dirty="0" smtClean="0">
                <a:ea typeface="Times New Roman" pitchFamily="18" charset="0"/>
                <a:cs typeface="Times New Roman" pitchFamily="18" charset="0"/>
              </a:rPr>
              <a:t>Германией .</a:t>
            </a: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600" b="1" i="1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ru-RU" sz="1600" b="1" i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В несколько строчек можно вместить фронтовую биографию солдата. Но за каждой из них – и трагедии, и переживания, и переоценка ценностей и идеалов. </a:t>
            </a: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600" b="1" i="1" dirty="0" smtClean="0">
                <a:ea typeface="Times New Roman" pitchFamily="18" charset="0"/>
                <a:cs typeface="Arial" pitchFamily="34" charset="0"/>
              </a:rPr>
              <a:t>Это сейчас рассказывает Василий Егорович свою фронтовую жизнь спокойно. А тогда, когда гнали врага с родной земли, были все объединены единым порывом, все стремились в наступление. И без этого единения ради победы ни одна армия, как бы она ни была вооружена, не может совершать великие дела</a:t>
            </a:r>
            <a:r>
              <a:rPr lang="ru-RU" sz="1600" b="1" i="1" dirty="0" smtClean="0">
                <a:cs typeface="Arial" pitchFamily="34" charset="0"/>
              </a:rPr>
              <a:t> </a:t>
            </a:r>
            <a:endParaRPr lang="ru-RU" sz="1600" b="1" i="1" dirty="0" smtClean="0">
              <a:cs typeface="Arial" pitchFamily="34" charset="0"/>
            </a:endParaRPr>
          </a:p>
        </p:txBody>
      </p:sp>
      <p:pic>
        <p:nvPicPr>
          <p:cNvPr id="6" name="Picture 2" descr="E:\Данилов\Vw75HBQ2WAE.jpg"/>
          <p:cNvPicPr>
            <a:picLocks noChangeAspect="1" noChangeArrowheads="1"/>
          </p:cNvPicPr>
          <p:nvPr/>
        </p:nvPicPr>
        <p:blipFill>
          <a:blip r:embed="rId2"/>
          <a:srcRect l="3711" t="7812" r="34971" b="20055"/>
          <a:stretch>
            <a:fillRect/>
          </a:stretch>
        </p:blipFill>
        <p:spPr bwMode="auto">
          <a:xfrm>
            <a:off x="571472" y="3571876"/>
            <a:ext cx="3492971" cy="30003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67586" name="Picture 2" descr="E:\Данилов\Pj-30GEH2iQ.jpg"/>
          <p:cNvPicPr>
            <a:picLocks noChangeAspect="1" noChangeArrowheads="1"/>
          </p:cNvPicPr>
          <p:nvPr/>
        </p:nvPicPr>
        <p:blipFill>
          <a:blip r:embed="rId3"/>
          <a:srcRect l="23699" t="49941" r="33920" b="14166"/>
          <a:stretch>
            <a:fillRect/>
          </a:stretch>
        </p:blipFill>
        <p:spPr bwMode="auto">
          <a:xfrm rot="16200000">
            <a:off x="5711724" y="860516"/>
            <a:ext cx="3786214" cy="249376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9" name="Picture 2" descr="E:\Данилов\FL0uVJxUTl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30804">
            <a:off x="4404265" y="3877421"/>
            <a:ext cx="3162691" cy="23720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2643174" y="0"/>
            <a:ext cx="6286544" cy="720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Мирная жизнь ветерана Данилова В.Е.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Мирная жизнь у солдата Данилова сложилась благополучно.  Да и как еще можно определить ее качество, если Победа завоевана, враг разбит, над головой мирное небо, а дети подрастают.</a:t>
            </a:r>
            <a:endParaRPr lang="ru-RU" sz="1600" b="1" i="1" dirty="0" smtClean="0"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Василий Егорович приехал в наш город, когда начиналось строительство шахт. Свой трудовой путь начал бывший воин в СУ-2: строил вторую, седьмую, восьмую шахты. В 1961 году освоил новую профессию – сварщика. Направили Василия Егоровича на важный для города участок – ЖКХ – ремонт и строительство жилого фонда. И здесь он проработал до самого ухода на пенсию.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Праздник освобождения Смоленщины он встречает и как защитник ее, и как строитель. И дорог этот день ему вдвойне.</a:t>
            </a:r>
            <a:endParaRPr kumimoji="0" lang="ru-RU" sz="1600" b="1" i="1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Данилов </a:t>
            </a: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Василий Егорович активный участник мероприятий, посвященных Великой Отечественной </a:t>
            </a: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войне.</a:t>
            </a: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Студенты </a:t>
            </a: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нашего техникума вместе с ветераном Даниловым Василием Егоровичем и его дочерью Татьяной 24 сентября 2019 г. приняли участие в высадке именных деревьев. Преклонный возраст, инвалидность и слабое здоровье, не помешали, Василию Егоровичу бережно высаживать саженцы молоденьких дубов, он старательно помогал ребятам и легко и непринужденно общался со всеми участниками. Студенты с интересом наблюдали и слушали ветерана, который запомнился всем как улыбчивый, добрый человек с большим сердцем. «Лес Победы» расположился в сквере Памяти на территории </a:t>
            </a: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нашего учреждения</a:t>
            </a: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.</a:t>
            </a:r>
            <a:endParaRPr lang="ru-RU" sz="1600" b="1" i="1" dirty="0" smtClean="0"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6" name="Picture 1" descr="E:\Данилов\2faIsz3uQSU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l="3997" t="4054" r="14714"/>
          <a:stretch>
            <a:fillRect/>
          </a:stretch>
        </p:blipFill>
        <p:spPr bwMode="auto">
          <a:xfrm>
            <a:off x="214282" y="214290"/>
            <a:ext cx="2360447" cy="37147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8" name="Picture 2" descr="E:\Данилов\hS7sDiyq6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786322"/>
            <a:ext cx="2428892" cy="182166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9" name="Picture 4" descr="https://i07.fotocdn.net/s104/f8309fd58ba0bc68/gallery_m/2234831065.jpg"/>
          <p:cNvPicPr>
            <a:picLocks noChangeAspect="1" noChangeArrowheads="1"/>
          </p:cNvPicPr>
          <p:nvPr/>
        </p:nvPicPr>
        <p:blipFill>
          <a:blip r:embed="rId4"/>
          <a:srcRect r="35522" b="16666"/>
          <a:stretch>
            <a:fillRect/>
          </a:stretch>
        </p:blipFill>
        <p:spPr bwMode="auto">
          <a:xfrm>
            <a:off x="642910" y="3277881"/>
            <a:ext cx="1643074" cy="1579879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vsezdorovo.com/wp-content/uploads/2019/03/otkrytki-s-9-maya-2019-9.gif"/>
          <p:cNvPicPr>
            <a:picLocks noChangeAspect="1" noChangeArrowheads="1" noCrop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4714876" y="285728"/>
            <a:ext cx="4041207" cy="32286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214282" y="214290"/>
            <a:ext cx="4143404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Заключение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Сегодня нас всех объединяет одно общее  военное прошлое, которого мы должны быть достойны.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У нас просто нет права забыть цену Победы, которую заплатил весь народ, чтобы обеспечить мир над головой потомков!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Мы с уважением относимся к ветеранам, их прошлому и настоящему, преклоняемся перед ними. Нам есть чему у них поучиться.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643314"/>
            <a:ext cx="850112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Я считаю, что цель проекта достигнута: в ходе работы мною была выполнена  систематизация </a:t>
            </a: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материала </a:t>
            </a: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по теме: «Военная юность ветерана Данилова Василия Егоровича» и представлена широкой аудитории в печатном формате и в виде презентации. </a:t>
            </a:r>
            <a:endParaRPr lang="ru-RU" sz="1600" b="1" i="1" dirty="0" smtClean="0"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Times New Roman" pitchFamily="18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Я </a:t>
            </a: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научилась собирать и оформлять собранный материал, а следовательно выполнила все поставленные задачи.</a:t>
            </a:r>
            <a:endParaRPr lang="ru-RU" sz="1600" b="1" i="1" dirty="0" smtClean="0"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Практическая значимость работы на сегодня актуальна, так как может быть использована как краеведческий материал на уроках и мероприятиях по русскому языку и литературе, истории, обществознанию, как дополнительный материал при изучении исторических событий 1941-1945 годов; как источник воспитания нравственности, патриотизма, активной гражданской позиции студентов.</a:t>
            </a:r>
            <a:endParaRPr lang="ru-RU" sz="1600" b="1" i="1" dirty="0" smtClean="0">
              <a:effectLst>
                <a:glow rad="228600">
                  <a:schemeClr val="bg1">
                    <a:alpha val="40000"/>
                  </a:schemeClr>
                </a:glow>
              </a:effectLst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2637</TotalTime>
  <Words>1426</Words>
  <PresentationFormat>Экран (4:3)</PresentationFormat>
  <Paragraphs>90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51</cp:revision>
  <dcterms:created xsi:type="dcterms:W3CDTF">2019-12-20T09:11:05Z</dcterms:created>
  <dcterms:modified xsi:type="dcterms:W3CDTF">2020-02-20T04:43:24Z</dcterms:modified>
</cp:coreProperties>
</file>