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activeX/activeX4.xml" ContentType="application/vnd.ms-office.activeX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  <p:sldMasterId id="2147484016" r:id="rId2"/>
  </p:sldMasterIdLst>
  <p:notesMasterIdLst>
    <p:notesMasterId r:id="rId13"/>
  </p:notesMasterIdLst>
  <p:sldIdLst>
    <p:sldId id="348" r:id="rId3"/>
    <p:sldId id="454" r:id="rId4"/>
    <p:sldId id="453" r:id="rId5"/>
    <p:sldId id="455" r:id="rId6"/>
    <p:sldId id="456" r:id="rId7"/>
    <p:sldId id="457" r:id="rId8"/>
    <p:sldId id="458" r:id="rId9"/>
    <p:sldId id="459" r:id="rId10"/>
    <p:sldId id="460" r:id="rId11"/>
    <p:sldId id="35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99"/>
    <a:srgbClr val="FFCC00"/>
    <a:srgbClr val="FF3300"/>
    <a:srgbClr val="FDD97F"/>
    <a:srgbClr val="9476B8"/>
    <a:srgbClr val="000099"/>
    <a:srgbClr val="FFFF66"/>
    <a:srgbClr val="003399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367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14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0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Size" ax:value="1614;1005"/>
  <ax:ocxPr ax:name="FontName" ax:value="Arial"/>
  <ax:ocxPr ax:name="FontEffects" ax:value="1073741825"/>
  <ax:ocxPr ax:name="FontHeight" ax:value="435"/>
  <ax:ocxPr ax:name="FontCharSet" ax:value="204"/>
  <ax:ocxPr ax:name="FontPitchAndFamily" ax:value="2"/>
  <ax:ocxPr ax:name="FontWeight" ax:value="700"/>
</ax:ocx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Size" ax:value="1402;1032"/>
  <ax:ocxPr ax:name="FontName" ax:value="Arial"/>
  <ax:ocxPr ax:name="FontEffects" ax:value="1073741825"/>
  <ax:ocxPr ax:name="FontHeight" ax:value="435"/>
  <ax:ocxPr ax:name="FontCharSet" ax:value="204"/>
  <ax:ocxPr ax:name="FontPitchAndFamily" ax:value="2"/>
  <ax:ocxPr ax:name="FontWeight" ax:value="700"/>
</ax:ocx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Size" ax:value="1402;1058"/>
  <ax:ocxPr ax:name="FontName" ax:value="Arial"/>
  <ax:ocxPr ax:name="FontEffects" ax:value="1073741825"/>
  <ax:ocxPr ax:name="FontHeight" ax:value="435"/>
  <ax:ocxPr ax:name="FontCharSet" ax:value="204"/>
  <ax:ocxPr ax:name="FontPitchAndFamily" ax:value="2"/>
  <ax:ocxPr ax:name="FontWeight" ax:value="700"/>
</ax:ocx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PropertyBag">
  <ax:ocxPr ax:name="VariousPropertyBits" ax:value="746604571"/>
  <ax:ocxPr ax:name="Size" ax:value="1402;1005"/>
  <ax:ocxPr ax:name="FontName" ax:value="Arial"/>
  <ax:ocxPr ax:name="FontEffects" ax:value="1073741825"/>
  <ax:ocxPr ax:name="FontHeight" ax:value="435"/>
  <ax:ocxPr ax:name="FontCharSet" ax:value="204"/>
  <ax:ocxPr ax:name="FontPitchAndFamily" ax:value="2"/>
  <ax:ocxPr ax:name="FontWeight" ax:value="700"/>
</ax:ocx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68EA1395-84D7-415A-BAD7-A04B21BCCCA4}" type="datetimeFigureOut">
              <a:rPr lang="ru-RU"/>
              <a:pPr>
                <a:defRPr/>
              </a:pPr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206AD4FC-A349-4526-985C-3C9CF88AD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41807F-204F-4722-BA47-72317AE2960D}" type="slidenum">
              <a:rPr lang="ru-RU"/>
              <a:pPr/>
              <a:t>2</a:t>
            </a:fld>
            <a:endParaRPr lang="ru-RU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047DD8-F92E-4C44-BDD0-37F2AF907ED0}" type="slidenum">
              <a:rPr lang="ru-RU"/>
              <a:pPr/>
              <a:t>4</a:t>
            </a:fld>
            <a:endParaRPr lang="ru-RU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E7F463-167C-49C8-94D6-DF69F2869229}" type="slidenum">
              <a:rPr lang="ru-RU"/>
              <a:pPr/>
              <a:t>5</a:t>
            </a:fld>
            <a:endParaRPr lang="ru-RU"/>
          </a:p>
        </p:txBody>
      </p:sp>
      <p:sp>
        <p:nvSpPr>
          <p:cNvPr id="43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FA09B-A6F1-4297-889E-CEB6E548EA27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1187-6004-4DD9-9B48-695560A72590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D65BC-2AEC-43CC-8A48-DDAD47BDBDC7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57F17-F84C-44D5-88AA-C4E1BAC89790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AFC28-C30C-48E6-AF10-3F16258F0734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BF30E-E0F0-4522-B8C0-5D1B5421AEE3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39C8A-0CE3-4E77-99F1-716A8A347F18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2B64F-EC23-4AA7-997B-335F0979C0D5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59DAF-7BA0-40E8-99FC-2525053E3AC0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29C02-8B0C-45CD-9188-7F7CCB7308DF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11ADE-A7C7-4803-9936-E9B7EEA4EBCF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90097-C680-4604-81AF-D8B8F90D75E7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BD614-31E1-425A-BBDE-B25F78117332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5AA31-269F-44EE-952B-D97FE49A2DF6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B4FCA-F46A-4AD1-A92A-95EA0E7C8CFA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C2222-608D-47EF-B703-54A8865CEB0D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B07BF-93BD-438E-B4D0-9174763BD564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D07A4-EEE2-4A9C-8DEA-1132B1424B03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164AD-80AD-40F6-B537-7046A87947E8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4145-7363-4E5F-9B9B-084C93D92FBA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BBF9B-7DD2-46ED-ADF3-BAC351709CCF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BFA8A-79C8-44F7-93DE-E9E48FC131B4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13.12.2016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32F3CCE-AD68-4E16-9299-F9EA5F96B152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13.12.2016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5D1F591-CFAA-4741-8880-0C5743FEB413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BA1A62-4778-4312-9805-5CBD42932F3E}" type="datetimeFigureOut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13.12.2016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BDCDE8-B548-41F3-B9D4-E6E20A1127C7}" type="slidenum">
              <a:rPr lang="ru-RU">
                <a:solidFill>
                  <a:srgbClr val="92D05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92D050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control" Target="../activeX/activeX2.xml"/><Relationship Id="rId7" Type="http://schemas.openxmlformats.org/officeDocument/2006/relationships/notesSlide" Target="../notesSlides/notesSlide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control" Target="../activeX/activeX4.xml"/><Relationship Id="rId4" Type="http://schemas.openxmlformats.org/officeDocument/2006/relationships/control" Target="../activeX/activeX3.xml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ctrTitle"/>
          </p:nvPr>
        </p:nvSpPr>
        <p:spPr>
          <a:xfrm>
            <a:off x="2915816" y="2996952"/>
            <a:ext cx="3960440" cy="868511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ru-RU" b="1" i="1" u="sng" kern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Тема урока:</a:t>
            </a:r>
            <a:endParaRPr lang="ru-RU" sz="35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92488" y="557123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i="1" dirty="0">
                <a:solidFill>
                  <a:srgbClr val="000099"/>
                </a:solidFill>
                <a:latin typeface="Bookman Old Style" pitchFamily="18" charset="0"/>
              </a:rPr>
              <a:t>Урок геометрии</a:t>
            </a:r>
            <a:br>
              <a:rPr lang="ru-RU" sz="2800" b="1" i="1" dirty="0">
                <a:solidFill>
                  <a:srgbClr val="000099"/>
                </a:solidFill>
                <a:latin typeface="Bookman Old Style" pitchFamily="18" charset="0"/>
              </a:rPr>
            </a:br>
            <a:r>
              <a:rPr lang="ru-RU" sz="2800" b="1" i="1" dirty="0">
                <a:solidFill>
                  <a:srgbClr val="000099"/>
                </a:solidFill>
                <a:latin typeface="Bookman Old Style" pitchFamily="18" charset="0"/>
              </a:rPr>
              <a:t> в 8 классе.</a:t>
            </a:r>
            <a:endParaRPr lang="ru-RU" sz="1600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246242" y="116632"/>
            <a:ext cx="28622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0D28DD81-DA75-4946-89D8-B86FB8E8BF8B}" type="datetime1">
              <a:rPr lang="ru-RU" sz="3200" b="1" i="1">
                <a:solidFill>
                  <a:srgbClr val="002060"/>
                </a:solidFill>
                <a:latin typeface="Bookman Old Style" pitchFamily="18" charset="0"/>
              </a:rPr>
              <a:pPr/>
              <a:t>13.12.2016</a:t>
            </a:fld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2483768" y="3717032"/>
            <a:ext cx="6264696" cy="137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Перпендикуляр и наклонная.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7500938" cy="952500"/>
          </a:xfrm>
        </p:spPr>
        <p:txBody>
          <a:bodyPr rtlCol="0"/>
          <a:lstStyle/>
          <a:p>
            <a:pPr algn="l">
              <a:defRPr/>
            </a:pPr>
            <a:r>
              <a:rPr lang="ru-RU" sz="5300" b="1" i="1" u="sng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Домашнее задание</a:t>
            </a:r>
            <a:r>
              <a:rPr lang="ru-RU" sz="5300" b="1" i="1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</a:t>
            </a:r>
            <a:endParaRPr lang="ru-RU" sz="7300" i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2996952"/>
            <a:ext cx="55446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П. 62 – 64</a:t>
            </a:r>
          </a:p>
          <a:p>
            <a:pPr>
              <a:defRPr/>
            </a:pPr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Контр. вопросы: 1 – 6 (стр. 93</a:t>
            </a:r>
            <a:r>
              <a:rPr lang="ru-RU" sz="3200" b="1" i="1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) задача № 16 стр. 94</a:t>
            </a:r>
            <a:endParaRPr lang="ru-RU" sz="3200" b="1" i="1" dirty="0" smtClean="0">
              <a:solidFill>
                <a:srgbClr val="C00000"/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7944" y="4581128"/>
            <a:ext cx="4867275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3200" b="1" i="1" dirty="0" smtClean="0">
              <a:solidFill>
                <a:srgbClr val="C00000"/>
              </a:solidFill>
              <a:latin typeface="Bookman Old Style" pitchFamily="18" charset="0"/>
              <a:ea typeface="+mj-ea"/>
              <a:cs typeface="+mj-cs"/>
            </a:endParaRPr>
          </a:p>
          <a:p>
            <a:pPr>
              <a:defRPr/>
            </a:pPr>
            <a:endParaRPr lang="ru-RU" sz="3200" b="1" i="1" dirty="0" smtClean="0">
              <a:solidFill>
                <a:srgbClr val="C00000"/>
              </a:solidFill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970872" y="2128611"/>
            <a:ext cx="7207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20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5499884" y="5081361"/>
            <a:ext cx="7207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10</a:t>
            </a: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5931287" y="1841274"/>
            <a:ext cx="7207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39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386547" y="3784374"/>
            <a:ext cx="4318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7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6507351" y="3657425"/>
            <a:ext cx="7207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3</a:t>
            </a:r>
            <a:r>
              <a:rPr lang="en-US" sz="2800" b="1" i="1">
                <a:solidFill>
                  <a:srgbClr val="000066"/>
                </a:solidFill>
                <a:latin typeface="Bookman Old Style" pitchFamily="18" charset="0"/>
              </a:rPr>
              <a:t>6</a:t>
            </a:r>
            <a:endParaRPr lang="ru-RU" sz="28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 rot="785642">
            <a:off x="952675" y="632590"/>
            <a:ext cx="7143750" cy="5940425"/>
            <a:chOff x="226" y="200"/>
            <a:chExt cx="4500" cy="3742"/>
          </a:xfrm>
        </p:grpSpPr>
        <p:sp>
          <p:nvSpPr>
            <p:cNvPr id="44038" name="AutoShape 6"/>
            <p:cNvSpPr>
              <a:spLocks noChangeArrowheads="1"/>
            </p:cNvSpPr>
            <p:nvPr/>
          </p:nvSpPr>
          <p:spPr bwMode="auto">
            <a:xfrm rot="8640000">
              <a:off x="455" y="1580"/>
              <a:ext cx="2281" cy="1705"/>
            </a:xfrm>
            <a:prstGeom prst="rtTriangle">
              <a:avLst/>
            </a:prstGeom>
            <a:gradFill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rgbClr val="CCFFCC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9" name="AutoShape 7"/>
            <p:cNvSpPr>
              <a:spLocks noChangeArrowheads="1"/>
            </p:cNvSpPr>
            <p:nvPr/>
          </p:nvSpPr>
          <p:spPr bwMode="auto">
            <a:xfrm rot="19440000">
              <a:off x="2301" y="200"/>
              <a:ext cx="2425" cy="1700"/>
            </a:xfrm>
            <a:prstGeom prst="rtTriangle">
              <a:avLst/>
            </a:prstGeom>
            <a:gradFill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0" name="AutoShape 8"/>
            <p:cNvSpPr>
              <a:spLocks noChangeArrowheads="1"/>
            </p:cNvSpPr>
            <p:nvPr/>
          </p:nvSpPr>
          <p:spPr bwMode="auto">
            <a:xfrm rot="20640000">
              <a:off x="226" y="2025"/>
              <a:ext cx="2698" cy="822"/>
            </a:xfrm>
            <a:prstGeom prst="rtTriangle">
              <a:avLst/>
            </a:prstGeom>
            <a:gradFill rotWithShape="1">
              <a:gsLst>
                <a:gs pos="0">
                  <a:srgbClr val="FFFF99"/>
                </a:gs>
                <a:gs pos="100000">
                  <a:srgbClr val="FFFF99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41" name="AutoShape 9"/>
            <p:cNvSpPr>
              <a:spLocks noChangeArrowheads="1"/>
            </p:cNvSpPr>
            <p:nvPr/>
          </p:nvSpPr>
          <p:spPr bwMode="auto">
            <a:xfrm rot="9840000">
              <a:off x="514" y="2808"/>
              <a:ext cx="2720" cy="1134"/>
            </a:xfrm>
            <a:prstGeom prst="rtTriangle">
              <a:avLst/>
            </a:prstGeom>
            <a:gradFill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1" name="Rectangle 19"/>
            <p:cNvSpPr>
              <a:spLocks noChangeArrowheads="1"/>
            </p:cNvSpPr>
            <p:nvPr/>
          </p:nvSpPr>
          <p:spPr bwMode="auto">
            <a:xfrm rot="3240000">
              <a:off x="2969" y="2273"/>
              <a:ext cx="136" cy="136"/>
            </a:xfrm>
            <a:prstGeom prst="rect">
              <a:avLst/>
            </a:prstGeom>
            <a:solidFill>
              <a:srgbClr val="000066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2" name="Rectangle 20"/>
            <p:cNvSpPr>
              <a:spLocks noChangeArrowheads="1"/>
            </p:cNvSpPr>
            <p:nvPr/>
          </p:nvSpPr>
          <p:spPr bwMode="auto">
            <a:xfrm rot="3273826">
              <a:off x="1949" y="1110"/>
              <a:ext cx="136" cy="136"/>
            </a:xfrm>
            <a:prstGeom prst="rect">
              <a:avLst/>
            </a:prstGeom>
            <a:solidFill>
              <a:srgbClr val="000066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3" name="Rectangle 21"/>
            <p:cNvSpPr>
              <a:spLocks noChangeArrowheads="1"/>
            </p:cNvSpPr>
            <p:nvPr/>
          </p:nvSpPr>
          <p:spPr bwMode="auto">
            <a:xfrm rot="4456414">
              <a:off x="385" y="3037"/>
              <a:ext cx="136" cy="136"/>
            </a:xfrm>
            <a:prstGeom prst="rect">
              <a:avLst/>
            </a:prstGeom>
            <a:solidFill>
              <a:srgbClr val="000066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54" name="Rectangle 22"/>
            <p:cNvSpPr>
              <a:spLocks noChangeArrowheads="1"/>
            </p:cNvSpPr>
            <p:nvPr/>
          </p:nvSpPr>
          <p:spPr bwMode="auto">
            <a:xfrm rot="4440000">
              <a:off x="2901" y="2493"/>
              <a:ext cx="136" cy="136"/>
            </a:xfrm>
            <a:prstGeom prst="rect">
              <a:avLst/>
            </a:prstGeom>
            <a:solidFill>
              <a:srgbClr val="000066"/>
            </a:solidFill>
            <a:ln w="28575">
              <a:solidFill>
                <a:srgbClr val="0000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67544" y="1052736"/>
            <a:ext cx="8352928" cy="647700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lvl="0" algn="ctr">
              <a:spcBef>
                <a:spcPct val="50000"/>
              </a:spcBef>
            </a:pPr>
            <a:r>
              <a:rPr lang="ru-RU" sz="2400" b="1" i="1" dirty="0" smtClean="0">
                <a:solidFill>
                  <a:srgbClr val="000066"/>
                </a:solidFill>
                <a:latin typeface="Bookman Old Style" pitchFamily="18" charset="0"/>
                <a:cs typeface="Gautami" pitchFamily="34" charset="0"/>
              </a:rPr>
              <a:t>Найдите неизвестные стороны треугольников.</a:t>
            </a:r>
            <a:endParaRPr lang="ru-RU" sz="2400" b="1" i="1" dirty="0">
              <a:solidFill>
                <a:srgbClr val="000066"/>
              </a:solidFill>
              <a:latin typeface="Bookman Old Style" pitchFamily="18" charset="0"/>
              <a:cs typeface="Gautami" pitchFamily="34" charset="0"/>
            </a:endParaRPr>
          </a:p>
        </p:txBody>
      </p:sp>
      <p:pic>
        <p:nvPicPr>
          <p:cNvPr id="20" name="Picture 4" descr="C:\Users\1\Desktop\Мои документы\презентации к урокам математики\картинки к презентации\клипарты на прозрачном фоне\1661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58188" y="-142875"/>
            <a:ext cx="928687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C:\Users\1\Desktop\Мои документы\презентации к урокам математики\картинки к презентации\клипарты на прозрачном фоне\1662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3813" y="428625"/>
            <a:ext cx="852487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Oval 2"/>
          <p:cNvSpPr>
            <a:spLocks noChangeArrowheads="1"/>
          </p:cNvSpPr>
          <p:nvPr/>
        </p:nvSpPr>
        <p:spPr bwMode="auto">
          <a:xfrm>
            <a:off x="107504" y="138336"/>
            <a:ext cx="935038" cy="914400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1.</a:t>
            </a:r>
            <a:endParaRPr lang="ru-RU" sz="40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</p:spTree>
    <p:controls>
      <p:control spid="148482" name="TextBox5" r:id="rId2" imgW="581040" imgH="361800"/>
      <p:control spid="148483" name="TextBox6" r:id="rId3" imgW="504720" imgH="371520"/>
      <p:control spid="148485" name="TextBox7" r:id="rId4" imgW="504720" imgH="380880"/>
      <p:control spid="148486" name="TextBox1" r:id="rId5" imgW="504720" imgH="361800"/>
    </p:controls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ctrTitle"/>
          </p:nvPr>
        </p:nvSpPr>
        <p:spPr>
          <a:xfrm>
            <a:off x="2915816" y="2996952"/>
            <a:ext cx="3960440" cy="868511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ru-RU" b="1" i="1" u="sng" kern="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Тема урока:</a:t>
            </a:r>
            <a:endParaRPr lang="ru-RU" sz="35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92488" y="557123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i="1" dirty="0">
                <a:solidFill>
                  <a:srgbClr val="000099"/>
                </a:solidFill>
                <a:latin typeface="Bookman Old Style" pitchFamily="18" charset="0"/>
              </a:rPr>
              <a:t>Урок геометрии</a:t>
            </a:r>
            <a:br>
              <a:rPr lang="ru-RU" sz="2800" b="1" i="1" dirty="0">
                <a:solidFill>
                  <a:srgbClr val="000099"/>
                </a:solidFill>
                <a:latin typeface="Bookman Old Style" pitchFamily="18" charset="0"/>
              </a:rPr>
            </a:br>
            <a:r>
              <a:rPr lang="ru-RU" sz="2800" b="1" i="1" dirty="0">
                <a:solidFill>
                  <a:srgbClr val="000099"/>
                </a:solidFill>
                <a:latin typeface="Bookman Old Style" pitchFamily="18" charset="0"/>
              </a:rPr>
              <a:t> в 8 классе.</a:t>
            </a:r>
            <a:endParaRPr lang="ru-RU" sz="1600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246242" y="116632"/>
            <a:ext cx="28622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0D28DD81-DA75-4946-89D8-B86FB8E8BF8B}" type="datetime1">
              <a:rPr lang="ru-RU" sz="3200" b="1" i="1">
                <a:solidFill>
                  <a:srgbClr val="002060"/>
                </a:solidFill>
                <a:latin typeface="Bookman Old Style" pitchFamily="18" charset="0"/>
              </a:rPr>
              <a:pPr/>
              <a:t>13.12.2016</a:t>
            </a:fld>
            <a:endParaRPr lang="ru-RU" sz="32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0" name="Заголовок 3"/>
          <p:cNvSpPr txBox="1">
            <a:spLocks/>
          </p:cNvSpPr>
          <p:nvPr/>
        </p:nvSpPr>
        <p:spPr bwMode="auto">
          <a:xfrm>
            <a:off x="2483768" y="3717032"/>
            <a:ext cx="6264696" cy="137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Перпендикуляр и наклонная.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6" name="Freeform 8"/>
          <p:cNvSpPr>
            <a:spLocks/>
          </p:cNvSpPr>
          <p:nvPr/>
        </p:nvSpPr>
        <p:spPr bwMode="auto">
          <a:xfrm>
            <a:off x="1321074" y="4002059"/>
            <a:ext cx="2832100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1784" y="0"/>
              </a:cxn>
            </a:cxnLst>
            <a:rect l="0" t="0" r="r" b="b"/>
            <a:pathLst>
              <a:path w="1784" h="4">
                <a:moveTo>
                  <a:pt x="0" y="4"/>
                </a:moveTo>
                <a:lnTo>
                  <a:pt x="1784" y="0"/>
                </a:lnTo>
              </a:path>
            </a:pathLst>
          </a:custGeom>
          <a:noFill/>
          <a:ln w="57150" cmpd="sng">
            <a:solidFill>
              <a:srgbClr val="FF0000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681562" y="981046"/>
            <a:ext cx="481012" cy="3540126"/>
            <a:chOff x="1281" y="-59"/>
            <a:chExt cx="303" cy="2230"/>
          </a:xfrm>
        </p:grpSpPr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1417" y="-59"/>
              <a:ext cx="167" cy="1899"/>
              <a:chOff x="1417" y="-59"/>
              <a:chExt cx="167" cy="1899"/>
            </a:xfrm>
          </p:grpSpPr>
          <p:sp>
            <p:nvSpPr>
              <p:cNvPr id="68625" name="Freeform 17"/>
              <p:cNvSpPr>
                <a:spLocks/>
              </p:cNvSpPr>
              <p:nvPr/>
            </p:nvSpPr>
            <p:spPr bwMode="auto">
              <a:xfrm flipH="1">
                <a:off x="1417" y="-59"/>
                <a:ext cx="29" cy="18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56"/>
                  </a:cxn>
                </a:cxnLst>
                <a:rect l="0" t="0" r="r" b="b"/>
                <a:pathLst>
                  <a:path w="1" h="956">
                    <a:moveTo>
                      <a:pt x="0" y="0"/>
                    </a:moveTo>
                    <a:lnTo>
                      <a:pt x="0" y="956"/>
                    </a:lnTo>
                  </a:path>
                </a:pathLst>
              </a:custGeom>
              <a:noFill/>
              <a:ln w="57150" cmpd="sng">
                <a:solidFill>
                  <a:srgbClr val="0033CC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i="1">
                  <a:solidFill>
                    <a:srgbClr val="000066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68626" name="Freeform 18"/>
              <p:cNvSpPr>
                <a:spLocks/>
              </p:cNvSpPr>
              <p:nvPr/>
            </p:nvSpPr>
            <p:spPr bwMode="auto">
              <a:xfrm>
                <a:off x="1420" y="1680"/>
                <a:ext cx="164" cy="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4" y="0"/>
                  </a:cxn>
                  <a:cxn ang="0">
                    <a:pos x="164" y="208"/>
                  </a:cxn>
                </a:cxnLst>
                <a:rect l="0" t="0" r="r" b="b"/>
                <a:pathLst>
                  <a:path w="164" h="208">
                    <a:moveTo>
                      <a:pt x="0" y="0"/>
                    </a:moveTo>
                    <a:lnTo>
                      <a:pt x="164" y="0"/>
                    </a:lnTo>
                    <a:lnTo>
                      <a:pt x="164" y="208"/>
                    </a:lnTo>
                  </a:path>
                </a:pathLst>
              </a:custGeom>
              <a:noFill/>
              <a:ln w="44450" cmpd="sng">
                <a:solidFill>
                  <a:srgbClr val="0033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i="1">
                  <a:solidFill>
                    <a:srgbClr val="000066"/>
                  </a:solidFill>
                  <a:latin typeface="Bookman Old Style" pitchFamily="18" charset="0"/>
                </a:endParaRPr>
              </a:p>
            </p:txBody>
          </p:sp>
        </p:grpSp>
        <p:sp>
          <p:nvSpPr>
            <p:cNvPr id="68627" name="Text Box 19"/>
            <p:cNvSpPr txBox="1">
              <a:spLocks noChangeArrowheads="1"/>
            </p:cNvSpPr>
            <p:nvPr/>
          </p:nvSpPr>
          <p:spPr bwMode="auto">
            <a:xfrm>
              <a:off x="1281" y="1841"/>
              <a:ext cx="297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 b="1" i="1">
                  <a:solidFill>
                    <a:srgbClr val="000066"/>
                  </a:solidFill>
                  <a:latin typeface="Bookman Old Style" pitchFamily="18" charset="0"/>
                </a:rPr>
                <a:t>Н</a:t>
              </a:r>
            </a:p>
          </p:txBody>
        </p:sp>
      </p:grpSp>
      <p:sp>
        <p:nvSpPr>
          <p:cNvPr id="68628" name="Text Box 20"/>
          <p:cNvSpPr txBox="1">
            <a:spLocks noChangeArrowheads="1"/>
          </p:cNvSpPr>
          <p:nvPr/>
        </p:nvSpPr>
        <p:spPr bwMode="auto">
          <a:xfrm>
            <a:off x="3059734" y="692696"/>
            <a:ext cx="454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</a:rPr>
              <a:t>А</a:t>
            </a:r>
          </a:p>
        </p:txBody>
      </p:sp>
      <p:sp>
        <p:nvSpPr>
          <p:cNvPr id="68629" name="Text Box 21"/>
          <p:cNvSpPr txBox="1">
            <a:spLocks noChangeArrowheads="1"/>
          </p:cNvSpPr>
          <p:nvPr/>
        </p:nvSpPr>
        <p:spPr bwMode="auto">
          <a:xfrm>
            <a:off x="3924574" y="3638522"/>
            <a:ext cx="3593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rgbClr val="000066"/>
                </a:solidFill>
                <a:latin typeface="Bookman Old Style" pitchFamily="18" charset="0"/>
              </a:rPr>
              <a:t>а</a:t>
            </a:r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1648099" y="981046"/>
            <a:ext cx="1339850" cy="3606801"/>
            <a:chOff x="630" y="-59"/>
            <a:chExt cx="844" cy="2272"/>
          </a:xfrm>
        </p:grpSpPr>
        <p:sp>
          <p:nvSpPr>
            <p:cNvPr id="68636" name="Freeform 28"/>
            <p:cNvSpPr>
              <a:spLocks/>
            </p:cNvSpPr>
            <p:nvPr/>
          </p:nvSpPr>
          <p:spPr bwMode="auto">
            <a:xfrm>
              <a:off x="788" y="-59"/>
              <a:ext cx="686" cy="1895"/>
            </a:xfrm>
            <a:custGeom>
              <a:avLst/>
              <a:gdLst/>
              <a:ahLst/>
              <a:cxnLst>
                <a:cxn ang="0">
                  <a:pos x="616" y="0"/>
                </a:cxn>
                <a:cxn ang="0">
                  <a:pos x="0" y="952"/>
                </a:cxn>
              </a:cxnLst>
              <a:rect l="0" t="0" r="r" b="b"/>
              <a:pathLst>
                <a:path w="616" h="952">
                  <a:moveTo>
                    <a:pt x="616" y="0"/>
                  </a:moveTo>
                  <a:lnTo>
                    <a:pt x="0" y="952"/>
                  </a:lnTo>
                </a:path>
              </a:pathLst>
            </a:custGeom>
            <a:noFill/>
            <a:ln w="5715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68637" name="Oval 29"/>
            <p:cNvSpPr>
              <a:spLocks noChangeArrowheads="1"/>
            </p:cNvSpPr>
            <p:nvPr/>
          </p:nvSpPr>
          <p:spPr bwMode="auto">
            <a:xfrm>
              <a:off x="720" y="1793"/>
              <a:ext cx="90" cy="9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anchor="ctr"/>
            <a:lstStyle/>
            <a:p>
              <a:endParaRPr lang="ru-RU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68638" name="Text Box 30"/>
            <p:cNvSpPr txBox="1">
              <a:spLocks noChangeArrowheads="1"/>
            </p:cNvSpPr>
            <p:nvPr/>
          </p:nvSpPr>
          <p:spPr bwMode="auto">
            <a:xfrm>
              <a:off x="630" y="1883"/>
              <a:ext cx="31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 b="1" i="1" dirty="0">
                  <a:solidFill>
                    <a:srgbClr val="000066"/>
                  </a:solidFill>
                  <a:latin typeface="Bookman Old Style" pitchFamily="18" charset="0"/>
                </a:rPr>
                <a:t>М</a:t>
              </a:r>
            </a:p>
          </p:txBody>
        </p:sp>
      </p:grpSp>
      <p:sp>
        <p:nvSpPr>
          <p:cNvPr id="68649" name="Rectangle 41"/>
          <p:cNvSpPr>
            <a:spLocks noChangeArrowheads="1"/>
          </p:cNvSpPr>
          <p:nvPr/>
        </p:nvSpPr>
        <p:spPr bwMode="auto">
          <a:xfrm>
            <a:off x="3419872" y="1052736"/>
            <a:ext cx="468052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i="1" dirty="0">
                <a:solidFill>
                  <a:srgbClr val="000099"/>
                </a:solidFill>
                <a:latin typeface="Bookman Old Style" pitchFamily="18" charset="0"/>
              </a:rPr>
              <a:t>Отрезок </a:t>
            </a:r>
            <a:r>
              <a:rPr lang="ru-RU" sz="2200" b="1" i="1" dirty="0">
                <a:solidFill>
                  <a:srgbClr val="000099"/>
                </a:solidFill>
                <a:latin typeface="Bookman Old Style" pitchFamily="18" charset="0"/>
              </a:rPr>
              <a:t>АН</a:t>
            </a:r>
            <a:r>
              <a:rPr lang="ru-RU" sz="2200" i="1" dirty="0">
                <a:solidFill>
                  <a:srgbClr val="000099"/>
                </a:solidFill>
                <a:latin typeface="Bookman Old Style" pitchFamily="18" charset="0"/>
              </a:rPr>
              <a:t> – </a:t>
            </a:r>
            <a:r>
              <a:rPr lang="ru-RU" sz="2200" i="1" dirty="0" smtClean="0">
                <a:solidFill>
                  <a:srgbClr val="000099"/>
                </a:solidFill>
                <a:latin typeface="Bookman Old Style" pitchFamily="18" charset="0"/>
              </a:rPr>
              <a:t>перпендикуляр</a:t>
            </a:r>
            <a:endParaRPr lang="ru-RU" sz="2200" i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68653" name="Rectangle 45"/>
          <p:cNvSpPr>
            <a:spLocks noChangeArrowheads="1"/>
          </p:cNvSpPr>
          <p:nvPr/>
        </p:nvSpPr>
        <p:spPr bwMode="auto">
          <a:xfrm>
            <a:off x="1332161" y="5108991"/>
            <a:ext cx="7272287" cy="1200329"/>
          </a:xfrm>
          <a:prstGeom prst="rect">
            <a:avLst/>
          </a:prstGeom>
          <a:ln w="38100">
            <a:solidFill>
              <a:srgbClr val="000066"/>
            </a:solidFill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0099"/>
                </a:solidFill>
                <a:latin typeface="Bookman Old Style" pitchFamily="18" charset="0"/>
              </a:rPr>
              <a:t>Из всех расстояний от точки А до различных точек прямой а наименьшим является длина перпендикуляра.</a:t>
            </a:r>
          </a:p>
        </p:txBody>
      </p:sp>
      <p:sp>
        <p:nvSpPr>
          <p:cNvPr id="68619" name="Oval 11"/>
          <p:cNvSpPr>
            <a:spLocks noChangeArrowheads="1"/>
          </p:cNvSpPr>
          <p:nvPr/>
        </p:nvSpPr>
        <p:spPr bwMode="auto">
          <a:xfrm>
            <a:off x="2843710" y="981868"/>
            <a:ext cx="142876" cy="14287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68621" name="Oval 13"/>
          <p:cNvSpPr>
            <a:spLocks noChangeArrowheads="1"/>
          </p:cNvSpPr>
          <p:nvPr/>
        </p:nvSpPr>
        <p:spPr bwMode="auto">
          <a:xfrm>
            <a:off x="2844850" y="3921086"/>
            <a:ext cx="142876" cy="142876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6" name="Rectangle 41"/>
          <p:cNvSpPr>
            <a:spLocks noChangeArrowheads="1"/>
          </p:cNvSpPr>
          <p:nvPr/>
        </p:nvSpPr>
        <p:spPr bwMode="auto">
          <a:xfrm>
            <a:off x="3419872" y="1536566"/>
            <a:ext cx="58506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i="1" dirty="0" smtClean="0">
                <a:solidFill>
                  <a:srgbClr val="000099"/>
                </a:solidFill>
                <a:latin typeface="Bookman Old Style" pitchFamily="18" charset="0"/>
              </a:rPr>
              <a:t>Точка </a:t>
            </a:r>
            <a:r>
              <a:rPr lang="ru-RU" sz="2200" b="1" i="1" dirty="0">
                <a:solidFill>
                  <a:srgbClr val="000099"/>
                </a:solidFill>
                <a:latin typeface="Bookman Old Style" pitchFamily="18" charset="0"/>
              </a:rPr>
              <a:t>Н</a:t>
            </a:r>
            <a:r>
              <a:rPr lang="ru-RU" sz="2200" i="1" dirty="0">
                <a:solidFill>
                  <a:srgbClr val="000099"/>
                </a:solidFill>
                <a:latin typeface="Bookman Old Style" pitchFamily="18" charset="0"/>
              </a:rPr>
              <a:t> – основание </a:t>
            </a:r>
            <a:r>
              <a:rPr lang="ru-RU" sz="2200" i="1" dirty="0" smtClean="0">
                <a:solidFill>
                  <a:srgbClr val="000099"/>
                </a:solidFill>
                <a:latin typeface="Bookman Old Style" pitchFamily="18" charset="0"/>
              </a:rPr>
              <a:t>перпендикуляра</a:t>
            </a:r>
            <a:endParaRPr lang="ru-RU" sz="2200" i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3419871" y="2020396"/>
            <a:ext cx="409545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i="1" dirty="0" smtClean="0">
                <a:solidFill>
                  <a:srgbClr val="000099"/>
                </a:solidFill>
                <a:latin typeface="Bookman Old Style" pitchFamily="18" charset="0"/>
              </a:rPr>
              <a:t>Отрезок </a:t>
            </a:r>
            <a:r>
              <a:rPr lang="ru-RU" sz="2200" b="1" i="1" dirty="0">
                <a:solidFill>
                  <a:srgbClr val="000099"/>
                </a:solidFill>
                <a:latin typeface="Bookman Old Style" pitchFamily="18" charset="0"/>
              </a:rPr>
              <a:t>АМ</a:t>
            </a:r>
            <a:r>
              <a:rPr lang="ru-RU" sz="2200" i="1" dirty="0">
                <a:solidFill>
                  <a:srgbClr val="000099"/>
                </a:solidFill>
                <a:latin typeface="Bookman Old Style" pitchFamily="18" charset="0"/>
              </a:rPr>
              <a:t> – </a:t>
            </a:r>
            <a:r>
              <a:rPr lang="ru-RU" sz="2200" i="1" dirty="0" smtClean="0">
                <a:solidFill>
                  <a:srgbClr val="000099"/>
                </a:solidFill>
                <a:latin typeface="Bookman Old Style" pitchFamily="18" charset="0"/>
              </a:rPr>
              <a:t>наклонная</a:t>
            </a:r>
            <a:endParaRPr lang="ru-RU" sz="2200" i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8" name="Rectangle 41"/>
          <p:cNvSpPr>
            <a:spLocks noChangeArrowheads="1"/>
          </p:cNvSpPr>
          <p:nvPr/>
        </p:nvSpPr>
        <p:spPr bwMode="auto">
          <a:xfrm>
            <a:off x="3419871" y="2504226"/>
            <a:ext cx="501484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i="1" dirty="0" smtClean="0">
                <a:solidFill>
                  <a:srgbClr val="000099"/>
                </a:solidFill>
                <a:latin typeface="Bookman Old Style" pitchFamily="18" charset="0"/>
              </a:rPr>
              <a:t>Точка </a:t>
            </a:r>
            <a:r>
              <a:rPr lang="ru-RU" sz="2200" b="1" i="1" dirty="0">
                <a:solidFill>
                  <a:srgbClr val="000099"/>
                </a:solidFill>
                <a:latin typeface="Bookman Old Style" pitchFamily="18" charset="0"/>
              </a:rPr>
              <a:t>М</a:t>
            </a:r>
            <a:r>
              <a:rPr lang="ru-RU" sz="2200" i="1" dirty="0">
                <a:solidFill>
                  <a:srgbClr val="000099"/>
                </a:solidFill>
                <a:latin typeface="Bookman Old Style" pitchFamily="18" charset="0"/>
              </a:rPr>
              <a:t> – основание наклонной </a:t>
            </a:r>
          </a:p>
        </p:txBody>
      </p:sp>
      <p:sp>
        <p:nvSpPr>
          <p:cNvPr id="29" name="Rectangle 41"/>
          <p:cNvSpPr>
            <a:spLocks noChangeArrowheads="1"/>
          </p:cNvSpPr>
          <p:nvPr/>
        </p:nvSpPr>
        <p:spPr bwMode="auto">
          <a:xfrm>
            <a:off x="2627784" y="2988056"/>
            <a:ext cx="60585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2200" i="1" dirty="0" smtClean="0">
                <a:solidFill>
                  <a:srgbClr val="000099"/>
                </a:solidFill>
                <a:latin typeface="Bookman Old Style" pitchFamily="18" charset="0"/>
              </a:rPr>
              <a:t>Отрезок </a:t>
            </a:r>
            <a:r>
              <a:rPr lang="ru-RU" sz="2200" b="1" i="1" dirty="0">
                <a:solidFill>
                  <a:srgbClr val="000099"/>
                </a:solidFill>
                <a:latin typeface="Bookman Old Style" pitchFamily="18" charset="0"/>
              </a:rPr>
              <a:t>МН</a:t>
            </a:r>
            <a:r>
              <a:rPr lang="ru-RU" sz="2200" i="1" dirty="0">
                <a:solidFill>
                  <a:srgbClr val="000099"/>
                </a:solidFill>
                <a:latin typeface="Bookman Old Style" pitchFamily="18" charset="0"/>
              </a:rPr>
              <a:t> – проекция наклонной на прямую а</a:t>
            </a: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76200" y="928365"/>
            <a:ext cx="1865313" cy="2860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251520" y="188640"/>
            <a:ext cx="6048672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Перпендикуляр и наклонная: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49" grpId="0"/>
      <p:bldP spid="68653" grpId="0" animBg="1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723" name="Freeform 523"/>
          <p:cNvSpPr>
            <a:spLocks/>
          </p:cNvSpPr>
          <p:nvPr/>
        </p:nvSpPr>
        <p:spPr bwMode="auto">
          <a:xfrm>
            <a:off x="995363" y="1526704"/>
            <a:ext cx="3886200" cy="5105400"/>
          </a:xfrm>
          <a:custGeom>
            <a:avLst/>
            <a:gdLst/>
            <a:ahLst/>
            <a:cxnLst>
              <a:cxn ang="0">
                <a:pos x="928" y="0"/>
              </a:cxn>
              <a:cxn ang="0">
                <a:pos x="1776" y="2848"/>
              </a:cxn>
              <a:cxn ang="0">
                <a:pos x="1680" y="2872"/>
              </a:cxn>
              <a:cxn ang="0">
                <a:pos x="1488" y="2904"/>
              </a:cxn>
              <a:cxn ang="0">
                <a:pos x="1296" y="2928"/>
              </a:cxn>
              <a:cxn ang="0">
                <a:pos x="1056" y="2944"/>
              </a:cxn>
              <a:cxn ang="0">
                <a:pos x="816" y="2944"/>
              </a:cxn>
              <a:cxn ang="0">
                <a:pos x="528" y="2936"/>
              </a:cxn>
              <a:cxn ang="0">
                <a:pos x="240" y="2912"/>
              </a:cxn>
              <a:cxn ang="0">
                <a:pos x="96" y="2880"/>
              </a:cxn>
              <a:cxn ang="0">
                <a:pos x="0" y="2856"/>
              </a:cxn>
              <a:cxn ang="0">
                <a:pos x="640" y="0"/>
              </a:cxn>
            </a:cxnLst>
            <a:rect l="0" t="0" r="r" b="b"/>
            <a:pathLst>
              <a:path w="1776" h="2944">
                <a:moveTo>
                  <a:pt x="928" y="0"/>
                </a:moveTo>
                <a:lnTo>
                  <a:pt x="1776" y="2848"/>
                </a:lnTo>
                <a:lnTo>
                  <a:pt x="1680" y="2872"/>
                </a:lnTo>
                <a:lnTo>
                  <a:pt x="1488" y="2904"/>
                </a:lnTo>
                <a:lnTo>
                  <a:pt x="1296" y="2928"/>
                </a:lnTo>
                <a:lnTo>
                  <a:pt x="1056" y="2944"/>
                </a:lnTo>
                <a:lnTo>
                  <a:pt x="816" y="2944"/>
                </a:lnTo>
                <a:lnTo>
                  <a:pt x="528" y="2936"/>
                </a:lnTo>
                <a:lnTo>
                  <a:pt x="240" y="2912"/>
                </a:lnTo>
                <a:lnTo>
                  <a:pt x="96" y="2880"/>
                </a:lnTo>
                <a:lnTo>
                  <a:pt x="0" y="2856"/>
                </a:lnTo>
                <a:lnTo>
                  <a:pt x="640" y="0"/>
                </a:lnTo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00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rgbClr val="FFB66D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grpSp>
        <p:nvGrpSpPr>
          <p:cNvPr id="2" name="Group 539"/>
          <p:cNvGrpSpPr>
            <a:grpSpLocks/>
          </p:cNvGrpSpPr>
          <p:nvPr/>
        </p:nvGrpSpPr>
        <p:grpSpPr bwMode="auto">
          <a:xfrm>
            <a:off x="533400" y="917104"/>
            <a:ext cx="2595563" cy="5562600"/>
            <a:chOff x="336" y="520"/>
            <a:chExt cx="1635" cy="32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5715" name="Freeform 515"/>
            <p:cNvSpPr>
              <a:spLocks/>
            </p:cNvSpPr>
            <p:nvPr/>
          </p:nvSpPr>
          <p:spPr bwMode="auto">
            <a:xfrm>
              <a:off x="336" y="520"/>
              <a:ext cx="1587" cy="3224"/>
            </a:xfrm>
            <a:custGeom>
              <a:avLst/>
              <a:gdLst/>
              <a:ahLst/>
              <a:cxnLst>
                <a:cxn ang="0">
                  <a:pos x="51" y="3224"/>
                </a:cxn>
                <a:cxn ang="0">
                  <a:pos x="3" y="2024"/>
                </a:cxn>
                <a:cxn ang="0">
                  <a:pos x="35" y="1416"/>
                </a:cxn>
                <a:cxn ang="0">
                  <a:pos x="131" y="984"/>
                </a:cxn>
                <a:cxn ang="0">
                  <a:pos x="259" y="680"/>
                </a:cxn>
                <a:cxn ang="0">
                  <a:pos x="467" y="360"/>
                </a:cxn>
                <a:cxn ang="0">
                  <a:pos x="739" y="168"/>
                </a:cxn>
                <a:cxn ang="0">
                  <a:pos x="1059" y="56"/>
                </a:cxn>
                <a:cxn ang="0">
                  <a:pos x="1443" y="8"/>
                </a:cxn>
                <a:cxn ang="0">
                  <a:pos x="1539" y="104"/>
                </a:cxn>
                <a:cxn ang="0">
                  <a:pos x="1587" y="200"/>
                </a:cxn>
                <a:cxn ang="0">
                  <a:pos x="1539" y="248"/>
                </a:cxn>
                <a:cxn ang="0">
                  <a:pos x="1443" y="248"/>
                </a:cxn>
                <a:cxn ang="0">
                  <a:pos x="1299" y="248"/>
                </a:cxn>
                <a:cxn ang="0">
                  <a:pos x="1107" y="248"/>
                </a:cxn>
                <a:cxn ang="0">
                  <a:pos x="1155" y="152"/>
                </a:cxn>
                <a:cxn ang="0">
                  <a:pos x="1155" y="104"/>
                </a:cxn>
                <a:cxn ang="0">
                  <a:pos x="1011" y="152"/>
                </a:cxn>
                <a:cxn ang="0">
                  <a:pos x="723" y="248"/>
                </a:cxn>
                <a:cxn ang="0">
                  <a:pos x="531" y="392"/>
                </a:cxn>
                <a:cxn ang="0">
                  <a:pos x="387" y="600"/>
                </a:cxn>
                <a:cxn ang="0">
                  <a:pos x="275" y="872"/>
                </a:cxn>
                <a:cxn ang="0">
                  <a:pos x="179" y="1400"/>
                </a:cxn>
                <a:cxn ang="0">
                  <a:pos x="147" y="1976"/>
                </a:cxn>
                <a:cxn ang="0">
                  <a:pos x="195" y="2648"/>
                </a:cxn>
                <a:cxn ang="0">
                  <a:pos x="243" y="3224"/>
                </a:cxn>
              </a:cxnLst>
              <a:rect l="0" t="0" r="r" b="b"/>
              <a:pathLst>
                <a:path w="1587" h="3224">
                  <a:moveTo>
                    <a:pt x="51" y="3224"/>
                  </a:moveTo>
                  <a:cubicBezTo>
                    <a:pt x="43" y="3024"/>
                    <a:pt x="6" y="2325"/>
                    <a:pt x="3" y="2024"/>
                  </a:cubicBezTo>
                  <a:cubicBezTo>
                    <a:pt x="0" y="1723"/>
                    <a:pt x="14" y="1589"/>
                    <a:pt x="35" y="1416"/>
                  </a:cubicBezTo>
                  <a:cubicBezTo>
                    <a:pt x="56" y="1243"/>
                    <a:pt x="94" y="1107"/>
                    <a:pt x="131" y="984"/>
                  </a:cubicBezTo>
                  <a:cubicBezTo>
                    <a:pt x="168" y="861"/>
                    <a:pt x="203" y="784"/>
                    <a:pt x="259" y="680"/>
                  </a:cubicBezTo>
                  <a:cubicBezTo>
                    <a:pt x="315" y="576"/>
                    <a:pt x="387" y="445"/>
                    <a:pt x="467" y="360"/>
                  </a:cubicBezTo>
                  <a:cubicBezTo>
                    <a:pt x="547" y="275"/>
                    <a:pt x="640" y="219"/>
                    <a:pt x="739" y="168"/>
                  </a:cubicBezTo>
                  <a:cubicBezTo>
                    <a:pt x="838" y="117"/>
                    <a:pt x="942" y="83"/>
                    <a:pt x="1059" y="56"/>
                  </a:cubicBezTo>
                  <a:cubicBezTo>
                    <a:pt x="1176" y="29"/>
                    <a:pt x="1363" y="0"/>
                    <a:pt x="1443" y="8"/>
                  </a:cubicBezTo>
                  <a:cubicBezTo>
                    <a:pt x="1523" y="16"/>
                    <a:pt x="1515" y="72"/>
                    <a:pt x="1539" y="104"/>
                  </a:cubicBezTo>
                  <a:cubicBezTo>
                    <a:pt x="1563" y="136"/>
                    <a:pt x="1587" y="176"/>
                    <a:pt x="1587" y="200"/>
                  </a:cubicBezTo>
                  <a:cubicBezTo>
                    <a:pt x="1587" y="224"/>
                    <a:pt x="1563" y="240"/>
                    <a:pt x="1539" y="248"/>
                  </a:cubicBezTo>
                  <a:cubicBezTo>
                    <a:pt x="1515" y="256"/>
                    <a:pt x="1483" y="248"/>
                    <a:pt x="1443" y="248"/>
                  </a:cubicBezTo>
                  <a:cubicBezTo>
                    <a:pt x="1403" y="248"/>
                    <a:pt x="1355" y="248"/>
                    <a:pt x="1299" y="248"/>
                  </a:cubicBezTo>
                  <a:cubicBezTo>
                    <a:pt x="1243" y="248"/>
                    <a:pt x="1131" y="264"/>
                    <a:pt x="1107" y="248"/>
                  </a:cubicBezTo>
                  <a:cubicBezTo>
                    <a:pt x="1083" y="232"/>
                    <a:pt x="1147" y="176"/>
                    <a:pt x="1155" y="152"/>
                  </a:cubicBezTo>
                  <a:cubicBezTo>
                    <a:pt x="1163" y="128"/>
                    <a:pt x="1179" y="104"/>
                    <a:pt x="1155" y="104"/>
                  </a:cubicBezTo>
                  <a:cubicBezTo>
                    <a:pt x="1131" y="104"/>
                    <a:pt x="1083" y="128"/>
                    <a:pt x="1011" y="152"/>
                  </a:cubicBezTo>
                  <a:cubicBezTo>
                    <a:pt x="939" y="176"/>
                    <a:pt x="803" y="208"/>
                    <a:pt x="723" y="248"/>
                  </a:cubicBezTo>
                  <a:cubicBezTo>
                    <a:pt x="643" y="288"/>
                    <a:pt x="587" y="333"/>
                    <a:pt x="531" y="392"/>
                  </a:cubicBezTo>
                  <a:cubicBezTo>
                    <a:pt x="475" y="451"/>
                    <a:pt x="430" y="520"/>
                    <a:pt x="387" y="600"/>
                  </a:cubicBezTo>
                  <a:cubicBezTo>
                    <a:pt x="344" y="680"/>
                    <a:pt x="310" y="739"/>
                    <a:pt x="275" y="872"/>
                  </a:cubicBezTo>
                  <a:cubicBezTo>
                    <a:pt x="240" y="1005"/>
                    <a:pt x="200" y="1216"/>
                    <a:pt x="179" y="1400"/>
                  </a:cubicBezTo>
                  <a:cubicBezTo>
                    <a:pt x="158" y="1584"/>
                    <a:pt x="144" y="1768"/>
                    <a:pt x="147" y="1976"/>
                  </a:cubicBezTo>
                  <a:cubicBezTo>
                    <a:pt x="150" y="2184"/>
                    <a:pt x="179" y="2440"/>
                    <a:pt x="195" y="2648"/>
                  </a:cubicBezTo>
                  <a:cubicBezTo>
                    <a:pt x="211" y="2856"/>
                    <a:pt x="235" y="3128"/>
                    <a:pt x="243" y="3224"/>
                  </a:cubicBez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16" name="Oval 516"/>
            <p:cNvSpPr>
              <a:spLocks noChangeArrowheads="1"/>
            </p:cNvSpPr>
            <p:nvPr/>
          </p:nvSpPr>
          <p:spPr bwMode="auto">
            <a:xfrm>
              <a:off x="339" y="3264"/>
              <a:ext cx="240" cy="4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17" name="Oval 517"/>
            <p:cNvSpPr>
              <a:spLocks noChangeArrowheads="1"/>
            </p:cNvSpPr>
            <p:nvPr/>
          </p:nvSpPr>
          <p:spPr bwMode="auto">
            <a:xfrm>
              <a:off x="339" y="2544"/>
              <a:ext cx="144" cy="4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18" name="Oval 518"/>
            <p:cNvSpPr>
              <a:spLocks noChangeArrowheads="1"/>
            </p:cNvSpPr>
            <p:nvPr/>
          </p:nvSpPr>
          <p:spPr bwMode="auto">
            <a:xfrm>
              <a:off x="387" y="1776"/>
              <a:ext cx="144" cy="4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19" name="Oval 519"/>
            <p:cNvSpPr>
              <a:spLocks noChangeArrowheads="1"/>
            </p:cNvSpPr>
            <p:nvPr/>
          </p:nvSpPr>
          <p:spPr bwMode="auto">
            <a:xfrm>
              <a:off x="387" y="1872"/>
              <a:ext cx="144" cy="4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20" name="Freeform 520"/>
            <p:cNvSpPr>
              <a:spLocks/>
            </p:cNvSpPr>
            <p:nvPr/>
          </p:nvSpPr>
          <p:spPr bwMode="auto">
            <a:xfrm>
              <a:off x="339" y="3648"/>
              <a:ext cx="288" cy="96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8" y="144"/>
                </a:cxn>
                <a:cxn ang="0">
                  <a:pos x="288" y="48"/>
                </a:cxn>
                <a:cxn ang="0">
                  <a:pos x="240" y="0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0" y="144"/>
                </a:cxn>
              </a:cxnLst>
              <a:rect l="0" t="0" r="r" b="b"/>
              <a:pathLst>
                <a:path w="288" h="144">
                  <a:moveTo>
                    <a:pt x="0" y="144"/>
                  </a:moveTo>
                  <a:lnTo>
                    <a:pt x="288" y="144"/>
                  </a:lnTo>
                  <a:lnTo>
                    <a:pt x="288" y="48"/>
                  </a:lnTo>
                  <a:lnTo>
                    <a:pt x="240" y="0"/>
                  </a:lnTo>
                  <a:lnTo>
                    <a:pt x="48" y="0"/>
                  </a:lnTo>
                  <a:lnTo>
                    <a:pt x="0" y="48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21" name="Freeform 521"/>
            <p:cNvSpPr>
              <a:spLocks/>
            </p:cNvSpPr>
            <p:nvPr/>
          </p:nvSpPr>
          <p:spPr bwMode="auto">
            <a:xfrm>
              <a:off x="1395" y="528"/>
              <a:ext cx="576" cy="240"/>
            </a:xfrm>
            <a:custGeom>
              <a:avLst/>
              <a:gdLst/>
              <a:ahLst/>
              <a:cxnLst>
                <a:cxn ang="0">
                  <a:pos x="48" y="240"/>
                </a:cxn>
                <a:cxn ang="0">
                  <a:pos x="576" y="240"/>
                </a:cxn>
                <a:cxn ang="0">
                  <a:pos x="576" y="192"/>
                </a:cxn>
                <a:cxn ang="0">
                  <a:pos x="432" y="0"/>
                </a:cxn>
                <a:cxn ang="0">
                  <a:pos x="144" y="0"/>
                </a:cxn>
                <a:cxn ang="0">
                  <a:pos x="48" y="144"/>
                </a:cxn>
                <a:cxn ang="0">
                  <a:pos x="0" y="192"/>
                </a:cxn>
                <a:cxn ang="0">
                  <a:pos x="0" y="288"/>
                </a:cxn>
                <a:cxn ang="0">
                  <a:pos x="576" y="288"/>
                </a:cxn>
                <a:cxn ang="0">
                  <a:pos x="576" y="192"/>
                </a:cxn>
              </a:cxnLst>
              <a:rect l="0" t="0" r="r" b="b"/>
              <a:pathLst>
                <a:path w="576" h="288">
                  <a:moveTo>
                    <a:pt x="48" y="240"/>
                  </a:moveTo>
                  <a:lnTo>
                    <a:pt x="576" y="240"/>
                  </a:lnTo>
                  <a:lnTo>
                    <a:pt x="576" y="192"/>
                  </a:lnTo>
                  <a:lnTo>
                    <a:pt x="432" y="0"/>
                  </a:lnTo>
                  <a:lnTo>
                    <a:pt x="144" y="0"/>
                  </a:lnTo>
                  <a:lnTo>
                    <a:pt x="48" y="144"/>
                  </a:lnTo>
                  <a:lnTo>
                    <a:pt x="0" y="192"/>
                  </a:lnTo>
                  <a:lnTo>
                    <a:pt x="0" y="288"/>
                  </a:lnTo>
                  <a:lnTo>
                    <a:pt x="576" y="288"/>
                  </a:lnTo>
                  <a:lnTo>
                    <a:pt x="576" y="192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22" name="Freeform 522"/>
            <p:cNvSpPr>
              <a:spLocks/>
            </p:cNvSpPr>
            <p:nvPr/>
          </p:nvSpPr>
          <p:spPr bwMode="auto">
            <a:xfrm>
              <a:off x="1443" y="749"/>
              <a:ext cx="528" cy="16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96" y="115"/>
                </a:cxn>
                <a:cxn ang="0">
                  <a:pos x="240" y="163"/>
                </a:cxn>
                <a:cxn ang="0">
                  <a:pos x="400" y="131"/>
                </a:cxn>
                <a:cxn ang="0">
                  <a:pos x="480" y="19"/>
                </a:cxn>
                <a:cxn ang="0">
                  <a:pos x="528" y="19"/>
                </a:cxn>
              </a:cxnLst>
              <a:rect l="0" t="0" r="r" b="b"/>
              <a:pathLst>
                <a:path w="528" h="166">
                  <a:moveTo>
                    <a:pt x="0" y="19"/>
                  </a:moveTo>
                  <a:cubicBezTo>
                    <a:pt x="28" y="55"/>
                    <a:pt x="56" y="91"/>
                    <a:pt x="96" y="115"/>
                  </a:cubicBezTo>
                  <a:cubicBezTo>
                    <a:pt x="136" y="139"/>
                    <a:pt x="189" y="160"/>
                    <a:pt x="240" y="163"/>
                  </a:cubicBezTo>
                  <a:cubicBezTo>
                    <a:pt x="291" y="166"/>
                    <a:pt x="360" y="155"/>
                    <a:pt x="400" y="131"/>
                  </a:cubicBezTo>
                  <a:cubicBezTo>
                    <a:pt x="440" y="107"/>
                    <a:pt x="459" y="38"/>
                    <a:pt x="480" y="19"/>
                  </a:cubicBezTo>
                  <a:cubicBezTo>
                    <a:pt x="501" y="0"/>
                    <a:pt x="520" y="19"/>
                    <a:pt x="528" y="19"/>
                  </a:cubicBezTo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35726" name="Freeform 526"/>
          <p:cNvSpPr>
            <a:spLocks/>
          </p:cNvSpPr>
          <p:nvPr/>
        </p:nvSpPr>
        <p:spPr bwMode="auto">
          <a:xfrm>
            <a:off x="0" y="6479704"/>
            <a:ext cx="9296400" cy="1524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5856" y="0"/>
              </a:cxn>
              <a:cxn ang="0">
                <a:pos x="5856" y="480"/>
              </a:cxn>
              <a:cxn ang="0">
                <a:pos x="0" y="480"/>
              </a:cxn>
              <a:cxn ang="0">
                <a:pos x="0" y="0"/>
              </a:cxn>
            </a:cxnLst>
            <a:rect l="0" t="0" r="r" b="b"/>
            <a:pathLst>
              <a:path w="5856" h="480">
                <a:moveTo>
                  <a:pt x="48" y="0"/>
                </a:moveTo>
                <a:lnTo>
                  <a:pt x="5856" y="0"/>
                </a:lnTo>
                <a:lnTo>
                  <a:pt x="5856" y="480"/>
                </a:lnTo>
                <a:lnTo>
                  <a:pt x="0" y="480"/>
                </a:lnTo>
                <a:lnTo>
                  <a:pt x="0" y="0"/>
                </a:lnTo>
              </a:path>
            </a:pathLst>
          </a:custGeom>
          <a:gradFill rotWithShape="1">
            <a:gsLst>
              <a:gs pos="0">
                <a:srgbClr val="DDDDDD"/>
              </a:gs>
              <a:gs pos="50000">
                <a:srgbClr val="5F5F5F"/>
              </a:gs>
              <a:gs pos="100000">
                <a:srgbClr val="DDDDDD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grpSp>
        <p:nvGrpSpPr>
          <p:cNvPr id="3" name="Group 541"/>
          <p:cNvGrpSpPr>
            <a:grpSpLocks/>
          </p:cNvGrpSpPr>
          <p:nvPr/>
        </p:nvGrpSpPr>
        <p:grpSpPr bwMode="auto">
          <a:xfrm>
            <a:off x="2214563" y="1590204"/>
            <a:ext cx="584200" cy="4965700"/>
            <a:chOff x="1395" y="664"/>
            <a:chExt cx="368" cy="3128"/>
          </a:xfrm>
        </p:grpSpPr>
        <p:sp>
          <p:nvSpPr>
            <p:cNvPr id="435727" name="Freeform 527"/>
            <p:cNvSpPr>
              <a:spLocks/>
            </p:cNvSpPr>
            <p:nvPr/>
          </p:nvSpPr>
          <p:spPr bwMode="auto">
            <a:xfrm>
              <a:off x="1395" y="3408"/>
              <a:ext cx="352" cy="384"/>
            </a:xfrm>
            <a:custGeom>
              <a:avLst/>
              <a:gdLst/>
              <a:ahLst/>
              <a:cxnLst>
                <a:cxn ang="0">
                  <a:pos x="352" y="0"/>
                </a:cxn>
                <a:cxn ang="0">
                  <a:pos x="0" y="0"/>
                </a:cxn>
                <a:cxn ang="0">
                  <a:pos x="0" y="384"/>
                </a:cxn>
              </a:cxnLst>
              <a:rect l="0" t="0" r="r" b="b"/>
              <a:pathLst>
                <a:path w="352" h="384">
                  <a:moveTo>
                    <a:pt x="352" y="0"/>
                  </a:moveTo>
                  <a:lnTo>
                    <a:pt x="0" y="0"/>
                  </a:lnTo>
                  <a:lnTo>
                    <a:pt x="0" y="384"/>
                  </a:lnTo>
                </a:path>
              </a:pathLst>
            </a:custGeom>
            <a:noFill/>
            <a:ln w="571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  <p:sp>
          <p:nvSpPr>
            <p:cNvPr id="435725" name="Freeform 525"/>
            <p:cNvSpPr>
              <a:spLocks/>
            </p:cNvSpPr>
            <p:nvPr/>
          </p:nvSpPr>
          <p:spPr bwMode="auto">
            <a:xfrm>
              <a:off x="1688" y="664"/>
              <a:ext cx="75" cy="31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3128"/>
                </a:cxn>
              </a:cxnLst>
              <a:rect l="0" t="0" r="r" b="b"/>
              <a:pathLst>
                <a:path w="75" h="3128">
                  <a:moveTo>
                    <a:pt x="0" y="0"/>
                  </a:moveTo>
                  <a:lnTo>
                    <a:pt x="75" y="3128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 b="1" i="1">
                <a:solidFill>
                  <a:srgbClr val="000066"/>
                </a:solidFill>
                <a:latin typeface="Bookman Old Style" pitchFamily="18" charset="0"/>
              </a:endParaRPr>
            </a:p>
          </p:txBody>
        </p:sp>
      </p:grpSp>
      <p:sp>
        <p:nvSpPr>
          <p:cNvPr id="435732" name="Text Box 532"/>
          <p:cNvSpPr txBox="1">
            <a:spLocks noChangeArrowheads="1"/>
          </p:cNvSpPr>
          <p:nvPr/>
        </p:nvSpPr>
        <p:spPr bwMode="auto">
          <a:xfrm>
            <a:off x="3923928" y="764704"/>
            <a:ext cx="5029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000066"/>
                </a:solidFill>
                <a:latin typeface="Bookman Old Style" pitchFamily="18" charset="0"/>
              </a:rPr>
              <a:t>Расстояние от лампочки до земли измеряется по перпендикуляру, проведенному от лампочки к плоскости земли </a:t>
            </a:r>
          </a:p>
        </p:txBody>
      </p:sp>
      <p:sp>
        <p:nvSpPr>
          <p:cNvPr id="435733" name="Freeform 533"/>
          <p:cNvSpPr>
            <a:spLocks/>
          </p:cNvSpPr>
          <p:nvPr/>
        </p:nvSpPr>
        <p:spPr bwMode="auto">
          <a:xfrm>
            <a:off x="3009900" y="1514004"/>
            <a:ext cx="1943100" cy="4965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4" y="3128"/>
              </a:cxn>
            </a:cxnLst>
            <a:rect l="0" t="0" r="r" b="b"/>
            <a:pathLst>
              <a:path w="1224" h="3128">
                <a:moveTo>
                  <a:pt x="0" y="0"/>
                </a:moveTo>
                <a:lnTo>
                  <a:pt x="1224" y="3128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435734" name="Text Box 534"/>
          <p:cNvSpPr txBox="1">
            <a:spLocks noChangeArrowheads="1"/>
          </p:cNvSpPr>
          <p:nvPr/>
        </p:nvSpPr>
        <p:spPr bwMode="auto">
          <a:xfrm rot="-25917063">
            <a:off x="-405169" y="3382205"/>
            <a:ext cx="39805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000066"/>
                </a:solidFill>
                <a:latin typeface="Bookman Old Style" pitchFamily="18" charset="0"/>
              </a:rPr>
              <a:t>Н а к л о н н а я </a:t>
            </a:r>
          </a:p>
        </p:txBody>
      </p:sp>
      <p:sp>
        <p:nvSpPr>
          <p:cNvPr id="435735" name="Text Box 535"/>
          <p:cNvSpPr txBox="1">
            <a:spLocks noChangeArrowheads="1"/>
          </p:cNvSpPr>
          <p:nvPr/>
        </p:nvSpPr>
        <p:spPr bwMode="auto">
          <a:xfrm rot="4109421" flipH="1">
            <a:off x="2139594" y="3610804"/>
            <a:ext cx="39805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000066"/>
                </a:solidFill>
                <a:latin typeface="Bookman Old Style" pitchFamily="18" charset="0"/>
              </a:rPr>
              <a:t>Н а к л о н н а я </a:t>
            </a:r>
          </a:p>
        </p:txBody>
      </p:sp>
      <p:sp>
        <p:nvSpPr>
          <p:cNvPr id="435736" name="Text Box 536"/>
          <p:cNvSpPr txBox="1">
            <a:spLocks noChangeArrowheads="1"/>
          </p:cNvSpPr>
          <p:nvPr/>
        </p:nvSpPr>
        <p:spPr bwMode="auto">
          <a:xfrm rot="21480176" flipH="1">
            <a:off x="2731260" y="1775485"/>
            <a:ext cx="466794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П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Е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Р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П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Е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Н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Д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И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К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У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Л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Я</a:t>
            </a:r>
          </a:p>
          <a:p>
            <a:r>
              <a:rPr lang="ru-RU" sz="2200" b="1" i="1" dirty="0">
                <a:solidFill>
                  <a:srgbClr val="FF0000"/>
                </a:solidFill>
                <a:latin typeface="Bookman Old Style" pitchFamily="18" charset="0"/>
              </a:rPr>
              <a:t>Р </a:t>
            </a:r>
          </a:p>
        </p:txBody>
      </p:sp>
      <p:sp>
        <p:nvSpPr>
          <p:cNvPr id="435737" name="Text Box 537"/>
          <p:cNvSpPr txBox="1">
            <a:spLocks noChangeArrowheads="1"/>
          </p:cNvSpPr>
          <p:nvPr/>
        </p:nvSpPr>
        <p:spPr bwMode="auto">
          <a:xfrm rot="29150" flipH="1">
            <a:off x="2786995" y="6035561"/>
            <a:ext cx="22365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000066"/>
                </a:solidFill>
                <a:latin typeface="Bookman Old Style" pitchFamily="18" charset="0"/>
              </a:rPr>
              <a:t>Проекция </a:t>
            </a:r>
          </a:p>
        </p:txBody>
      </p:sp>
      <p:sp>
        <p:nvSpPr>
          <p:cNvPr id="435742" name="Text Box 542"/>
          <p:cNvSpPr txBox="1">
            <a:spLocks noChangeArrowheads="1"/>
          </p:cNvSpPr>
          <p:nvPr/>
        </p:nvSpPr>
        <p:spPr bwMode="auto">
          <a:xfrm rot="29150" flipH="1">
            <a:off x="2786995" y="6035561"/>
            <a:ext cx="22365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0066"/>
                </a:solidFill>
                <a:latin typeface="Bookman Old Style" pitchFamily="18" charset="0"/>
              </a:rPr>
              <a:t>Проекция </a:t>
            </a: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251520" y="188640"/>
            <a:ext cx="6048672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Перпендикуляр и наклонная: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5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5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5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35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35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0.21875 0.0023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35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733" grpId="0" animBg="1"/>
      <p:bldP spid="435734" grpId="0"/>
      <p:bldP spid="435735" grpId="0"/>
      <p:bldP spid="435736" grpId="0"/>
      <p:bldP spid="435737" grpId="0"/>
      <p:bldP spid="435742" grpId="0"/>
      <p:bldP spid="43574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>
            <a:spLocks noChangeArrowheads="1"/>
          </p:cNvSpPr>
          <p:nvPr/>
        </p:nvSpPr>
        <p:spPr bwMode="auto">
          <a:xfrm>
            <a:off x="2643188" y="980744"/>
            <a:ext cx="5357812" cy="892552"/>
          </a:xfrm>
          <a:prstGeom prst="rect">
            <a:avLst/>
          </a:prstGeom>
          <a:gradFill>
            <a:gsLst>
              <a:gs pos="0">
                <a:srgbClr val="CC66FF"/>
              </a:gs>
              <a:gs pos="40000">
                <a:schemeClr val="bg1"/>
              </a:gs>
              <a:gs pos="100000">
                <a:srgbClr val="CC66FF"/>
              </a:gs>
            </a:gsLst>
          </a:gra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</a:rPr>
              <a:t>Назовите наклонные к прямой и их основания.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8918" name="Text Box 7"/>
          <p:cNvSpPr txBox="1">
            <a:spLocks noChangeArrowheads="1"/>
          </p:cNvSpPr>
          <p:nvPr/>
        </p:nvSpPr>
        <p:spPr bwMode="auto">
          <a:xfrm>
            <a:off x="4262438" y="6072206"/>
            <a:ext cx="4876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000066"/>
                </a:solidFill>
                <a:latin typeface="Bookman Old Style" pitchFamily="18" charset="0"/>
              </a:rPr>
              <a:t>C</a:t>
            </a:r>
            <a:endParaRPr lang="ru-RU" sz="3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8919" name="Text Box 8"/>
          <p:cNvSpPr txBox="1">
            <a:spLocks noChangeArrowheads="1"/>
          </p:cNvSpPr>
          <p:nvPr/>
        </p:nvSpPr>
        <p:spPr bwMode="auto">
          <a:xfrm>
            <a:off x="4071938" y="2214563"/>
            <a:ext cx="495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>
                <a:solidFill>
                  <a:srgbClr val="000066"/>
                </a:solidFill>
                <a:latin typeface="Bookman Old Style" pitchFamily="18" charset="0"/>
              </a:rPr>
              <a:t>B</a:t>
            </a:r>
            <a:endParaRPr lang="ru-RU" sz="3200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8920" name="Text Box 9"/>
          <p:cNvSpPr txBox="1">
            <a:spLocks noChangeArrowheads="1"/>
          </p:cNvSpPr>
          <p:nvPr/>
        </p:nvSpPr>
        <p:spPr bwMode="auto">
          <a:xfrm>
            <a:off x="7810500" y="6000768"/>
            <a:ext cx="495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000066"/>
                </a:solidFill>
                <a:latin typeface="Bookman Old Style" pitchFamily="18" charset="0"/>
              </a:rPr>
              <a:t>A</a:t>
            </a:r>
            <a:endParaRPr lang="ru-RU" sz="3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4643438" y="5572140"/>
            <a:ext cx="503238" cy="5032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rgbClr val="7030A0"/>
              </a:gs>
              <a:gs pos="100000">
                <a:srgbClr val="9900CC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b="1" i="1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38924" name="AutoShape 11"/>
          <p:cNvSpPr>
            <a:spLocks noChangeArrowheads="1"/>
          </p:cNvSpPr>
          <p:nvPr/>
        </p:nvSpPr>
        <p:spPr bwMode="auto">
          <a:xfrm>
            <a:off x="4643438" y="2214563"/>
            <a:ext cx="3240087" cy="3852862"/>
          </a:xfrm>
          <a:prstGeom prst="rtTriangl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ru-RU" b="1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5" name="TextBox 21"/>
          <p:cNvSpPr txBox="1">
            <a:spLocks noChangeArrowheads="1"/>
          </p:cNvSpPr>
          <p:nvPr/>
        </p:nvSpPr>
        <p:spPr bwMode="auto">
          <a:xfrm>
            <a:off x="2643174" y="980728"/>
            <a:ext cx="5357812" cy="892552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4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</a:rPr>
              <a:t>Назовите перпендикуляр и его основание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883391" y="6059606"/>
            <a:ext cx="6905767" cy="27295"/>
          </a:xfrm>
          <a:custGeom>
            <a:avLst/>
            <a:gdLst>
              <a:gd name="connsiteX0" fmla="*/ 6905767 w 6905767"/>
              <a:gd name="connsiteY0" fmla="*/ 0 h 27295"/>
              <a:gd name="connsiteX1" fmla="*/ 0 w 6905767"/>
              <a:gd name="connsiteY1" fmla="*/ 27295 h 2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05767" h="27295">
                <a:moveTo>
                  <a:pt x="6905767" y="0"/>
                </a:moveTo>
                <a:lnTo>
                  <a:pt x="0" y="27295"/>
                </a:lnTo>
              </a:path>
            </a:pathLst>
          </a:cu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2866030" y="2197290"/>
            <a:ext cx="1760561" cy="3916907"/>
          </a:xfrm>
          <a:custGeom>
            <a:avLst/>
            <a:gdLst>
              <a:gd name="connsiteX0" fmla="*/ 1760561 w 1760561"/>
              <a:gd name="connsiteY0" fmla="*/ 0 h 3916907"/>
              <a:gd name="connsiteX1" fmla="*/ 0 w 1760561"/>
              <a:gd name="connsiteY1" fmla="*/ 3916907 h 3916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60561" h="3916907">
                <a:moveTo>
                  <a:pt x="1760561" y="0"/>
                </a:moveTo>
                <a:lnTo>
                  <a:pt x="0" y="3916907"/>
                </a:lnTo>
              </a:path>
            </a:pathLst>
          </a:cu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4626591" y="2197290"/>
            <a:ext cx="2019869" cy="3835020"/>
          </a:xfrm>
          <a:custGeom>
            <a:avLst/>
            <a:gdLst>
              <a:gd name="connsiteX0" fmla="*/ 0 w 2019869"/>
              <a:gd name="connsiteY0" fmla="*/ 0 h 3835020"/>
              <a:gd name="connsiteX1" fmla="*/ 2019869 w 2019869"/>
              <a:gd name="connsiteY1" fmla="*/ 3835020 h 383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9869" h="3835020">
                <a:moveTo>
                  <a:pt x="0" y="0"/>
                </a:moveTo>
                <a:lnTo>
                  <a:pt x="2019869" y="3835020"/>
                </a:lnTo>
              </a:path>
            </a:pathLst>
          </a:cu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i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3" name="TextBox 21"/>
          <p:cNvSpPr txBox="1">
            <a:spLocks noChangeArrowheads="1"/>
          </p:cNvSpPr>
          <p:nvPr/>
        </p:nvSpPr>
        <p:spPr bwMode="auto">
          <a:xfrm>
            <a:off x="2643174" y="980728"/>
            <a:ext cx="5357812" cy="892552"/>
          </a:xfrm>
          <a:prstGeom prst="rect">
            <a:avLst/>
          </a:prstGeom>
          <a:gradFill>
            <a:gsLst>
              <a:gs pos="0">
                <a:srgbClr val="CC66FF"/>
              </a:gs>
              <a:gs pos="40000">
                <a:schemeClr val="bg1"/>
              </a:gs>
              <a:gs pos="100000">
                <a:srgbClr val="CC66FF"/>
              </a:gs>
            </a:gsLst>
          </a:gra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</a:rPr>
              <a:t>Назовите проекцию каждой наклонной.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357422" y="6000768"/>
            <a:ext cx="5373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0066"/>
                </a:solidFill>
                <a:latin typeface="Bookman Old Style" pitchFamily="18" charset="0"/>
              </a:rPr>
              <a:t>М</a:t>
            </a:r>
            <a:endParaRPr lang="ru-RU" sz="3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6429388" y="6072206"/>
            <a:ext cx="5132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0066"/>
                </a:solidFill>
                <a:latin typeface="Bookman Old Style" pitchFamily="18" charset="0"/>
              </a:rPr>
              <a:t>К</a:t>
            </a:r>
            <a:endParaRPr lang="ru-RU" sz="3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pic>
        <p:nvPicPr>
          <p:cNvPr id="26" name="Picture 2" descr="C:\Users\1\Desktop\Мои документы\презентации к урокам математики\картинки к презентации\картинки на школьныю тему\C41-32 копи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132856"/>
            <a:ext cx="2487612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683568" y="260648"/>
            <a:ext cx="30166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FFCC00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Устно</a:t>
            </a:r>
            <a:endParaRPr lang="ru-RU" sz="32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28" name="Oval 2"/>
          <p:cNvSpPr>
            <a:spLocks noChangeArrowheads="1"/>
          </p:cNvSpPr>
          <p:nvPr/>
        </p:nvSpPr>
        <p:spPr bwMode="auto">
          <a:xfrm>
            <a:off x="180578" y="548680"/>
            <a:ext cx="935038" cy="914400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№1</a:t>
            </a:r>
            <a:r>
              <a:rPr lang="ru-RU" sz="3600" b="1" i="1" dirty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5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929364" y="943431"/>
            <a:ext cx="6675084" cy="1138773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1:</a:t>
            </a:r>
            <a:r>
              <a:rPr lang="ru-RU" sz="2400" b="1" i="1" dirty="0" smtClean="0">
                <a:solidFill>
                  <a:schemeClr val="tx2"/>
                </a:solidFill>
                <a:latin typeface="Bookman Old Style" pitchFamily="18" charset="0"/>
              </a:rPr>
              <a:t>   </a:t>
            </a:r>
            <a:r>
              <a:rPr lang="ru-RU" sz="2200" b="1" i="1" dirty="0">
                <a:solidFill>
                  <a:srgbClr val="000066"/>
                </a:solidFill>
                <a:latin typeface="Bookman Old Style" pitchFamily="18" charset="0"/>
              </a:rPr>
              <a:t>Если </a:t>
            </a:r>
            <a:r>
              <a:rPr lang="ru-RU" sz="2200" b="1" i="1" dirty="0" smtClean="0">
                <a:solidFill>
                  <a:srgbClr val="000066"/>
                </a:solidFill>
                <a:latin typeface="Bookman Old Style" pitchFamily="18" charset="0"/>
              </a:rPr>
              <a:t>из одной точки к прямой проведены перпендикуляр и наклонная, то наклонная больше перпендикуляра.</a:t>
            </a:r>
            <a:endParaRPr lang="ru-RU" sz="2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9364" y="2203635"/>
            <a:ext cx="6675084" cy="1477328"/>
          </a:xfrm>
          <a:prstGeom prst="rect">
            <a:avLst/>
          </a:prstGeom>
          <a:solidFill>
            <a:srgbClr val="FFFF99"/>
          </a:solidFill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2:</a:t>
            </a:r>
            <a:r>
              <a:rPr lang="ru-RU" sz="2400" b="1" i="1" dirty="0" smtClean="0">
                <a:solidFill>
                  <a:schemeClr val="tx2"/>
                </a:solidFill>
                <a:latin typeface="Bookman Old Style" pitchFamily="18" charset="0"/>
              </a:rPr>
              <a:t>   </a:t>
            </a:r>
            <a:r>
              <a:rPr lang="ru-RU" sz="2200" b="1" i="1" dirty="0">
                <a:solidFill>
                  <a:srgbClr val="000066"/>
                </a:solidFill>
                <a:latin typeface="Bookman Old Style" pitchFamily="18" charset="0"/>
              </a:rPr>
              <a:t>Если </a:t>
            </a:r>
            <a:r>
              <a:rPr lang="ru-RU" sz="2200" b="1" i="1" dirty="0" smtClean="0">
                <a:solidFill>
                  <a:srgbClr val="000066"/>
                </a:solidFill>
                <a:latin typeface="Bookman Old Style" pitchFamily="18" charset="0"/>
              </a:rPr>
              <a:t>из одной точки к прямой проведены перпендикуляр и наклонные, то равные наклонные имеют равные проекции.</a:t>
            </a:r>
            <a:endParaRPr lang="ru-RU" sz="2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9364" y="3802395"/>
            <a:ext cx="6675084" cy="1138773"/>
          </a:xfrm>
          <a:prstGeom prst="rect">
            <a:avLst/>
          </a:prstGeom>
          <a:ln w="38100">
            <a:solidFill>
              <a:srgbClr val="0000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i="1" u="sng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3:</a:t>
            </a:r>
            <a:r>
              <a:rPr lang="ru-RU" sz="2400" b="1" i="1" dirty="0" smtClean="0">
                <a:solidFill>
                  <a:schemeClr val="tx2"/>
                </a:solidFill>
                <a:latin typeface="Bookman Old Style" pitchFamily="18" charset="0"/>
              </a:rPr>
              <a:t>   </a:t>
            </a:r>
            <a:r>
              <a:rPr lang="ru-RU" sz="2200" b="1" i="1" dirty="0">
                <a:solidFill>
                  <a:srgbClr val="000066"/>
                </a:solidFill>
                <a:latin typeface="Bookman Old Style" pitchFamily="18" charset="0"/>
              </a:rPr>
              <a:t>Если </a:t>
            </a:r>
            <a:r>
              <a:rPr lang="ru-RU" sz="2200" b="1" i="1" dirty="0" smtClean="0">
                <a:solidFill>
                  <a:srgbClr val="000066"/>
                </a:solidFill>
                <a:latin typeface="Bookman Old Style" pitchFamily="18" charset="0"/>
              </a:rPr>
              <a:t>из одной точки к прямой проведены две наклонные, то больше из них та, у которой проекция больше.</a:t>
            </a:r>
            <a:endParaRPr lang="ru-RU" sz="2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22" name="Rectangle 45"/>
          <p:cNvSpPr>
            <a:spLocks noChangeArrowheads="1"/>
          </p:cNvSpPr>
          <p:nvPr/>
        </p:nvSpPr>
        <p:spPr bwMode="auto">
          <a:xfrm>
            <a:off x="1979712" y="5445224"/>
            <a:ext cx="673236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solidFill>
                  <a:srgbClr val="000066"/>
                </a:solidFill>
                <a:latin typeface="Bookman Old Style" pitchFamily="18" charset="0"/>
              </a:rPr>
              <a:t>Если две наклонные проведены из одной точки, то их можно сравнивать, в противном случае нельзя.</a:t>
            </a:r>
            <a:endParaRPr lang="ru-RU" sz="2200" b="1" i="1" dirty="0">
              <a:solidFill>
                <a:srgbClr val="000066"/>
              </a:solidFill>
              <a:latin typeface="Bookman Old Style" pitchFamily="18" charset="0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17"/>
          <a:stretch>
            <a:fillRect/>
          </a:stretch>
        </p:blipFill>
        <p:spPr bwMode="auto">
          <a:xfrm>
            <a:off x="76200" y="928365"/>
            <a:ext cx="1865313" cy="28606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51520" y="188640"/>
            <a:ext cx="27363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Следствия: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23528" y="4869160"/>
            <a:ext cx="27363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Замечание: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3203848" y="2348880"/>
            <a:ext cx="5423588" cy="862014"/>
          </a:xfrm>
          <a:prstGeom prst="rect">
            <a:avLst/>
          </a:prstGeom>
          <a:gradFill rotWithShape="1">
            <a:gsLst>
              <a:gs pos="0">
                <a:srgbClr val="33CCCC"/>
              </a:gs>
              <a:gs pos="50000">
                <a:srgbClr val="FFFFFF"/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lvl="0" algn="ctr">
              <a:defRPr/>
            </a:pPr>
            <a:r>
              <a:rPr lang="ru-RU" sz="2800" b="1" i="1" dirty="0" smtClean="0">
                <a:solidFill>
                  <a:srgbClr val="000066"/>
                </a:solidFill>
                <a:latin typeface="Bookman Old Style" pitchFamily="18" charset="0"/>
                <a:cs typeface="Arial"/>
              </a:rPr>
              <a:t>Найдите </a:t>
            </a:r>
          </a:p>
          <a:p>
            <a:pPr lvl="0" algn="ctr"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  <a:cs typeface="Arial"/>
              </a:rPr>
              <a:t>проекцию наклонной МА</a:t>
            </a: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  <a:cs typeface="Arial"/>
                <a:sym typeface="Symbol"/>
              </a:rPr>
              <a:t>. 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  <a:cs typeface="Arial"/>
            </a:endParaRPr>
          </a:p>
        </p:txBody>
      </p:sp>
      <p:pic>
        <p:nvPicPr>
          <p:cNvPr id="7" name="Picture 2" descr="C:\Users\1\Desktop\Мои документы\презентации к урокам математики\картинки к презентации\картинки на школьныю тему\C41-32 копия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2" y="1428750"/>
            <a:ext cx="2487612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83568" y="260648"/>
            <a:ext cx="3016604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FFCC00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FFC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Задача №1</a:t>
            </a:r>
            <a:endParaRPr lang="ru-RU" sz="32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980728"/>
            <a:ext cx="70430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2400" b="1" i="1" dirty="0" smtClean="0">
                <a:solidFill>
                  <a:srgbClr val="000066"/>
                </a:solidFill>
                <a:latin typeface="Bookman Old Style" pitchFamily="18" charset="0"/>
              </a:rPr>
              <a:t>Из точки М к прямой а проведены две  наклонные МА= 13 дм и МС= 15 дм. Проекция наклонной МС равна 9 дм.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/>
          <p:cNvPicPr>
            <a:picLocks noChangeAspect="1" noChangeArrowheads="1"/>
          </p:cNvPicPr>
          <p:nvPr/>
        </p:nvPicPr>
        <p:blipFill>
          <a:blip r:embed="rId2" cstate="print">
            <a:lum bright="-8000" contrast="20000"/>
          </a:blip>
          <a:srcRect/>
          <a:stretch>
            <a:fillRect/>
          </a:stretch>
        </p:blipFill>
        <p:spPr bwMode="auto">
          <a:xfrm>
            <a:off x="0" y="764703"/>
            <a:ext cx="9108504" cy="6096597"/>
          </a:xfrm>
          <a:prstGeom prst="rect">
            <a:avLst/>
          </a:prstGeom>
          <a:noFill/>
          <a:ln w="38100">
            <a:solidFill>
              <a:srgbClr val="000066"/>
            </a:solidFill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07504" y="188640"/>
            <a:ext cx="4392488" cy="647700"/>
          </a:xfrm>
          <a:prstGeom prst="roundRect">
            <a:avLst>
              <a:gd name="adj" fmla="val 25355"/>
            </a:avLst>
          </a:prstGeom>
          <a:gradFill rotWithShape="1">
            <a:gsLst>
              <a:gs pos="0">
                <a:srgbClr val="33CCCC"/>
              </a:gs>
              <a:gs pos="50000">
                <a:srgbClr val="33CCCC">
                  <a:gamma/>
                  <a:tint val="0"/>
                  <a:invGamma/>
                </a:srgbClr>
              </a:gs>
              <a:gs pos="100000">
                <a:srgbClr val="33CC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600" b="1" i="1" dirty="0" smtClean="0">
                <a:solidFill>
                  <a:srgbClr val="000066"/>
                </a:solidFill>
                <a:latin typeface="Bookman Old Style" pitchFamily="18" charset="0"/>
                <a:cs typeface="+mn-cs"/>
              </a:rPr>
              <a:t>Теорема Пифагора:</a:t>
            </a:r>
            <a:endParaRPr lang="ru-RU" sz="2600" b="1" i="1" dirty="0">
              <a:solidFill>
                <a:srgbClr val="000066"/>
              </a:solidFill>
              <a:latin typeface="Bookman Old Style" pitchFamily="18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еометр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000051">
  <a:themeElements>
    <a:clrScheme name="Кубики">
      <a:dk1>
        <a:srgbClr val="92D050"/>
      </a:dk1>
      <a:lt1>
        <a:srgbClr val="FFFFFF"/>
      </a:lt1>
      <a:dk2>
        <a:srgbClr val="92D050"/>
      </a:dk2>
      <a:lt2>
        <a:srgbClr val="EBF1DD"/>
      </a:lt2>
      <a:accent1>
        <a:srgbClr val="76923C"/>
      </a:accent1>
      <a:accent2>
        <a:srgbClr val="FFC000"/>
      </a:accent2>
      <a:accent3>
        <a:srgbClr val="586D2C"/>
      </a:accent3>
      <a:accent4>
        <a:srgbClr val="5F497A"/>
      </a:accent4>
      <a:accent5>
        <a:srgbClr val="0070C0"/>
      </a:accent5>
      <a:accent6>
        <a:srgbClr val="00B050"/>
      </a:accent6>
      <a:hlink>
        <a:srgbClr val="3F3FFF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893</TotalTime>
  <Words>311</Words>
  <Application>Microsoft Office PowerPoint</Application>
  <PresentationFormat>Экран (4:3)</PresentationFormat>
  <Paragraphs>72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геометрия 1</vt:lpstr>
      <vt:lpstr>1_000051</vt:lpstr>
      <vt:lpstr>Тема урока:</vt:lpstr>
      <vt:lpstr>Слайд 2</vt:lpstr>
      <vt:lpstr>Тема урока:</vt:lpstr>
      <vt:lpstr>Слайд 4</vt:lpstr>
      <vt:lpstr>Слайд 5</vt:lpstr>
      <vt:lpstr>Слайд 6</vt:lpstr>
      <vt:lpstr>Слайд 7</vt:lpstr>
      <vt:lpstr>Слайд 8</vt:lpstr>
      <vt:lpstr>Слайд 9</vt:lpstr>
      <vt:lpstr>Домашнее задание.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</dc:title>
  <dc:subject>Геометрия 8 класс</dc:subject>
  <dc:creator>Малая Елена Васильевна</dc:creator>
  <cp:lastModifiedBy>Администратор безопасности</cp:lastModifiedBy>
  <cp:revision>139</cp:revision>
  <dcterms:created xsi:type="dcterms:W3CDTF">2011-06-08T19:08:13Z</dcterms:created>
  <dcterms:modified xsi:type="dcterms:W3CDTF">2016-12-13T06:12:12Z</dcterms:modified>
</cp:coreProperties>
</file>