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76" r:id="rId2"/>
    <p:sldId id="273" r:id="rId3"/>
    <p:sldId id="282" r:id="rId4"/>
    <p:sldId id="281" r:id="rId5"/>
    <p:sldId id="265" r:id="rId6"/>
    <p:sldId id="264" r:id="rId7"/>
    <p:sldId id="270" r:id="rId8"/>
    <p:sldId id="268" r:id="rId9"/>
    <p:sldId id="287" r:id="rId10"/>
    <p:sldId id="286" r:id="rId11"/>
    <p:sldId id="288" r:id="rId12"/>
    <p:sldId id="285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8555" autoAdjust="0"/>
  </p:normalViewPr>
  <p:slideViewPr>
    <p:cSldViewPr>
      <p:cViewPr>
        <p:scale>
          <a:sx n="40" d="100"/>
          <a:sy n="40" d="100"/>
        </p:scale>
        <p:origin x="-58" y="-23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E3EBBDD-60C0-4ED1-B51A-A9F78D6B9F71}" type="datetimeFigureOut">
              <a:rPr lang="ru-RU" smtClean="0"/>
              <a:t>27.02.2021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B5E176-F66B-4E6C-991B-CF5C55F4E0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06233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B5E176-F66B-4E6C-991B-CF5C55F4E07C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30285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92274-0CE9-4D1A-A098-97DF5CC6AFF4}" type="datetimeFigureOut">
              <a:rPr lang="ru-RU" smtClean="0"/>
              <a:t>27.02.2021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2FCF50-91FD-448F-8E0A-03423515E1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06942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92274-0CE9-4D1A-A098-97DF5CC6AFF4}" type="datetimeFigureOut">
              <a:rPr lang="ru-RU" smtClean="0"/>
              <a:t>27.02.2021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2FCF50-91FD-448F-8E0A-03423515E1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49725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92274-0CE9-4D1A-A098-97DF5CC6AFF4}" type="datetimeFigureOut">
              <a:rPr lang="ru-RU" smtClean="0"/>
              <a:t>27.02.2021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2FCF50-91FD-448F-8E0A-03423515E1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46857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92274-0CE9-4D1A-A098-97DF5CC6AFF4}" type="datetimeFigureOut">
              <a:rPr lang="ru-RU" smtClean="0"/>
              <a:t>27.02.2021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2FCF50-91FD-448F-8E0A-03423515E1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56169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92274-0CE9-4D1A-A098-97DF5CC6AFF4}" type="datetimeFigureOut">
              <a:rPr lang="ru-RU" smtClean="0"/>
              <a:t>27.02.2021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2FCF50-91FD-448F-8E0A-03423515E1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92311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92274-0CE9-4D1A-A098-97DF5CC6AFF4}" type="datetimeFigureOut">
              <a:rPr lang="ru-RU" smtClean="0"/>
              <a:t>27.02.2021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2FCF50-91FD-448F-8E0A-03423515E1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6630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92274-0CE9-4D1A-A098-97DF5CC6AFF4}" type="datetimeFigureOut">
              <a:rPr lang="ru-RU" smtClean="0"/>
              <a:t>27.02.2021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2FCF50-91FD-448F-8E0A-03423515E1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21721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92274-0CE9-4D1A-A098-97DF5CC6AFF4}" type="datetimeFigureOut">
              <a:rPr lang="ru-RU" smtClean="0"/>
              <a:t>27.02.2021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2FCF50-91FD-448F-8E0A-03423515E1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65252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92274-0CE9-4D1A-A098-97DF5CC6AFF4}" type="datetimeFigureOut">
              <a:rPr lang="ru-RU" smtClean="0"/>
              <a:t>27.02.2021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2FCF50-91FD-448F-8E0A-03423515E1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83615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92274-0CE9-4D1A-A098-97DF5CC6AFF4}" type="datetimeFigureOut">
              <a:rPr lang="ru-RU" smtClean="0"/>
              <a:t>27.02.2021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2FCF50-91FD-448F-8E0A-03423515E1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98310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92274-0CE9-4D1A-A098-97DF5CC6AFF4}" type="datetimeFigureOut">
              <a:rPr lang="ru-RU" smtClean="0"/>
              <a:t>27.02.2021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2FCF50-91FD-448F-8E0A-03423515E1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0839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692274-0CE9-4D1A-A098-97DF5CC6AFF4}" type="datetimeFigureOut">
              <a:rPr lang="ru-RU" smtClean="0"/>
              <a:t>27.02.2021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2FCF50-91FD-448F-8E0A-03423515E1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8446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дом\Desktop\fcc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2136" y="-11782"/>
            <a:ext cx="920613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с двумя вырезанными соседними углами 3"/>
          <p:cNvSpPr/>
          <p:nvPr/>
        </p:nvSpPr>
        <p:spPr>
          <a:xfrm>
            <a:off x="337270" y="1204304"/>
            <a:ext cx="8496944" cy="4312928"/>
          </a:xfrm>
          <a:prstGeom prst="snip2Same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/>
              <a:t> 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67544" y="188641"/>
            <a:ext cx="8208912" cy="25237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</a:rPr>
              <a:t>Обучающее видео</a:t>
            </a:r>
          </a:p>
          <a:p>
            <a:pPr algn="ctr"/>
            <a:r>
              <a:rPr lang="ru-RU" sz="4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Monotype Corsiva" pitchFamily="66" charset="0"/>
              </a:rPr>
              <a:t>«</a:t>
            </a:r>
            <a:r>
              <a:rPr lang="ru-RU" sz="48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Monotype Corsiva" pitchFamily="66" charset="0"/>
              </a:rPr>
              <a:t>Различные </a:t>
            </a:r>
            <a:r>
              <a:rPr lang="ru-RU" sz="48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Monotype Corsiva" pitchFamily="66" charset="0"/>
              </a:rPr>
              <a:t>случаи постановки тире в </a:t>
            </a:r>
            <a:r>
              <a:rPr lang="ru-RU" sz="48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Monotype Corsiva" pitchFamily="66" charset="0"/>
              </a:rPr>
              <a:t>предложении</a:t>
            </a:r>
            <a:r>
              <a:rPr lang="ru-RU" sz="4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Monotype Corsiva" pitchFamily="66" charset="0"/>
              </a:rPr>
              <a:t>»</a:t>
            </a:r>
            <a:endParaRPr lang="ru-RU" sz="4400" dirty="0">
              <a:solidFill>
                <a:schemeClr val="tx2">
                  <a:lumMod val="60000"/>
                  <a:lumOff val="40000"/>
                </a:schemeClr>
              </a:solidFill>
              <a:latin typeface="Monotype Corsiva" pitchFamily="66" charset="0"/>
            </a:endParaRPr>
          </a:p>
          <a:p>
            <a:pPr algn="ctr"/>
            <a:endParaRPr lang="ru-RU" sz="3000" b="1" dirty="0">
              <a:solidFill>
                <a:schemeClr val="accent6">
                  <a:lumMod val="75000"/>
                </a:schemeClr>
              </a:solidFill>
              <a:latin typeface="Monotype Corsiva" pitchFamily="66" charset="0"/>
            </a:endParaRPr>
          </a:p>
        </p:txBody>
      </p:sp>
      <p:pic>
        <p:nvPicPr>
          <p:cNvPr id="6" name="Рисунок 5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825"/>
          <a:stretch/>
        </p:blipFill>
        <p:spPr bwMode="auto">
          <a:xfrm>
            <a:off x="313234" y="4869160"/>
            <a:ext cx="8520980" cy="187220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" name="Скругленный прямоугольник 4"/>
          <p:cNvSpPr/>
          <p:nvPr/>
        </p:nvSpPr>
        <p:spPr>
          <a:xfrm>
            <a:off x="2843808" y="2996952"/>
            <a:ext cx="5832648" cy="1728192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Aft>
                <a:spcPts val="1200"/>
              </a:spcAft>
            </a:pP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Times New Roman"/>
                <a:ea typeface="Calibri"/>
                <a:cs typeface="Times New Roman"/>
              </a:rPr>
              <a:t>Педагог: </a:t>
            </a:r>
            <a:r>
              <a:rPr lang="ru-RU" sz="2400" b="1" dirty="0" err="1">
                <a:solidFill>
                  <a:schemeClr val="accent1">
                    <a:lumMod val="75000"/>
                  </a:schemeClr>
                </a:solidFill>
                <a:latin typeface="Times New Roman"/>
                <a:ea typeface="Calibri"/>
                <a:cs typeface="Times New Roman"/>
              </a:rPr>
              <a:t>Демахина</a:t>
            </a: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Times New Roman"/>
                <a:ea typeface="Calibri"/>
                <a:cs typeface="Times New Roman"/>
              </a:rPr>
              <a:t> Тамара Павловна, </a:t>
            </a:r>
          </a:p>
          <a:p>
            <a:pPr>
              <a:spcAft>
                <a:spcPts val="1875"/>
              </a:spcAft>
            </a:pP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Times New Roman"/>
                <a:ea typeface="Calibri"/>
                <a:cs typeface="Times New Roman"/>
              </a:rPr>
              <a:t>МАУДО «ЦРТДЮ «Созвездие» г. Орска</a:t>
            </a:r>
            <a:endParaRPr lang="ru-RU" sz="2400" dirty="0">
              <a:solidFill>
                <a:schemeClr val="accent1">
                  <a:lumMod val="75000"/>
                </a:schemeClr>
              </a:solidFill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8230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дом\Desktop\fcc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3408" y="0"/>
            <a:ext cx="9187408" cy="68905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с двумя вырезанными соседними углами 3"/>
          <p:cNvSpPr/>
          <p:nvPr/>
        </p:nvSpPr>
        <p:spPr>
          <a:xfrm>
            <a:off x="337270" y="1204304"/>
            <a:ext cx="8496944" cy="4312928"/>
          </a:xfrm>
          <a:prstGeom prst="snip2Same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/>
              <a:t> 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67544" y="188641"/>
            <a:ext cx="820891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</a:rPr>
              <a:t>Тире в </a:t>
            </a:r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</a:rPr>
              <a:t>бессоюзном сложном </a:t>
            </a: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</a:rPr>
              <a:t>предложении</a:t>
            </a: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3088283"/>
              </p:ext>
            </p:extLst>
          </p:nvPr>
        </p:nvGraphicFramePr>
        <p:xfrm>
          <a:off x="337270" y="851246"/>
          <a:ext cx="8496944" cy="4528952"/>
        </p:xfrm>
        <a:graphic>
          <a:graphicData uri="http://schemas.openxmlformats.org/drawingml/2006/table">
            <a:tbl>
              <a:tblPr firstRow="1" firstCol="1" bandRow="1"/>
              <a:tblGrid>
                <a:gridCol w="3953091"/>
                <a:gridCol w="4543853"/>
              </a:tblGrid>
              <a:tr h="131120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6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1.Первое предложение обозначает условие или время.</a:t>
                      </a:r>
                      <a:endParaRPr lang="ru-RU" sz="2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4300" marR="1143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6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Лес рубят –  щепки летят.</a:t>
                      </a:r>
                      <a:endParaRPr lang="ru-RU" sz="2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4300" marR="1143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1120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6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 Второе предложение имеет значение сравнения.</a:t>
                      </a:r>
                      <a:endParaRPr lang="ru-RU" sz="2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4300" marR="1143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6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Посмотрит –  рублём одарит.</a:t>
                      </a:r>
                      <a:endParaRPr lang="ru-RU" sz="2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4300" marR="1143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02416"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2600" b="1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6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3.Во второй части быстрая смена событий или противопоставление </a:t>
                      </a:r>
                      <a:endParaRPr lang="ru-RU" sz="2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6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Сверкнула молния – начался дождь.</a:t>
                      </a:r>
                      <a:endParaRPr lang="ru-RU" sz="2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4300" marR="1143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60117">
                <a:tc vMerge="1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6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Хотели как лучше –  получилось как всегда.</a:t>
                      </a:r>
                      <a:endParaRPr lang="ru-RU" sz="2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9" name="Рисунок 8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825"/>
          <a:stretch/>
        </p:blipFill>
        <p:spPr bwMode="auto">
          <a:xfrm>
            <a:off x="1187624" y="5517232"/>
            <a:ext cx="6624736" cy="122413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226149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дом\Desktop\fcc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308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с двумя вырезанными соседними углами 3"/>
          <p:cNvSpPr/>
          <p:nvPr/>
        </p:nvSpPr>
        <p:spPr>
          <a:xfrm>
            <a:off x="337270" y="1204304"/>
            <a:ext cx="8496944" cy="4312928"/>
          </a:xfrm>
          <a:prstGeom prst="snip2Same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/>
              <a:t> 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67544" y="188641"/>
            <a:ext cx="820891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i="1" dirty="0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</a:rPr>
              <a:t>Авторская пунктуация</a:t>
            </a:r>
            <a:r>
              <a:rPr lang="ru-RU" sz="3200" dirty="0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</a:rPr>
              <a:t> </a:t>
            </a:r>
            <a:endParaRPr lang="ru-RU" sz="3000" b="1" dirty="0">
              <a:solidFill>
                <a:schemeClr val="accent1">
                  <a:lumMod val="75000"/>
                </a:schemeClr>
              </a:solidFill>
              <a:latin typeface="Monotype Corsiva" pitchFamily="66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17197569"/>
              </p:ext>
            </p:extLst>
          </p:nvPr>
        </p:nvGraphicFramePr>
        <p:xfrm>
          <a:off x="337270" y="980728"/>
          <a:ext cx="8483202" cy="5766828"/>
        </p:xfrm>
        <a:graphic>
          <a:graphicData uri="http://schemas.openxmlformats.org/drawingml/2006/table">
            <a:tbl>
              <a:tblPr firstRow="1" firstCol="1" bandRow="1"/>
              <a:tblGrid>
                <a:gridCol w="3946698"/>
                <a:gridCol w="4536504"/>
              </a:tblGrid>
              <a:tr h="94707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   Ф.М</a:t>
                      </a:r>
                      <a:r>
                        <a:rPr lang="ru-RU" sz="2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. Достоевский употреблял тире после союза И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Предчувствую наступление нового периода жизни и –  волнуюсь.</a:t>
                      </a:r>
                      <a:endParaRPr lang="ru-RU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6738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  У </a:t>
                      </a:r>
                      <a:r>
                        <a:rPr lang="ru-RU" sz="24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М.Горького</a:t>
                      </a:r>
                      <a:r>
                        <a:rPr lang="ru-RU" sz="2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тире встречается </a:t>
                      </a:r>
                      <a:r>
                        <a:rPr lang="ru-RU" sz="24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между </a:t>
                      </a:r>
                      <a:r>
                        <a:rPr lang="ru-RU" sz="2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подлежащим и сказуемым. 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u="sng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Люди</a:t>
                      </a:r>
                      <a:r>
                        <a:rPr lang="ru-RU" sz="2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–  </a:t>
                      </a:r>
                      <a:r>
                        <a:rPr lang="ru-RU" sz="2400" u="dbl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победили.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6738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  Тире </a:t>
                      </a:r>
                      <a:r>
                        <a:rPr lang="ru-RU" sz="2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любил </a:t>
                      </a:r>
                      <a:endParaRPr lang="ru-RU" sz="2400" dirty="0" smtClean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И.С</a:t>
                      </a:r>
                      <a:r>
                        <a:rPr lang="ru-RU" sz="2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. Тургенев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Не будь тебя –  как не впасть в отчаяние при виде всего, что совершается дома?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7825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   Авторское </a:t>
                      </a:r>
                      <a:r>
                        <a:rPr lang="ru-RU" sz="2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тире широко использовал Ф.И. Тютчев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Всемирную судьбу России – 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Нет вам её не запрудить.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5651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   У </a:t>
                      </a:r>
                      <a:r>
                        <a:rPr lang="ru-RU" sz="2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М.И. Цветаевой тире – знак отчаяния -  разрывало строку, также  как рвалась на части её душа 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Снегами – годами– пудами бездушья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Удар – заглушённый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8" name="Рисунок 7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538" t="70588" r="37605" b="-1261"/>
          <a:stretch/>
        </p:blipFill>
        <p:spPr bwMode="auto">
          <a:xfrm>
            <a:off x="7092280" y="0"/>
            <a:ext cx="1741934" cy="94587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403393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дом\Desktop\fcc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6174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с двумя вырезанными соседними углами 3"/>
          <p:cNvSpPr/>
          <p:nvPr/>
        </p:nvSpPr>
        <p:spPr>
          <a:xfrm>
            <a:off x="337270" y="1204304"/>
            <a:ext cx="8496944" cy="4312928"/>
          </a:xfrm>
          <a:prstGeom prst="snip2Same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/>
              <a:t> 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67544" y="188641"/>
            <a:ext cx="820891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i="1" dirty="0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</a:rPr>
              <a:t>Тире – спасательный круг</a:t>
            </a:r>
            <a:r>
              <a:rPr lang="ru-RU" sz="3200" b="1" i="1" dirty="0" smtClean="0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</a:rPr>
              <a:t> </a:t>
            </a:r>
            <a:endParaRPr lang="ru-RU" sz="3000" b="1" dirty="0">
              <a:solidFill>
                <a:schemeClr val="accent1">
                  <a:lumMod val="75000"/>
                </a:schemeClr>
              </a:solidFill>
              <a:latin typeface="Monotype Corsiva" pitchFamily="66" charset="0"/>
            </a:endParaRPr>
          </a:p>
        </p:txBody>
      </p:sp>
      <p:pic>
        <p:nvPicPr>
          <p:cNvPr id="6" name="Рисунок 5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825"/>
          <a:stretch/>
        </p:blipFill>
        <p:spPr bwMode="auto">
          <a:xfrm>
            <a:off x="3203848" y="5691158"/>
            <a:ext cx="5630366" cy="105021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13234" y="1166843"/>
            <a:ext cx="852098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/>
              <a:t>	</a:t>
            </a:r>
            <a:r>
              <a:rPr lang="ru-RU" sz="2400" b="1" dirty="0" smtClean="0"/>
              <a:t>Правила </a:t>
            </a:r>
            <a:r>
              <a:rPr lang="ru-RU" sz="2400" b="1" dirty="0"/>
              <a:t>употребления и название этого знака, как тире, установились не сразу. Первоначально этот знак препинания был именован «молчанка», затем — «черта». В русскую письменность тире ввёл писатель и историк Н. М. Карамзин в 18 веке. Но тире  –  это не просто черта, иногда это спасательный круг, помогающий понять смысл  предложения. Диапазон употребления тире, с момента появления, становится всё шире и шире</a:t>
            </a:r>
            <a:r>
              <a:rPr lang="ru-RU" sz="2400" b="1" dirty="0" smtClean="0"/>
              <a:t>.</a:t>
            </a:r>
          </a:p>
          <a:p>
            <a:pPr algn="just"/>
            <a:r>
              <a:rPr lang="ru-RU" sz="2400" b="1" dirty="0" smtClean="0"/>
              <a:t> 	Значимость </a:t>
            </a:r>
            <a:r>
              <a:rPr lang="ru-RU" sz="2400" b="1" dirty="0"/>
              <a:t>его не следует недооценивать, ведь оно играет важную роль в нашей речи:  помогает ясно излагать мысли, отделять предложения или его части, с его помощью привлекают внимание читателя</a:t>
            </a:r>
            <a:r>
              <a:rPr lang="ru-RU" sz="2400" b="1" dirty="0" smtClean="0"/>
              <a:t>. 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4157119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дом\Desktop\fcc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3496" y="-245425"/>
            <a:ext cx="9335926" cy="71034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с двумя скругленными соседними углами 2"/>
          <p:cNvSpPr/>
          <p:nvPr/>
        </p:nvSpPr>
        <p:spPr>
          <a:xfrm>
            <a:off x="467544" y="404664"/>
            <a:ext cx="8064896" cy="432048"/>
          </a:xfrm>
          <a:prstGeom prst="round2Same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000" b="1" dirty="0">
              <a:solidFill>
                <a:schemeClr val="accent6">
                  <a:lumMod val="75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5" name="Прямоугольник с двумя скругленными соседними углами 4"/>
          <p:cNvSpPr/>
          <p:nvPr/>
        </p:nvSpPr>
        <p:spPr>
          <a:xfrm>
            <a:off x="467544" y="1052736"/>
            <a:ext cx="3672408" cy="5400600"/>
          </a:xfrm>
          <a:prstGeom prst="round2Same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endParaRPr lang="ru-RU" dirty="0" smtClean="0"/>
          </a:p>
          <a:p>
            <a:endParaRPr lang="ru-RU" u="sng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Прямоугольник с двумя скругленными соседними углами 6"/>
          <p:cNvSpPr/>
          <p:nvPr/>
        </p:nvSpPr>
        <p:spPr>
          <a:xfrm>
            <a:off x="4932040" y="1052736"/>
            <a:ext cx="3888432" cy="5400600"/>
          </a:xfrm>
          <a:prstGeom prst="round2Same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ru-RU" sz="24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611560" y="0"/>
            <a:ext cx="853244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i="1" dirty="0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</a:rPr>
              <a:t>Тире между подлежащим и </a:t>
            </a:r>
            <a:r>
              <a:rPr lang="ru-RU" sz="3200" b="1" i="1" dirty="0" smtClean="0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</a:rPr>
              <a:t>сказуемым</a:t>
            </a:r>
            <a:endParaRPr lang="ru-RU" sz="3200" dirty="0">
              <a:solidFill>
                <a:schemeClr val="accent1">
                  <a:lumMod val="75000"/>
                </a:schemeClr>
              </a:solidFill>
              <a:latin typeface="Monotype Corsiva" pitchFamily="66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7418668"/>
              </p:ext>
            </p:extLst>
          </p:nvPr>
        </p:nvGraphicFramePr>
        <p:xfrm>
          <a:off x="179512" y="584777"/>
          <a:ext cx="8964488" cy="5295206"/>
        </p:xfrm>
        <a:graphic>
          <a:graphicData uri="http://schemas.openxmlformats.org/drawingml/2006/table">
            <a:tbl>
              <a:tblPr firstRow="1" firstCol="1" bandRow="1"/>
              <a:tblGrid>
                <a:gridCol w="4036379"/>
                <a:gridCol w="4928109"/>
              </a:tblGrid>
              <a:tr h="39145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1.</a:t>
                      </a:r>
                      <a:r>
                        <a:rPr lang="ru-RU" sz="2200" u="sng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Сущ.</a:t>
                      </a:r>
                      <a:r>
                        <a:rPr lang="ru-RU" sz="22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+</a:t>
                      </a:r>
                      <a:r>
                        <a:rPr lang="ru-RU" sz="2200" u="dbl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Сущ</a:t>
                      </a:r>
                      <a:r>
                        <a:rPr lang="ru-RU" sz="22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в </a:t>
                      </a:r>
                      <a:r>
                        <a:rPr lang="ru-RU" sz="22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И.п</a:t>
                      </a:r>
                      <a:endParaRPr lang="ru-RU" sz="2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Наша</a:t>
                      </a:r>
                      <a:r>
                        <a:rPr lang="ru-RU" sz="2200" u="sng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дружба</a:t>
                      </a:r>
                      <a:r>
                        <a:rPr lang="ru-RU" sz="22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– солнца яркий </a:t>
                      </a:r>
                      <a:r>
                        <a:rPr lang="ru-RU" sz="2200" u="dbl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свет</a:t>
                      </a:r>
                      <a:r>
                        <a:rPr lang="ru-RU" sz="22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ru-RU" sz="2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503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2.Числительное </a:t>
                      </a:r>
                      <a:r>
                        <a:rPr lang="ru-RU" sz="22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+</a:t>
                      </a:r>
                      <a:r>
                        <a:rPr lang="ru-RU" sz="22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числительное</a:t>
                      </a:r>
                      <a:endParaRPr lang="ru-RU" sz="2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u="sng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Пятью пять</a:t>
                      </a:r>
                      <a:r>
                        <a:rPr lang="ru-RU" sz="22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– </a:t>
                      </a:r>
                      <a:r>
                        <a:rPr lang="ru-RU" sz="2200" u="dbl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двадцать пять.</a:t>
                      </a:r>
                      <a:r>
                        <a:rPr lang="ru-RU" sz="22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endParaRPr lang="ru-RU" sz="2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953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3.Числительное + </a:t>
                      </a:r>
                      <a:r>
                        <a:rPr lang="ru-RU" sz="22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сущ. </a:t>
                      </a:r>
                      <a:r>
                        <a:rPr lang="ru-RU" sz="22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в </a:t>
                      </a:r>
                      <a:r>
                        <a:rPr lang="ru-RU" sz="22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И.п</a:t>
                      </a:r>
                      <a:r>
                        <a:rPr lang="ru-RU" sz="22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ru-RU" sz="2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u="dbl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Сто двадцать рублей</a:t>
                      </a:r>
                      <a:r>
                        <a:rPr lang="ru-RU" sz="22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_ – </a:t>
                      </a:r>
                      <a:r>
                        <a:rPr lang="ru-RU" sz="2200" u="sng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плата</a:t>
                      </a:r>
                      <a:r>
                        <a:rPr lang="ru-RU" sz="22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–за проезд</a:t>
                      </a:r>
                      <a:endParaRPr lang="ru-RU" sz="2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8756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4.Сущ. </a:t>
                      </a:r>
                      <a:r>
                        <a:rPr lang="ru-RU" sz="22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в </a:t>
                      </a:r>
                      <a:r>
                        <a:rPr lang="ru-RU" sz="22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И.п</a:t>
                      </a:r>
                      <a:r>
                        <a:rPr lang="ru-RU" sz="22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+ числительное.</a:t>
                      </a:r>
                      <a:endParaRPr lang="ru-RU" sz="2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u="sng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Высота</a:t>
                      </a:r>
                      <a:r>
                        <a:rPr lang="ru-RU" sz="22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дворца </a:t>
                      </a:r>
                      <a:r>
                        <a:rPr lang="ru-RU" sz="22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– </a:t>
                      </a:r>
                      <a:r>
                        <a:rPr lang="ru-RU" sz="2200" u="dbl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двадцать два метра.</a:t>
                      </a:r>
                      <a:endParaRPr lang="ru-RU" sz="2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7138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4.Инфинитив + инфинитив </a:t>
                      </a:r>
                      <a:endParaRPr lang="ru-RU" sz="2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u="sng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Жить</a:t>
                      </a:r>
                      <a:r>
                        <a:rPr lang="ru-RU" sz="2200" u="dbl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2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– Родине </a:t>
                      </a:r>
                      <a:r>
                        <a:rPr lang="ru-RU" sz="2200" u="dbl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служить.</a:t>
                      </a:r>
                      <a:endParaRPr lang="ru-RU" sz="2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7138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5.Инфинитив </a:t>
                      </a:r>
                      <a:r>
                        <a:rPr lang="ru-RU" sz="22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+</a:t>
                      </a:r>
                      <a:r>
                        <a:rPr lang="ru-RU" sz="22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сущ. </a:t>
                      </a:r>
                      <a:r>
                        <a:rPr lang="ru-RU" sz="22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И.п</a:t>
                      </a:r>
                      <a:endParaRPr lang="ru-RU" sz="2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Друга</a:t>
                      </a:r>
                      <a:r>
                        <a:rPr lang="ru-RU" sz="2200" u="sng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спасти </a:t>
                      </a:r>
                      <a:r>
                        <a:rPr lang="ru-RU" sz="22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– высшая</a:t>
                      </a:r>
                      <a:r>
                        <a:rPr lang="ru-RU" sz="2200" u="dbl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честь</a:t>
                      </a:r>
                      <a:endParaRPr lang="ru-RU" sz="2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7006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6.Сущ. </a:t>
                      </a:r>
                      <a:r>
                        <a:rPr lang="ru-RU" sz="22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в </a:t>
                      </a:r>
                      <a:r>
                        <a:rPr lang="ru-RU" sz="22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И.п</a:t>
                      </a:r>
                      <a:r>
                        <a:rPr lang="ru-RU" sz="22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. + инфинитив</a:t>
                      </a:r>
                      <a:endParaRPr lang="ru-RU" sz="2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u="dbl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Задача</a:t>
                      </a:r>
                      <a:r>
                        <a:rPr lang="ru-RU" sz="22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искусства – </a:t>
                      </a:r>
                      <a:r>
                        <a:rPr lang="ru-RU" sz="2200" u="dbl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исследовать </a:t>
                      </a:r>
                      <a:r>
                        <a:rPr lang="ru-RU" sz="22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человеческую душу</a:t>
                      </a:r>
                      <a:endParaRPr lang="ru-RU" sz="2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7006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7.Если сказуемое выражено фразеологизмом</a:t>
                      </a:r>
                      <a:endParaRPr lang="ru-RU" sz="2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Пирог—</a:t>
                      </a:r>
                      <a:r>
                        <a:rPr lang="ru-RU" sz="2200" u="dbl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пальчики оближешь</a:t>
                      </a:r>
                      <a:r>
                        <a:rPr lang="ru-RU" sz="22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ru-RU" sz="2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5332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8.Если перед сказуемым стоят слова это, вот, значит, это значит</a:t>
                      </a:r>
                      <a:endParaRPr lang="ru-RU" sz="2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u="sng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Точность</a:t>
                      </a:r>
                      <a:r>
                        <a:rPr lang="ru-RU" sz="22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 и</a:t>
                      </a:r>
                      <a:r>
                        <a:rPr lang="ru-RU" sz="2200" u="sng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краткость</a:t>
                      </a:r>
                      <a:r>
                        <a:rPr lang="ru-RU" sz="22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– вот первые </a:t>
                      </a:r>
                      <a:r>
                        <a:rPr lang="ru-RU" sz="2200" u="dbl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достоинств</a:t>
                      </a:r>
                      <a:r>
                        <a:rPr lang="ru-RU" sz="22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а прозы. </a:t>
                      </a:r>
                      <a:endParaRPr lang="ru-RU" sz="2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1" name="Рисунок 10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538" t="70588" r="37605" b="-1261"/>
          <a:stretch/>
        </p:blipFill>
        <p:spPr bwMode="auto">
          <a:xfrm>
            <a:off x="2624580" y="5589240"/>
            <a:ext cx="1820212" cy="108241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917199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дом\Desktop\fcc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74087"/>
            <a:ext cx="9335926" cy="7332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с двумя скругленными соседними углами 2"/>
          <p:cNvSpPr/>
          <p:nvPr/>
        </p:nvSpPr>
        <p:spPr>
          <a:xfrm>
            <a:off x="467544" y="404664"/>
            <a:ext cx="8064896" cy="5256584"/>
          </a:xfrm>
          <a:prstGeom prst="round2Same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000" b="1" dirty="0">
              <a:solidFill>
                <a:schemeClr val="accent6">
                  <a:lumMod val="75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5" name="Прямоугольник с двумя скругленными соседними углами 4"/>
          <p:cNvSpPr/>
          <p:nvPr/>
        </p:nvSpPr>
        <p:spPr>
          <a:xfrm>
            <a:off x="467544" y="1052736"/>
            <a:ext cx="3672408" cy="5400600"/>
          </a:xfrm>
          <a:prstGeom prst="round2Same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endParaRPr lang="ru-RU" dirty="0" smtClean="0"/>
          </a:p>
          <a:p>
            <a:endParaRPr lang="ru-RU" u="sng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Прямоугольник с двумя скругленными соседними углами 6"/>
          <p:cNvSpPr/>
          <p:nvPr/>
        </p:nvSpPr>
        <p:spPr>
          <a:xfrm>
            <a:off x="4932040" y="1052736"/>
            <a:ext cx="3888432" cy="5400600"/>
          </a:xfrm>
          <a:prstGeom prst="round2Same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ru-RU" sz="2400" dirty="0"/>
          </a:p>
        </p:txBody>
      </p:sp>
      <p:pic>
        <p:nvPicPr>
          <p:cNvPr id="12" name="Рисунок 11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538" t="70588" r="37605" b="-1261"/>
          <a:stretch/>
        </p:blipFill>
        <p:spPr bwMode="auto">
          <a:xfrm>
            <a:off x="3203849" y="5517232"/>
            <a:ext cx="1820212" cy="108241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0" y="-245424"/>
            <a:ext cx="933592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i="1" dirty="0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</a:rPr>
              <a:t>Тире в предложении с однородными членами при обобщающем слове </a:t>
            </a:r>
            <a:endParaRPr lang="ru-RU" sz="3200" b="1" i="1" dirty="0" smtClean="0">
              <a:solidFill>
                <a:schemeClr val="accent1">
                  <a:lumMod val="75000"/>
                </a:schemeClr>
              </a:solidFill>
              <a:latin typeface="Monotype Corsiva" pitchFamily="66" charset="0"/>
            </a:endParaRPr>
          </a:p>
          <a:p>
            <a:pPr algn="ctr"/>
            <a:r>
              <a:rPr lang="ru-RU" sz="3200" b="1" i="1" dirty="0" smtClean="0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</a:rPr>
              <a:t>(</a:t>
            </a:r>
            <a:r>
              <a:rPr lang="ru-RU" sz="2800" b="1" i="1" dirty="0" smtClean="0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</a:rPr>
              <a:t>наречии, существительном, местоимении</a:t>
            </a:r>
            <a:r>
              <a:rPr lang="ru-RU" sz="3200" b="1" i="1" dirty="0" smtClean="0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</a:rPr>
              <a:t>) </a:t>
            </a:r>
            <a:endParaRPr lang="ru-RU" sz="3200" dirty="0">
              <a:solidFill>
                <a:schemeClr val="accent1">
                  <a:lumMod val="75000"/>
                </a:schemeClr>
              </a:solidFill>
              <a:latin typeface="Monotype Corsiva" pitchFamily="66" charset="0"/>
            </a:endParaRPr>
          </a:p>
        </p:txBody>
      </p:sp>
      <p:graphicFrame>
        <p:nvGraphicFramePr>
          <p:cNvPr id="19" name="Таблица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1593203"/>
              </p:ext>
            </p:extLst>
          </p:nvPr>
        </p:nvGraphicFramePr>
        <p:xfrm>
          <a:off x="179512" y="1324237"/>
          <a:ext cx="8856984" cy="5275412"/>
        </p:xfrm>
        <a:graphic>
          <a:graphicData uri="http://schemas.openxmlformats.org/drawingml/2006/table">
            <a:tbl>
              <a:tblPr firstRow="1" firstCol="1" bandRow="1"/>
              <a:tblGrid>
                <a:gridCol w="2851229"/>
                <a:gridCol w="6005755"/>
              </a:tblGrid>
              <a:tr h="5275412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6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Если обобщающее слово употребляется после однородных членов.</a:t>
                      </a:r>
                      <a:endParaRPr lang="ru-RU" sz="2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6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Обобщающее слово выполняет ту же синтаксическую роль, что и однородные члены.</a:t>
                      </a:r>
                      <a:endParaRPr lang="ru-RU" sz="2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600" u="sng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  Альбомы</a:t>
                      </a:r>
                      <a:r>
                        <a:rPr lang="ru-RU" sz="26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, цветные </a:t>
                      </a:r>
                      <a:r>
                        <a:rPr lang="ru-RU" sz="2600" u="sng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карандаши</a:t>
                      </a:r>
                      <a:r>
                        <a:rPr lang="ru-RU" sz="26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, акварельные </a:t>
                      </a:r>
                      <a:r>
                        <a:rPr lang="ru-RU" sz="2600" u="sng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краски</a:t>
                      </a:r>
                      <a:r>
                        <a:rPr lang="ru-RU" sz="26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– </a:t>
                      </a:r>
                      <a:r>
                        <a:rPr lang="ru-RU" sz="2600" u="sng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все</a:t>
                      </a:r>
                      <a:r>
                        <a:rPr lang="ru-RU" sz="26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было на своих местах</a:t>
                      </a:r>
                      <a:r>
                        <a:rPr lang="ru-RU" sz="26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ru-RU" sz="2600" u="sng" dirty="0" smtClean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600" u="sng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  Дома</a:t>
                      </a:r>
                      <a:r>
                        <a:rPr lang="ru-RU" sz="26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ru-RU" sz="2600" u="sng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животные</a:t>
                      </a:r>
                      <a:r>
                        <a:rPr lang="ru-RU" sz="26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ru-RU" sz="2600" u="sng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природа</a:t>
                      </a:r>
                      <a:r>
                        <a:rPr lang="ru-RU" sz="26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– </a:t>
                      </a:r>
                      <a:r>
                        <a:rPr lang="ru-RU" sz="2600" u="sng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всё</a:t>
                      </a:r>
                      <a:r>
                        <a:rPr lang="ru-RU" sz="26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на картинах художника напоминало ему о родине</a:t>
                      </a:r>
                      <a:r>
                        <a:rPr lang="ru-RU" sz="26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6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  </a:t>
                      </a:r>
                      <a:r>
                        <a:rPr lang="ru-RU" sz="2600" u="dash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Голубику</a:t>
                      </a:r>
                      <a:r>
                        <a:rPr lang="ru-RU" sz="2600" u="dash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, чернику, малину, вишни</a:t>
                      </a:r>
                      <a:r>
                        <a:rPr lang="ru-RU" sz="26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– </a:t>
                      </a:r>
                      <a:r>
                        <a:rPr lang="ru-RU" sz="2600" u="dash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все </a:t>
                      </a:r>
                      <a:r>
                        <a:rPr lang="ru-RU" sz="26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эти </a:t>
                      </a:r>
                      <a:r>
                        <a:rPr lang="ru-RU" sz="2600" u="dash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ягоды</a:t>
                      </a:r>
                      <a:r>
                        <a:rPr lang="ru-RU" sz="26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можно купить на рынке.</a:t>
                      </a:r>
                      <a:endParaRPr lang="ru-RU" sz="2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600" u="dotDash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  На </a:t>
                      </a:r>
                      <a:r>
                        <a:rPr lang="ru-RU" sz="2600" u="dotDash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столе, возле кровати, на подоконнике – везде</a:t>
                      </a:r>
                      <a:r>
                        <a:rPr lang="ru-RU" sz="26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лежали книги.</a:t>
                      </a:r>
                      <a:endParaRPr lang="ru-RU" sz="2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12696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дом\Desktop\fcc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619338" cy="70474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с двумя скругленными соседними углами 4"/>
          <p:cNvSpPr/>
          <p:nvPr/>
        </p:nvSpPr>
        <p:spPr>
          <a:xfrm>
            <a:off x="467544" y="1412776"/>
            <a:ext cx="3888432" cy="5184576"/>
          </a:xfrm>
          <a:prstGeom prst="round2Same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ru-RU" sz="2400" u="sng" dirty="0" smtClean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Прямоугольник с двумя скругленными соседними углами 6"/>
          <p:cNvSpPr/>
          <p:nvPr/>
        </p:nvSpPr>
        <p:spPr>
          <a:xfrm>
            <a:off x="4355976" y="836712"/>
            <a:ext cx="4680520" cy="5774930"/>
          </a:xfrm>
          <a:prstGeom prst="round2Same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ru-RU" sz="24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52400" y="0"/>
            <a:ext cx="917212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i="1" dirty="0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</a:rPr>
              <a:t>Тире при </a:t>
            </a:r>
            <a:r>
              <a:rPr lang="ru-RU" sz="3200" b="1" i="1" dirty="0" smtClean="0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</a:rPr>
              <a:t>приложении</a:t>
            </a:r>
            <a:endParaRPr lang="ru-RU" sz="3200" dirty="0">
              <a:solidFill>
                <a:schemeClr val="accent1">
                  <a:lumMod val="75000"/>
                </a:schemeClr>
              </a:solidFill>
              <a:latin typeface="Monotype Corsiva" pitchFamily="66" charset="0"/>
            </a:endParaRP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0854667"/>
              </p:ext>
            </p:extLst>
          </p:nvPr>
        </p:nvGraphicFramePr>
        <p:xfrm>
          <a:off x="152400" y="548680"/>
          <a:ext cx="9196536" cy="5437658"/>
        </p:xfrm>
        <a:graphic>
          <a:graphicData uri="http://schemas.openxmlformats.org/drawingml/2006/table">
            <a:tbl>
              <a:tblPr firstRow="1" firstCol="1" bandRow="1"/>
              <a:tblGrid>
                <a:gridCol w="4214762"/>
                <a:gridCol w="4981774"/>
              </a:tblGrid>
              <a:tr h="5437658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600" b="1" i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Тире ставится:</a:t>
                      </a:r>
                      <a:endParaRPr lang="ru-RU" sz="2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26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1.Если </a:t>
                      </a:r>
                      <a:r>
                        <a:rPr lang="ru-RU" sz="26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можно добавить слова </a:t>
                      </a:r>
                      <a:r>
                        <a:rPr lang="ru-RU" sz="2600" b="1" i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а</a:t>
                      </a:r>
                      <a:r>
                        <a:rPr lang="ru-RU" sz="26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2600" b="1" i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именно</a:t>
                      </a:r>
                      <a:endParaRPr lang="ru-RU" sz="2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2600" b="1" i="1" dirty="0" smtClean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600" b="0" i="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2.</a:t>
                      </a:r>
                      <a:r>
                        <a:rPr lang="ru-RU" sz="26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При распространённых </a:t>
                      </a:r>
                      <a:r>
                        <a:rPr lang="ru-RU" sz="26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приложениях, стоящих в конце предложения.</a:t>
                      </a:r>
                      <a:endParaRPr lang="ru-RU" sz="2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6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r>
                        <a:rPr lang="ru-RU" sz="26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. При приложениях, относящихся только к одному из однородных членов </a:t>
                      </a:r>
                      <a:endParaRPr lang="ru-RU" sz="2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4300" marR="1143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endParaRPr lang="ru-RU" sz="2600" dirty="0" smtClean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6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1.</a:t>
                      </a:r>
                      <a:r>
                        <a:rPr lang="ru-RU" sz="2600" kern="12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26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Всюду встречались кирпичные строения </a:t>
                      </a:r>
                      <a:r>
                        <a:rPr lang="ru-RU" sz="2600" i="1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(а именно</a:t>
                      </a:r>
                      <a:r>
                        <a:rPr lang="ru-RU" sz="26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) — </a:t>
                      </a:r>
                      <a:r>
                        <a:rPr lang="ru-RU" sz="2600" b="1" i="1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грубые огромные коробки.</a:t>
                      </a:r>
                      <a:endParaRPr lang="ru-RU" sz="26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26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2.Высоко в небе сияло солнце – </a:t>
                      </a:r>
                      <a:r>
                        <a:rPr lang="ru-RU" sz="2600" b="1" i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очень чистое и жаркое</a:t>
                      </a:r>
                      <a:r>
                        <a:rPr lang="ru-RU" sz="2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солнце киевского лета.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3.Я познакомился с моей двоюродной сестрой, Мишей – </a:t>
                      </a:r>
                      <a:r>
                        <a:rPr lang="ru-RU" sz="2600" b="1" i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её другом</a:t>
                      </a:r>
                      <a:r>
                        <a:rPr lang="ru-RU" sz="2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Павлом и Оксаной.</a:t>
                      </a:r>
                      <a:endParaRPr lang="ru-RU" sz="2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4300" marR="1143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4" name="Picture 2" descr="C:\Users\дом\Desktop\fcc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1" y="6858000"/>
            <a:ext cx="9324528" cy="124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Рисунок 9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538" t="70588" r="37605" b="-1261"/>
          <a:stretch/>
        </p:blipFill>
        <p:spPr bwMode="auto">
          <a:xfrm>
            <a:off x="2535764" y="5725070"/>
            <a:ext cx="1820212" cy="108241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286128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Стрелка вниз 27"/>
          <p:cNvSpPr/>
          <p:nvPr/>
        </p:nvSpPr>
        <p:spPr>
          <a:xfrm>
            <a:off x="4000128" y="692696"/>
            <a:ext cx="1219944" cy="1512168"/>
          </a:xfrm>
          <a:prstGeom prst="downArrow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дом\Desktop\fcc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2604" y="0"/>
            <a:ext cx="9280090" cy="6992635"/>
          </a:xfrm>
          <a:prstGeom prst="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с двумя скругленными соседними углами 4"/>
          <p:cNvSpPr/>
          <p:nvPr/>
        </p:nvSpPr>
        <p:spPr>
          <a:xfrm>
            <a:off x="472686" y="1268761"/>
            <a:ext cx="3527443" cy="4248471"/>
          </a:xfrm>
          <a:prstGeom prst="round2Same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ru-RU" sz="2000" b="1" dirty="0" smtClean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6" name="Прямоугольник с двумя скругленными соседними углами 5"/>
          <p:cNvSpPr/>
          <p:nvPr/>
        </p:nvSpPr>
        <p:spPr>
          <a:xfrm>
            <a:off x="5220072" y="1268761"/>
            <a:ext cx="3317510" cy="4248472"/>
          </a:xfrm>
          <a:prstGeom prst="round2Same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ru-RU" sz="24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22" name="Прямоугольник с двумя скругленными соседними углами 21"/>
          <p:cNvSpPr/>
          <p:nvPr/>
        </p:nvSpPr>
        <p:spPr>
          <a:xfrm>
            <a:off x="472686" y="-134635"/>
            <a:ext cx="8064896" cy="1115363"/>
          </a:xfrm>
          <a:prstGeom prst="round2Same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</a:rPr>
              <a:t>Тире при согласованных и несогласованных определениях </a:t>
            </a:r>
            <a:endParaRPr lang="ru-RU" sz="3000" b="1" dirty="0">
              <a:solidFill>
                <a:schemeClr val="accent1">
                  <a:lumMod val="75000"/>
                </a:schemeClr>
              </a:solidFill>
              <a:latin typeface="Monotype Corsiva" pitchFamily="66" charset="0"/>
            </a:endParaRPr>
          </a:p>
        </p:txBody>
      </p:sp>
      <p:graphicFrame>
        <p:nvGraphicFramePr>
          <p:cNvPr id="12" name="Таблица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1345930"/>
              </p:ext>
            </p:extLst>
          </p:nvPr>
        </p:nvGraphicFramePr>
        <p:xfrm>
          <a:off x="107504" y="980728"/>
          <a:ext cx="4397630" cy="4896544"/>
        </p:xfrm>
        <a:graphic>
          <a:graphicData uri="http://schemas.openxmlformats.org/drawingml/2006/table">
            <a:tbl>
              <a:tblPr firstRow="1" firstCol="1" bandRow="1"/>
              <a:tblGrid>
                <a:gridCol w="4397630"/>
              </a:tblGrid>
              <a:tr h="2525837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i="1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 При </a:t>
                      </a:r>
                      <a:r>
                        <a:rPr lang="ru-RU" sz="2800" b="1" i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согласованных</a:t>
                      </a:r>
                      <a:r>
                        <a:rPr lang="ru-RU" sz="2800" b="1" i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определениях</a:t>
                      </a:r>
                      <a:r>
                        <a:rPr lang="ru-RU" sz="2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, </a:t>
                      </a:r>
                      <a:endParaRPr lang="ru-RU" sz="2800" dirty="0" smtClean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если оно имеет уточняющее </a:t>
                      </a:r>
                      <a:r>
                        <a:rPr lang="ru-RU" sz="2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значение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2370707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i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При несогласованных определениях,</a:t>
                      </a:r>
                      <a:r>
                        <a:rPr lang="ru-RU" sz="2800" i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endParaRPr lang="ru-RU" sz="2800" i="1" dirty="0" smtClean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если они выражены </a:t>
                      </a:r>
                      <a:r>
                        <a:rPr lang="ru-RU" sz="2800" u="none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инфинитивом</a:t>
                      </a:r>
                      <a:endParaRPr lang="ru-RU" sz="2800" u="none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3" name="Таблица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0719680"/>
              </p:ext>
            </p:extLst>
          </p:nvPr>
        </p:nvGraphicFramePr>
        <p:xfrm>
          <a:off x="4505133" y="980728"/>
          <a:ext cx="4387347" cy="4887367"/>
        </p:xfrm>
        <a:graphic>
          <a:graphicData uri="http://schemas.openxmlformats.org/drawingml/2006/table">
            <a:tbl>
              <a:tblPr firstRow="1" firstCol="1" bandRow="1"/>
              <a:tblGrid>
                <a:gridCol w="4387347"/>
              </a:tblGrid>
              <a:tr h="252020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От этого зависит человеческое счастье – </a:t>
                      </a:r>
                      <a:r>
                        <a:rPr lang="ru-RU" sz="2800" u="wavy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настоящее и будущее.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2367166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Она углубилась в науку с одной целью  (какой?) – </a:t>
                      </a:r>
                      <a:r>
                        <a:rPr lang="ru-RU" sz="2800" u="wavy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спасти  </a:t>
                      </a:r>
                      <a:r>
                        <a:rPr lang="ru-RU" sz="28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человечество </a:t>
                      </a:r>
                      <a:r>
                        <a:rPr lang="ru-RU" sz="2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от </a:t>
                      </a:r>
                      <a:r>
                        <a:rPr lang="ru-RU" sz="28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ковида</a:t>
                      </a:r>
                      <a:r>
                        <a:rPr lang="ru-RU" sz="2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.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23" name="Рисунок 22"/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538" t="70588" r="37605" b="-1261"/>
          <a:stretch/>
        </p:blipFill>
        <p:spPr bwMode="auto">
          <a:xfrm>
            <a:off x="2483769" y="5517232"/>
            <a:ext cx="2376263" cy="134076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03090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дом\Desktop\fcc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446" y="-9785"/>
            <a:ext cx="9160445" cy="68677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с двумя скругленными соседними углами 3"/>
          <p:cNvSpPr/>
          <p:nvPr/>
        </p:nvSpPr>
        <p:spPr>
          <a:xfrm>
            <a:off x="323528" y="404664"/>
            <a:ext cx="8433320" cy="720080"/>
          </a:xfrm>
          <a:prstGeom prst="round2Same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ru-RU" sz="3000" b="1" dirty="0">
              <a:solidFill>
                <a:schemeClr val="accent6">
                  <a:lumMod val="75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5" name="Прямоугольник с двумя скругленными соседними углами 4"/>
          <p:cNvSpPr/>
          <p:nvPr/>
        </p:nvSpPr>
        <p:spPr>
          <a:xfrm>
            <a:off x="570517" y="1268760"/>
            <a:ext cx="3569435" cy="4032448"/>
          </a:xfrm>
          <a:prstGeom prst="round2Same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endParaRPr lang="ru-RU" sz="24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6" name="Прямоугольник с двумя скругленными соседними углами 5"/>
          <p:cNvSpPr/>
          <p:nvPr/>
        </p:nvSpPr>
        <p:spPr>
          <a:xfrm>
            <a:off x="5292080" y="1556792"/>
            <a:ext cx="3464768" cy="3839146"/>
          </a:xfrm>
          <a:prstGeom prst="round2Same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23528" y="0"/>
            <a:ext cx="843332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i="1" dirty="0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</a:rPr>
              <a:t>Тире при вставных конструкциях </a:t>
            </a:r>
            <a:endParaRPr lang="ru-RU" sz="3200" dirty="0">
              <a:solidFill>
                <a:schemeClr val="accent1">
                  <a:lumMod val="75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971601" y="3244334"/>
            <a:ext cx="70934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i="1" dirty="0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</a:rPr>
              <a:t>Тире в неполных предложениях</a:t>
            </a:r>
            <a:endParaRPr lang="ru-RU" sz="3200" dirty="0">
              <a:solidFill>
                <a:schemeClr val="accent1">
                  <a:lumMod val="75000"/>
                </a:schemeClr>
              </a:solidFill>
              <a:latin typeface="Monotype Corsiva" pitchFamily="66" charset="0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6788011"/>
              </p:ext>
            </p:extLst>
          </p:nvPr>
        </p:nvGraphicFramePr>
        <p:xfrm>
          <a:off x="323528" y="764704"/>
          <a:ext cx="8433320" cy="2479629"/>
        </p:xfrm>
        <a:graphic>
          <a:graphicData uri="http://schemas.openxmlformats.org/drawingml/2006/table">
            <a:tbl>
              <a:tblPr firstRow="1" firstCol="1" bandRow="1"/>
              <a:tblGrid>
                <a:gridCol w="3897753"/>
                <a:gridCol w="4535567"/>
              </a:tblGrid>
              <a:tr h="247962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6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Если вводные конструкции содержат добавочные замечания и находятся в середине предложения</a:t>
                      </a:r>
                      <a:endParaRPr lang="ru-RU" sz="2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6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Звонок – как везде – не действовал. </a:t>
                      </a:r>
                      <a:endParaRPr lang="ru-RU" sz="2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6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Однажды – не помню почему – спектакля не было.</a:t>
                      </a:r>
                      <a:r>
                        <a:rPr lang="ru-RU" sz="26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endParaRPr lang="ru-RU" sz="2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0444646"/>
              </p:ext>
            </p:extLst>
          </p:nvPr>
        </p:nvGraphicFramePr>
        <p:xfrm>
          <a:off x="323528" y="3771800"/>
          <a:ext cx="8433320" cy="1961456"/>
        </p:xfrm>
        <a:graphic>
          <a:graphicData uri="http://schemas.openxmlformats.org/drawingml/2006/table">
            <a:tbl>
              <a:tblPr firstRow="1" firstCol="1" bandRow="1"/>
              <a:tblGrid>
                <a:gridCol w="3888432"/>
                <a:gridCol w="4544888"/>
              </a:tblGrid>
              <a:tr h="1961456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6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Пропуск сказуемого или </a:t>
                      </a:r>
                      <a:r>
                        <a:rPr lang="ru-RU" sz="2600" i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любого члена предложения</a:t>
                      </a:r>
                      <a:r>
                        <a:rPr lang="ru-RU" sz="26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, который легко восстанавливается.</a:t>
                      </a:r>
                      <a:endParaRPr lang="ru-RU" sz="2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6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r>
                        <a:rPr lang="ru-RU" sz="26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Вокруг </a:t>
                      </a:r>
                      <a:r>
                        <a:rPr lang="ru-RU" sz="26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месяца – бледные круги.</a:t>
                      </a:r>
                      <a:endParaRPr lang="ru-RU" sz="2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6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Годы </a:t>
                      </a:r>
                      <a:r>
                        <a:rPr lang="ru-RU" sz="26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дают опыт – учёба – знания.</a:t>
                      </a:r>
                      <a:endParaRPr lang="ru-RU" sz="2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1" name="Рисунок 10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538" t="70588" r="37605" b="-1261"/>
          <a:stretch/>
        </p:blipFill>
        <p:spPr bwMode="auto">
          <a:xfrm>
            <a:off x="6936636" y="5459725"/>
            <a:ext cx="1820212" cy="108241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372536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дом\Desktop\fcc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9284" y="-84340"/>
            <a:ext cx="9223284" cy="69423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с двумя вырезанными соседними углами 3"/>
          <p:cNvSpPr/>
          <p:nvPr/>
        </p:nvSpPr>
        <p:spPr>
          <a:xfrm>
            <a:off x="323528" y="1052736"/>
            <a:ext cx="8352928" cy="4608512"/>
          </a:xfrm>
          <a:prstGeom prst="snip2Same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endParaRPr lang="ru-RU" sz="26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23528" y="188640"/>
            <a:ext cx="8496944" cy="5760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ru-RU" sz="3200" b="1" i="1" dirty="0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</a:rPr>
              <a:t>Тире при прямой речи</a:t>
            </a:r>
            <a:endParaRPr lang="ru-RU" sz="3000" b="1" dirty="0">
              <a:solidFill>
                <a:schemeClr val="accent1">
                  <a:lumMod val="75000"/>
                </a:schemeClr>
              </a:solidFill>
              <a:latin typeface="Monotype Corsiva" pitchFamily="66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2004253"/>
              </p:ext>
            </p:extLst>
          </p:nvPr>
        </p:nvGraphicFramePr>
        <p:xfrm>
          <a:off x="251520" y="764704"/>
          <a:ext cx="8568952" cy="2560135"/>
        </p:xfrm>
        <a:graphic>
          <a:graphicData uri="http://schemas.openxmlformats.org/drawingml/2006/table">
            <a:tbl>
              <a:tblPr firstRow="1" firstCol="1" bandRow="1"/>
              <a:tblGrid>
                <a:gridCol w="3888432"/>
                <a:gridCol w="4680520"/>
              </a:tblGrid>
              <a:tr h="256013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  Перед словами автора,</a:t>
                      </a:r>
                      <a:endParaRPr lang="ru-RU" sz="2400" b="1" dirty="0" smtClean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после закрывающихся кавычек 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 Если прямая речь разрывается словами автора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«Всё прекрасно!» – сказал он</a:t>
                      </a:r>
                      <a:r>
                        <a:rPr lang="ru-RU" sz="24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.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dirty="0" smtClean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Гуси</a:t>
                      </a:r>
                      <a:r>
                        <a:rPr lang="ru-RU" sz="2400" baseline="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летят, </a:t>
                      </a:r>
                      <a:r>
                        <a:rPr lang="ru-RU" sz="24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–</a:t>
                      </a:r>
                      <a:r>
                        <a:rPr lang="ru-RU" sz="2400" baseline="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2400" i="1" baseline="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 удовольствием сказал он, </a:t>
                      </a:r>
                      <a:r>
                        <a:rPr lang="ru-RU" sz="24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– сейчас целый косяк видел»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dirty="0" smtClean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 rot="10800000" flipV="1">
            <a:off x="1979711" y="3324839"/>
            <a:ext cx="4896546" cy="6586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3200" b="1" i="1" dirty="0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  <a:ea typeface="Times New Roman"/>
                <a:cs typeface="Times New Roman"/>
              </a:rPr>
              <a:t>Тире при диалоге</a:t>
            </a:r>
            <a:endParaRPr lang="ru-RU" sz="3200" dirty="0">
              <a:solidFill>
                <a:schemeClr val="accent1">
                  <a:lumMod val="75000"/>
                </a:schemeClr>
              </a:solidFill>
              <a:latin typeface="Monotype Corsiva" pitchFamily="66" charset="0"/>
              <a:ea typeface="Calibri"/>
              <a:cs typeface="Times New Roman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1544825"/>
              </p:ext>
            </p:extLst>
          </p:nvPr>
        </p:nvGraphicFramePr>
        <p:xfrm>
          <a:off x="323528" y="4149080"/>
          <a:ext cx="8496944" cy="1008112"/>
        </p:xfrm>
        <a:graphic>
          <a:graphicData uri="http://schemas.openxmlformats.org/drawingml/2006/table">
            <a:tbl>
              <a:tblPr firstRow="1" firstCol="1" bandRow="1"/>
              <a:tblGrid>
                <a:gridCol w="2814142"/>
                <a:gridCol w="5682802"/>
              </a:tblGrid>
              <a:tr h="100811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 начале каждой новой реплики </a:t>
                      </a:r>
                      <a:endParaRPr lang="ru-RU" sz="2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– Почему их не выпускают?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– Ещё не время.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1265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4454" y="5478330"/>
            <a:ext cx="6480720" cy="12241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0073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дом\Desktop\fcc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4373" y="0"/>
            <a:ext cx="9248373" cy="69902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286000" y="1887040"/>
            <a:ext cx="4572000" cy="34163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90000"/>
              </a:lnSpc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427984" y="2274838"/>
            <a:ext cx="216024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</p:txBody>
      </p:sp>
      <p:sp>
        <p:nvSpPr>
          <p:cNvPr id="8" name="Прямоугольник с двумя скругленными соседними углами 7"/>
          <p:cNvSpPr/>
          <p:nvPr/>
        </p:nvSpPr>
        <p:spPr>
          <a:xfrm>
            <a:off x="323527" y="188641"/>
            <a:ext cx="8424938" cy="576063"/>
          </a:xfrm>
          <a:prstGeom prst="round2Same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ru-RU" sz="3200" b="1" i="1" dirty="0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</a:rPr>
              <a:t>Тире соединительное</a:t>
            </a:r>
            <a:endParaRPr lang="ru-RU" sz="3200" dirty="0">
              <a:solidFill>
                <a:schemeClr val="accent1">
                  <a:lumMod val="75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11" name="Прямоугольник с двумя скругленными соседними углами 10"/>
          <p:cNvSpPr/>
          <p:nvPr/>
        </p:nvSpPr>
        <p:spPr>
          <a:xfrm>
            <a:off x="323527" y="1124744"/>
            <a:ext cx="4104457" cy="4464496"/>
          </a:xfrm>
          <a:prstGeom prst="round2Same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b="1" dirty="0"/>
          </a:p>
        </p:txBody>
      </p:sp>
      <p:sp>
        <p:nvSpPr>
          <p:cNvPr id="13" name="Прямоугольник с двумя скругленными соседними углами 12"/>
          <p:cNvSpPr/>
          <p:nvPr/>
        </p:nvSpPr>
        <p:spPr>
          <a:xfrm>
            <a:off x="4427984" y="1124745"/>
            <a:ext cx="4536504" cy="5328591"/>
          </a:xfrm>
          <a:prstGeom prst="round2Same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80000"/>
              </a:lnSpc>
            </a:pPr>
            <a:endParaRPr lang="ru-RU" sz="20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23528" y="4356955"/>
            <a:ext cx="864096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i="1" dirty="0" smtClean="0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</a:rPr>
              <a:t>Тире присоединительное</a:t>
            </a:r>
            <a:endParaRPr lang="ru-RU" sz="3200" b="1" i="1" dirty="0">
              <a:solidFill>
                <a:schemeClr val="accent1">
                  <a:lumMod val="75000"/>
                </a:schemeClr>
              </a:solidFill>
              <a:latin typeface="Monotype Corsiva" pitchFamily="66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5816123"/>
              </p:ext>
            </p:extLst>
          </p:nvPr>
        </p:nvGraphicFramePr>
        <p:xfrm>
          <a:off x="179513" y="5085184"/>
          <a:ext cx="8712968" cy="1440160"/>
        </p:xfrm>
        <a:graphic>
          <a:graphicData uri="http://schemas.openxmlformats.org/drawingml/2006/table">
            <a:tbl>
              <a:tblPr firstRow="1" firstCol="1" bandRow="1"/>
              <a:tblGrid>
                <a:gridCol w="3904216"/>
                <a:gridCol w="4808752"/>
              </a:tblGrid>
              <a:tr h="144016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600" b="1" i="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 Если далее </a:t>
                      </a:r>
                      <a:r>
                        <a:rPr lang="ru-RU" sz="2600" b="1" i="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следует </a:t>
                      </a:r>
                      <a:r>
                        <a:rPr lang="ru-RU" sz="2600" b="1" i="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пояснительная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600" b="1" i="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конструкция</a:t>
                      </a:r>
                      <a:endParaRPr lang="ru-RU" sz="2600" b="1" i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«</a:t>
                      </a:r>
                      <a:r>
                        <a:rPr lang="ru-RU" sz="26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Каждому овощу своё  </a:t>
                      </a:r>
                      <a:r>
                        <a:rPr lang="ru-RU" sz="26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время» </a:t>
                      </a:r>
                      <a:r>
                        <a:rPr lang="ru-RU" sz="26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– </a:t>
                      </a:r>
                      <a:r>
                        <a:rPr lang="ru-RU" sz="2600" u="wavy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эта народная мудрость передаётся из века в век.</a:t>
                      </a:r>
                      <a:endParaRPr lang="ru-RU" sz="2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2" name="Таблица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8541209"/>
              </p:ext>
            </p:extLst>
          </p:nvPr>
        </p:nvGraphicFramePr>
        <p:xfrm>
          <a:off x="107504" y="839324"/>
          <a:ext cx="8784977" cy="3253740"/>
        </p:xfrm>
        <a:graphic>
          <a:graphicData uri="http://schemas.openxmlformats.org/drawingml/2006/table">
            <a:tbl>
              <a:tblPr firstRow="1" firstCol="1" bandRow="1"/>
              <a:tblGrid>
                <a:gridCol w="3968218"/>
                <a:gridCol w="4816759"/>
              </a:tblGrid>
              <a:tr h="3240360">
                <a:tc>
                  <a:txBody>
                    <a:bodyPr/>
                    <a:lstStyle/>
                    <a:p>
                      <a:pPr marL="0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Arial" pitchFamily="34" charset="0"/>
                        <a:buNone/>
                      </a:pPr>
                      <a:r>
                        <a:rPr lang="ru-RU" sz="2400" b="1" i="1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Ставится для </a:t>
                      </a:r>
                      <a:r>
                        <a:rPr lang="ru-RU" sz="2400" b="1" i="1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обозначения: </a:t>
                      </a:r>
                    </a:p>
                    <a:p>
                      <a:pPr marL="0" indent="0" algn="l">
                        <a:lnSpc>
                          <a:spcPct val="200000"/>
                        </a:lnSpc>
                        <a:spcAft>
                          <a:spcPts val="0"/>
                        </a:spcAft>
                        <a:buFont typeface="Arial" pitchFamily="34" charset="0"/>
                        <a:buNone/>
                      </a:pPr>
                      <a:r>
                        <a:rPr lang="ru-RU" sz="240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- </a:t>
                      </a:r>
                      <a:r>
                        <a:rPr lang="ru-RU" sz="2600" b="1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пространства</a:t>
                      </a:r>
                    </a:p>
                    <a:p>
                      <a:pPr marL="0" indent="0" algn="l">
                        <a:lnSpc>
                          <a:spcPct val="200000"/>
                        </a:lnSpc>
                        <a:spcAft>
                          <a:spcPts val="0"/>
                        </a:spcAft>
                        <a:buFont typeface="Arial" pitchFamily="34" charset="0"/>
                        <a:buNone/>
                      </a:pPr>
                      <a:r>
                        <a:rPr lang="ru-RU" sz="2600" b="1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- времени </a:t>
                      </a:r>
                    </a:p>
                    <a:p>
                      <a:pPr marL="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Arial" pitchFamily="34" charset="0"/>
                        <a:buNone/>
                      </a:pPr>
                      <a:r>
                        <a:rPr lang="ru-RU" sz="2600" b="1" baseline="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- </a:t>
                      </a:r>
                      <a:r>
                        <a:rPr lang="ru-RU" sz="2600" b="1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между </a:t>
                      </a:r>
                      <a:r>
                        <a:rPr lang="ru-RU" sz="2600" b="1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именами </a:t>
                      </a:r>
                      <a:r>
                        <a:rPr lang="ru-RU" sz="2600" b="1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    собственными</a:t>
                      </a:r>
                      <a:r>
                        <a:rPr lang="ru-RU" sz="2600" b="1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, </a:t>
                      </a:r>
                      <a:endParaRPr lang="ru-RU" sz="2600" b="1" dirty="0" smtClean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600" b="1" i="1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являющимися названием</a:t>
                      </a:r>
                      <a:endParaRPr lang="ru-RU" sz="26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2800" dirty="0" smtClean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60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Поезд </a:t>
                      </a:r>
                      <a:r>
                        <a:rPr lang="ru-RU" sz="26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Николаев – Москва.</a:t>
                      </a: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60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Революция </a:t>
                      </a:r>
                      <a:r>
                        <a:rPr lang="ru-RU" sz="26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1905 – 1907 годов.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600" dirty="0" smtClean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60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Матч </a:t>
                      </a:r>
                      <a:r>
                        <a:rPr lang="ru-RU" sz="26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«</a:t>
                      </a:r>
                      <a:r>
                        <a:rPr lang="ru-RU" sz="2600" dirty="0" err="1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Челмет</a:t>
                      </a:r>
                      <a:r>
                        <a:rPr lang="ru-RU" sz="26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– «Южный Урал» начнётся </a:t>
                      </a:r>
                      <a:r>
                        <a:rPr lang="ru-RU" sz="28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утром.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5" name="Рисунок 14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538" t="70588" r="37605" b="-1261"/>
          <a:stretch/>
        </p:blipFill>
        <p:spPr bwMode="auto">
          <a:xfrm>
            <a:off x="7020272" y="188641"/>
            <a:ext cx="1944216" cy="115212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460674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дом\Desktop\fcc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6203" y="-90369"/>
            <a:ext cx="9340203" cy="7059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286000" y="1887040"/>
            <a:ext cx="4572000" cy="34163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90000"/>
              </a:lnSpc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427984" y="2274838"/>
            <a:ext cx="216024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</p:txBody>
      </p:sp>
      <p:sp>
        <p:nvSpPr>
          <p:cNvPr id="8" name="Прямоугольник с двумя скругленными соседними углами 7"/>
          <p:cNvSpPr/>
          <p:nvPr/>
        </p:nvSpPr>
        <p:spPr>
          <a:xfrm>
            <a:off x="323527" y="188641"/>
            <a:ext cx="8424938" cy="576063"/>
          </a:xfrm>
          <a:prstGeom prst="round2Same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ru-RU" sz="3200" b="1" i="1" dirty="0" smtClean="0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</a:rPr>
              <a:t>     </a:t>
            </a:r>
            <a:r>
              <a:rPr lang="ru-RU" sz="3200" b="1" i="1" dirty="0" smtClean="0">
                <a:solidFill>
                  <a:srgbClr val="FF0000"/>
                </a:solidFill>
                <a:latin typeface="Monotype Corsiva" pitchFamily="66" charset="0"/>
              </a:rPr>
              <a:t>Тире в сложносочинённом </a:t>
            </a:r>
            <a:r>
              <a:rPr lang="ru-RU" sz="3200" b="1" dirty="0" smtClean="0">
                <a:solidFill>
                  <a:srgbClr val="FF0000"/>
                </a:solidFill>
                <a:latin typeface="Monotype Corsiva" pitchFamily="66" charset="0"/>
                <a:cs typeface="Times New Roman" pitchFamily="18" charset="0"/>
              </a:rPr>
              <a:t>предложении  (</a:t>
            </a:r>
            <a:r>
              <a:rPr lang="ru-RU" sz="2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ССП) </a:t>
            </a:r>
            <a:endParaRPr lang="ru-RU" sz="28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с двумя скругленными соседними углами 10"/>
          <p:cNvSpPr/>
          <p:nvPr/>
        </p:nvSpPr>
        <p:spPr>
          <a:xfrm>
            <a:off x="323527" y="1124744"/>
            <a:ext cx="4104457" cy="4464496"/>
          </a:xfrm>
          <a:prstGeom prst="round2Same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b="1" dirty="0"/>
          </a:p>
        </p:txBody>
      </p:sp>
      <p:sp>
        <p:nvSpPr>
          <p:cNvPr id="13" name="Прямоугольник с двумя скругленными соседними углами 12"/>
          <p:cNvSpPr/>
          <p:nvPr/>
        </p:nvSpPr>
        <p:spPr>
          <a:xfrm>
            <a:off x="4427984" y="1124745"/>
            <a:ext cx="4536504" cy="5328591"/>
          </a:xfrm>
          <a:prstGeom prst="round2Same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80000"/>
              </a:lnSpc>
            </a:pPr>
            <a:endParaRPr lang="ru-RU" sz="20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03810" y="3715812"/>
            <a:ext cx="824465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i="1" dirty="0" smtClean="0">
                <a:solidFill>
                  <a:srgbClr val="FF0000"/>
                </a:solidFill>
                <a:latin typeface="Monotype Corsiva" pitchFamily="66" charset="0"/>
              </a:rPr>
              <a:t>Тире  в сложноподчинённом предложении </a:t>
            </a:r>
            <a:r>
              <a:rPr lang="ru-RU" sz="2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28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СПП </a:t>
            </a:r>
            <a:r>
              <a:rPr lang="ru-RU" sz="2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ru-RU" sz="28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6708659"/>
              </p:ext>
            </p:extLst>
          </p:nvPr>
        </p:nvGraphicFramePr>
        <p:xfrm>
          <a:off x="26876" y="4314333"/>
          <a:ext cx="8865604" cy="2376264"/>
        </p:xfrm>
        <a:graphic>
          <a:graphicData uri="http://schemas.openxmlformats.org/drawingml/2006/table">
            <a:tbl>
              <a:tblPr firstRow="1" firstCol="1" bandRow="1"/>
              <a:tblGrid>
                <a:gridCol w="4545124"/>
                <a:gridCol w="4320480"/>
              </a:tblGrid>
              <a:tr h="2376264">
                <a:tc>
                  <a:txBody>
                    <a:bodyPr/>
                    <a:lstStyle/>
                    <a:p>
                      <a:pPr lvl="0"/>
                      <a:r>
                        <a:rPr lang="ru-RU" sz="2400" b="1" i="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 </a:t>
                      </a:r>
                      <a:r>
                        <a:rPr lang="ru-RU" sz="2400" b="1" i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Тире ставится для </a:t>
                      </a:r>
                      <a:r>
                        <a:rPr lang="ru-RU" sz="2400" i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интонационного отделения </a:t>
                      </a:r>
                      <a:r>
                        <a:rPr lang="ru-RU" sz="240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главной части СПП от придаточной. </a:t>
                      </a:r>
                      <a:endParaRPr lang="ru-RU" sz="2400" kern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i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  </a:t>
                      </a:r>
                      <a:r>
                        <a:rPr lang="ru-RU" sz="2400" b="1" i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Как быть в таких случая – </a:t>
                      </a:r>
                      <a:r>
                        <a:rPr lang="ru-RU" sz="2400" i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спрашивают   радиослушатели.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i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  Что он человек знающий </a:t>
                      </a:r>
                      <a:r>
                        <a:rPr lang="ru-RU" sz="240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— </a:t>
                      </a:r>
                      <a:r>
                        <a:rPr lang="ru-RU" sz="2400" i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факт.</a:t>
                      </a:r>
                      <a:endParaRPr lang="ru-RU" sz="26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2" name="Таблица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6956040"/>
              </p:ext>
            </p:extLst>
          </p:nvPr>
        </p:nvGraphicFramePr>
        <p:xfrm>
          <a:off x="0" y="1095637"/>
          <a:ext cx="8892480" cy="2560320"/>
        </p:xfrm>
        <a:graphic>
          <a:graphicData uri="http://schemas.openxmlformats.org/drawingml/2006/table">
            <a:tbl>
              <a:tblPr firstRow="1" firstCol="1" bandRow="1"/>
              <a:tblGrid>
                <a:gridCol w="4644008"/>
                <a:gridCol w="4248472"/>
              </a:tblGrid>
              <a:tr h="2448272">
                <a:tc>
                  <a:txBody>
                    <a:bodyPr/>
                    <a:lstStyle/>
                    <a:p>
                      <a:pPr marL="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Arial" pitchFamily="34" charset="0"/>
                        <a:buNone/>
                      </a:pPr>
                      <a:r>
                        <a:rPr lang="ru-RU" sz="2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  </a:t>
                      </a:r>
                      <a:r>
                        <a:rPr lang="ru-RU" sz="240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Если во второй части ССП содержится неожиданное </a:t>
                      </a:r>
                      <a:r>
                        <a:rPr lang="ru-RU" sz="2400" i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присоединение или резкое противопоставление </a:t>
                      </a:r>
                      <a:r>
                        <a:rPr lang="ru-RU" sz="240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по отношению к первой части, то между ними </a:t>
                      </a:r>
                      <a:r>
                        <a:rPr lang="ru-RU" sz="2400" b="1" i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вместо запятой ставится тире</a:t>
                      </a:r>
                      <a:r>
                        <a:rPr lang="ru-RU" sz="2200" b="1" i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:</a:t>
                      </a:r>
                      <a:endParaRPr lang="ru-RU" sz="2200" b="1" i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i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  </a:t>
                      </a:r>
                      <a:r>
                        <a:rPr lang="ru-RU" sz="1800" b="0" i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Я</a:t>
                      </a:r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2400" b="0" i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спешу туда ж </a:t>
                      </a:r>
                      <a:r>
                        <a:rPr lang="ru-RU" sz="2400" b="1" i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– а там уже весь город.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400" b="1" i="1" kern="1200" dirty="0" smtClean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r>
                        <a:rPr lang="ru-RU" sz="2400" b="1" i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  </a:t>
                      </a:r>
                      <a:r>
                        <a:rPr lang="ru-RU" sz="2400" b="0" i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Пришли слава, почет, богатство</a:t>
                      </a:r>
                      <a:r>
                        <a:rPr lang="ru-RU" sz="2400" b="1" i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 – и пришел страх.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4" name="Рисунок 13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538" t="70588" r="37605" b="-1261"/>
          <a:stretch/>
        </p:blipFill>
        <p:spPr bwMode="auto">
          <a:xfrm>
            <a:off x="2375754" y="5627560"/>
            <a:ext cx="2098143" cy="96979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243539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1401</TotalTime>
  <Words>767</Words>
  <Application>Microsoft Office PowerPoint</Application>
  <PresentationFormat>Экран (4:3)</PresentationFormat>
  <Paragraphs>123</Paragraphs>
  <Slides>12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дом</dc:creator>
  <cp:lastModifiedBy>дом</cp:lastModifiedBy>
  <cp:revision>69</cp:revision>
  <dcterms:created xsi:type="dcterms:W3CDTF">2021-01-27T13:28:56Z</dcterms:created>
  <dcterms:modified xsi:type="dcterms:W3CDTF">2021-02-27T08:58:48Z</dcterms:modified>
</cp:coreProperties>
</file>