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0" r:id="rId13"/>
    <p:sldId id="269" r:id="rId14"/>
    <p:sldId id="257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9D6745-2610-4967-B5D4-3CF15C16EABB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CE7B12F-5FCF-4852-B361-54F33AB799C4}">
      <dgm:prSet phldrT="[Текст]"/>
      <dgm:spPr/>
      <dgm:t>
        <a:bodyPr/>
        <a:lstStyle/>
        <a:p>
          <a:r>
            <a:rPr lang="ru-RU" dirty="0" smtClean="0"/>
            <a:t>Действия, записанные в скобках</a:t>
          </a:r>
          <a:endParaRPr lang="ru-RU" dirty="0"/>
        </a:p>
      </dgm:t>
    </dgm:pt>
    <dgm:pt modelId="{9DD99E78-DBF6-4F31-AAFE-952E6ED88BD4}" type="parTrans" cxnId="{7D68C4D0-2145-4CC6-A402-4DA1776AE991}">
      <dgm:prSet/>
      <dgm:spPr/>
      <dgm:t>
        <a:bodyPr/>
        <a:lstStyle/>
        <a:p>
          <a:endParaRPr lang="ru-RU"/>
        </a:p>
      </dgm:t>
    </dgm:pt>
    <dgm:pt modelId="{4B5BF201-A2E2-4863-81EF-9A13EF2BBF7E}" type="sibTrans" cxnId="{7D68C4D0-2145-4CC6-A402-4DA1776AE991}">
      <dgm:prSet/>
      <dgm:spPr/>
      <dgm:t>
        <a:bodyPr/>
        <a:lstStyle/>
        <a:p>
          <a:endParaRPr lang="ru-RU"/>
        </a:p>
      </dgm:t>
    </dgm:pt>
    <dgm:pt modelId="{41DE6416-EF8A-44F8-ABED-37917B365B6F}">
      <dgm:prSet phldrT="[Текст]"/>
      <dgm:spPr/>
      <dgm:t>
        <a:bodyPr/>
        <a:lstStyle/>
        <a:p>
          <a:r>
            <a:rPr lang="ru-RU" dirty="0" smtClean="0"/>
            <a:t>Умножение и деление</a:t>
          </a:r>
          <a:endParaRPr lang="ru-RU" dirty="0"/>
        </a:p>
      </dgm:t>
    </dgm:pt>
    <dgm:pt modelId="{01106A4B-D32B-4055-9F21-E662FA51EBEB}" type="parTrans" cxnId="{6A84E721-2B4C-4554-BB43-26737D9A67FA}">
      <dgm:prSet/>
      <dgm:spPr/>
      <dgm:t>
        <a:bodyPr/>
        <a:lstStyle/>
        <a:p>
          <a:endParaRPr lang="ru-RU"/>
        </a:p>
      </dgm:t>
    </dgm:pt>
    <dgm:pt modelId="{1D58B906-B42E-4879-9DD1-2128CC063811}" type="sibTrans" cxnId="{6A84E721-2B4C-4554-BB43-26737D9A67FA}">
      <dgm:prSet/>
      <dgm:spPr/>
      <dgm:t>
        <a:bodyPr/>
        <a:lstStyle/>
        <a:p>
          <a:endParaRPr lang="ru-RU"/>
        </a:p>
      </dgm:t>
    </dgm:pt>
    <dgm:pt modelId="{98D3250B-F8BC-415A-9E1C-E4B695D5C485}">
      <dgm:prSet phldrT="[Текст]"/>
      <dgm:spPr/>
      <dgm:t>
        <a:bodyPr/>
        <a:lstStyle/>
        <a:p>
          <a:r>
            <a:rPr lang="ru-RU" dirty="0" smtClean="0"/>
            <a:t>Сложение и вычитание</a:t>
          </a:r>
          <a:endParaRPr lang="ru-RU" dirty="0"/>
        </a:p>
      </dgm:t>
    </dgm:pt>
    <dgm:pt modelId="{753ADB62-0905-4942-A81B-EA289358A07A}" type="parTrans" cxnId="{AD3C5F1A-0027-4B61-954B-9B00B04C78FB}">
      <dgm:prSet/>
      <dgm:spPr/>
      <dgm:t>
        <a:bodyPr/>
        <a:lstStyle/>
        <a:p>
          <a:endParaRPr lang="ru-RU"/>
        </a:p>
      </dgm:t>
    </dgm:pt>
    <dgm:pt modelId="{949C9E77-CAA2-43EE-A82D-4E83A25BC80A}" type="sibTrans" cxnId="{AD3C5F1A-0027-4B61-954B-9B00B04C78FB}">
      <dgm:prSet/>
      <dgm:spPr/>
      <dgm:t>
        <a:bodyPr/>
        <a:lstStyle/>
        <a:p>
          <a:endParaRPr lang="ru-RU"/>
        </a:p>
      </dgm:t>
    </dgm:pt>
    <dgm:pt modelId="{99FF23E1-32AE-43A5-9159-07EDAF8974FA}" type="pres">
      <dgm:prSet presAssocID="{DC9D6745-2610-4967-B5D4-3CF15C16EAB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75CAE82-C63F-4CFD-9E7C-5C0105F49313}" type="pres">
      <dgm:prSet presAssocID="{DC9D6745-2610-4967-B5D4-3CF15C16EABB}" presName="Name1" presStyleCnt="0"/>
      <dgm:spPr/>
    </dgm:pt>
    <dgm:pt modelId="{35560983-3E0E-4677-894B-ACE750A1EEC6}" type="pres">
      <dgm:prSet presAssocID="{DC9D6745-2610-4967-B5D4-3CF15C16EABB}" presName="cycle" presStyleCnt="0"/>
      <dgm:spPr/>
    </dgm:pt>
    <dgm:pt modelId="{446AAFEF-7E3F-4B5B-A59E-0B8854F5BED2}" type="pres">
      <dgm:prSet presAssocID="{DC9D6745-2610-4967-B5D4-3CF15C16EABB}" presName="srcNode" presStyleLbl="node1" presStyleIdx="0" presStyleCnt="3"/>
      <dgm:spPr/>
    </dgm:pt>
    <dgm:pt modelId="{29138AF5-DB13-4DDB-9101-758179DC86A1}" type="pres">
      <dgm:prSet presAssocID="{DC9D6745-2610-4967-B5D4-3CF15C16EABB}" presName="conn" presStyleLbl="parChTrans1D2" presStyleIdx="0" presStyleCnt="1"/>
      <dgm:spPr/>
      <dgm:t>
        <a:bodyPr/>
        <a:lstStyle/>
        <a:p>
          <a:endParaRPr lang="ru-RU"/>
        </a:p>
      </dgm:t>
    </dgm:pt>
    <dgm:pt modelId="{D92F0D3C-4CA3-469A-AA31-D3DD99B61917}" type="pres">
      <dgm:prSet presAssocID="{DC9D6745-2610-4967-B5D4-3CF15C16EABB}" presName="extraNode" presStyleLbl="node1" presStyleIdx="0" presStyleCnt="3"/>
      <dgm:spPr/>
    </dgm:pt>
    <dgm:pt modelId="{5FDC92D5-0425-4D69-8806-C11408FAD6B2}" type="pres">
      <dgm:prSet presAssocID="{DC9D6745-2610-4967-B5D4-3CF15C16EABB}" presName="dstNode" presStyleLbl="node1" presStyleIdx="0" presStyleCnt="3"/>
      <dgm:spPr/>
    </dgm:pt>
    <dgm:pt modelId="{02A65091-845D-4806-9747-98E828B48117}" type="pres">
      <dgm:prSet presAssocID="{6CE7B12F-5FCF-4852-B361-54F33AB799C4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71E2D3-4D96-43BE-AF4D-29DBAA79A23D}" type="pres">
      <dgm:prSet presAssocID="{6CE7B12F-5FCF-4852-B361-54F33AB799C4}" presName="accent_1" presStyleCnt="0"/>
      <dgm:spPr/>
    </dgm:pt>
    <dgm:pt modelId="{723EA8F7-73A6-474A-AC12-1EBD4F823121}" type="pres">
      <dgm:prSet presAssocID="{6CE7B12F-5FCF-4852-B361-54F33AB799C4}" presName="accentRepeatNode" presStyleLbl="solidFgAcc1" presStyleIdx="0" presStyleCnt="3"/>
      <dgm:spPr/>
    </dgm:pt>
    <dgm:pt modelId="{D09AEA05-ED14-4856-99B9-12D8BA65E0FC}" type="pres">
      <dgm:prSet presAssocID="{41DE6416-EF8A-44F8-ABED-37917B365B6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09D1B-9B3A-4331-83BE-2A643077C523}" type="pres">
      <dgm:prSet presAssocID="{41DE6416-EF8A-44F8-ABED-37917B365B6F}" presName="accent_2" presStyleCnt="0"/>
      <dgm:spPr/>
    </dgm:pt>
    <dgm:pt modelId="{18FB61F3-8EAB-4941-97B8-E0F47742F315}" type="pres">
      <dgm:prSet presAssocID="{41DE6416-EF8A-44F8-ABED-37917B365B6F}" presName="accentRepeatNode" presStyleLbl="solidFgAcc1" presStyleIdx="1" presStyleCnt="3"/>
      <dgm:spPr/>
    </dgm:pt>
    <dgm:pt modelId="{47607EEA-8CF6-4383-9BC7-7F4C8AEBEBE4}" type="pres">
      <dgm:prSet presAssocID="{98D3250B-F8BC-415A-9E1C-E4B695D5C485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6DDE56-7CC1-4906-86A9-1AADB8A6F015}" type="pres">
      <dgm:prSet presAssocID="{98D3250B-F8BC-415A-9E1C-E4B695D5C485}" presName="accent_3" presStyleCnt="0"/>
      <dgm:spPr/>
    </dgm:pt>
    <dgm:pt modelId="{E5CBD471-E87D-4408-885D-E312E0C7343C}" type="pres">
      <dgm:prSet presAssocID="{98D3250B-F8BC-415A-9E1C-E4B695D5C485}" presName="accentRepeatNode" presStyleLbl="solidFgAcc1" presStyleIdx="2" presStyleCnt="3"/>
      <dgm:spPr/>
    </dgm:pt>
  </dgm:ptLst>
  <dgm:cxnLst>
    <dgm:cxn modelId="{DA3FDBA9-37CA-4EDF-92BB-1471A053626E}" type="presOf" srcId="{41DE6416-EF8A-44F8-ABED-37917B365B6F}" destId="{D09AEA05-ED14-4856-99B9-12D8BA65E0FC}" srcOrd="0" destOrd="0" presId="urn:microsoft.com/office/officeart/2008/layout/VerticalCurvedList"/>
    <dgm:cxn modelId="{F5DA0296-5BE6-4430-AA53-0E621CB57192}" type="presOf" srcId="{6CE7B12F-5FCF-4852-B361-54F33AB799C4}" destId="{02A65091-845D-4806-9747-98E828B48117}" srcOrd="0" destOrd="0" presId="urn:microsoft.com/office/officeart/2008/layout/VerticalCurvedList"/>
    <dgm:cxn modelId="{7D68C4D0-2145-4CC6-A402-4DA1776AE991}" srcId="{DC9D6745-2610-4967-B5D4-3CF15C16EABB}" destId="{6CE7B12F-5FCF-4852-B361-54F33AB799C4}" srcOrd="0" destOrd="0" parTransId="{9DD99E78-DBF6-4F31-AAFE-952E6ED88BD4}" sibTransId="{4B5BF201-A2E2-4863-81EF-9A13EF2BBF7E}"/>
    <dgm:cxn modelId="{6A84E721-2B4C-4554-BB43-26737D9A67FA}" srcId="{DC9D6745-2610-4967-B5D4-3CF15C16EABB}" destId="{41DE6416-EF8A-44F8-ABED-37917B365B6F}" srcOrd="1" destOrd="0" parTransId="{01106A4B-D32B-4055-9F21-E662FA51EBEB}" sibTransId="{1D58B906-B42E-4879-9DD1-2128CC063811}"/>
    <dgm:cxn modelId="{AD3C5F1A-0027-4B61-954B-9B00B04C78FB}" srcId="{DC9D6745-2610-4967-B5D4-3CF15C16EABB}" destId="{98D3250B-F8BC-415A-9E1C-E4B695D5C485}" srcOrd="2" destOrd="0" parTransId="{753ADB62-0905-4942-A81B-EA289358A07A}" sibTransId="{949C9E77-CAA2-43EE-A82D-4E83A25BC80A}"/>
    <dgm:cxn modelId="{A52E4C9A-7D72-4CAF-974A-7B33C30576FD}" type="presOf" srcId="{98D3250B-F8BC-415A-9E1C-E4B695D5C485}" destId="{47607EEA-8CF6-4383-9BC7-7F4C8AEBEBE4}" srcOrd="0" destOrd="0" presId="urn:microsoft.com/office/officeart/2008/layout/VerticalCurvedList"/>
    <dgm:cxn modelId="{F21CEBD9-E6DF-4CDE-B88E-014E8A75D554}" type="presOf" srcId="{DC9D6745-2610-4967-B5D4-3CF15C16EABB}" destId="{99FF23E1-32AE-43A5-9159-07EDAF8974FA}" srcOrd="0" destOrd="0" presId="urn:microsoft.com/office/officeart/2008/layout/VerticalCurvedList"/>
    <dgm:cxn modelId="{6DCD190C-9EE5-427B-BEB6-0CA9969A19ED}" type="presOf" srcId="{4B5BF201-A2E2-4863-81EF-9A13EF2BBF7E}" destId="{29138AF5-DB13-4DDB-9101-758179DC86A1}" srcOrd="0" destOrd="0" presId="urn:microsoft.com/office/officeart/2008/layout/VerticalCurvedList"/>
    <dgm:cxn modelId="{17DD9040-5031-4878-A0D7-E8B9A6FAA5D6}" type="presParOf" srcId="{99FF23E1-32AE-43A5-9159-07EDAF8974FA}" destId="{F75CAE82-C63F-4CFD-9E7C-5C0105F49313}" srcOrd="0" destOrd="0" presId="urn:microsoft.com/office/officeart/2008/layout/VerticalCurvedList"/>
    <dgm:cxn modelId="{A164C7C8-CF56-4541-BA9B-DCFC8429132D}" type="presParOf" srcId="{F75CAE82-C63F-4CFD-9E7C-5C0105F49313}" destId="{35560983-3E0E-4677-894B-ACE750A1EEC6}" srcOrd="0" destOrd="0" presId="urn:microsoft.com/office/officeart/2008/layout/VerticalCurvedList"/>
    <dgm:cxn modelId="{D7F15787-A6B4-4C73-9A73-613914726CE8}" type="presParOf" srcId="{35560983-3E0E-4677-894B-ACE750A1EEC6}" destId="{446AAFEF-7E3F-4B5B-A59E-0B8854F5BED2}" srcOrd="0" destOrd="0" presId="urn:microsoft.com/office/officeart/2008/layout/VerticalCurvedList"/>
    <dgm:cxn modelId="{0CD7C619-183F-4C38-A09C-C7F4F7E61CBD}" type="presParOf" srcId="{35560983-3E0E-4677-894B-ACE750A1EEC6}" destId="{29138AF5-DB13-4DDB-9101-758179DC86A1}" srcOrd="1" destOrd="0" presId="urn:microsoft.com/office/officeart/2008/layout/VerticalCurvedList"/>
    <dgm:cxn modelId="{7D8E1EAD-C3A3-4A93-B7DD-FD80479F7AEF}" type="presParOf" srcId="{35560983-3E0E-4677-894B-ACE750A1EEC6}" destId="{D92F0D3C-4CA3-469A-AA31-D3DD99B61917}" srcOrd="2" destOrd="0" presId="urn:microsoft.com/office/officeart/2008/layout/VerticalCurvedList"/>
    <dgm:cxn modelId="{97CABE19-2ACF-4A08-A079-F6FEF10A69A0}" type="presParOf" srcId="{35560983-3E0E-4677-894B-ACE750A1EEC6}" destId="{5FDC92D5-0425-4D69-8806-C11408FAD6B2}" srcOrd="3" destOrd="0" presId="urn:microsoft.com/office/officeart/2008/layout/VerticalCurvedList"/>
    <dgm:cxn modelId="{5CC87AD9-AD2A-4518-B27C-6D25A3F29D64}" type="presParOf" srcId="{F75CAE82-C63F-4CFD-9E7C-5C0105F49313}" destId="{02A65091-845D-4806-9747-98E828B48117}" srcOrd="1" destOrd="0" presId="urn:microsoft.com/office/officeart/2008/layout/VerticalCurvedList"/>
    <dgm:cxn modelId="{46265609-A0D0-4212-AA75-6D0B5D969D64}" type="presParOf" srcId="{F75CAE82-C63F-4CFD-9E7C-5C0105F49313}" destId="{F171E2D3-4D96-43BE-AF4D-29DBAA79A23D}" srcOrd="2" destOrd="0" presId="urn:microsoft.com/office/officeart/2008/layout/VerticalCurvedList"/>
    <dgm:cxn modelId="{5DC03773-2A0A-4226-87BC-888950177FC9}" type="presParOf" srcId="{F171E2D3-4D96-43BE-AF4D-29DBAA79A23D}" destId="{723EA8F7-73A6-474A-AC12-1EBD4F823121}" srcOrd="0" destOrd="0" presId="urn:microsoft.com/office/officeart/2008/layout/VerticalCurvedList"/>
    <dgm:cxn modelId="{06C59063-E06D-4B8A-9B26-21577EDB5905}" type="presParOf" srcId="{F75CAE82-C63F-4CFD-9E7C-5C0105F49313}" destId="{D09AEA05-ED14-4856-99B9-12D8BA65E0FC}" srcOrd="3" destOrd="0" presId="urn:microsoft.com/office/officeart/2008/layout/VerticalCurvedList"/>
    <dgm:cxn modelId="{F75E6AE1-1F47-4428-BF6F-25D3721EF511}" type="presParOf" srcId="{F75CAE82-C63F-4CFD-9E7C-5C0105F49313}" destId="{E9A09D1B-9B3A-4331-83BE-2A643077C523}" srcOrd="4" destOrd="0" presId="urn:microsoft.com/office/officeart/2008/layout/VerticalCurvedList"/>
    <dgm:cxn modelId="{38FBF53F-CFF0-4D68-A702-A502D4A97B9C}" type="presParOf" srcId="{E9A09D1B-9B3A-4331-83BE-2A643077C523}" destId="{18FB61F3-8EAB-4941-97B8-E0F47742F315}" srcOrd="0" destOrd="0" presId="urn:microsoft.com/office/officeart/2008/layout/VerticalCurvedList"/>
    <dgm:cxn modelId="{9CEB41FD-5C4F-4C9A-972B-FBFD3C33828A}" type="presParOf" srcId="{F75CAE82-C63F-4CFD-9E7C-5C0105F49313}" destId="{47607EEA-8CF6-4383-9BC7-7F4C8AEBEBE4}" srcOrd="5" destOrd="0" presId="urn:microsoft.com/office/officeart/2008/layout/VerticalCurvedList"/>
    <dgm:cxn modelId="{6E781897-9359-4F56-8CEB-05A778555154}" type="presParOf" srcId="{F75CAE82-C63F-4CFD-9E7C-5C0105F49313}" destId="{366DDE56-7CC1-4906-86A9-1AADB8A6F015}" srcOrd="6" destOrd="0" presId="urn:microsoft.com/office/officeart/2008/layout/VerticalCurvedList"/>
    <dgm:cxn modelId="{13B5FD32-C596-4EEF-836A-E66F895A248C}" type="presParOf" srcId="{366DDE56-7CC1-4906-86A9-1AADB8A6F015}" destId="{E5CBD471-E87D-4408-885D-E312E0C7343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C81A712-B986-4F4B-A6CC-6951E49C87A2}" type="datetimeFigureOut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CAB21D4-1A05-4234-B71E-0134F8DCF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2691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B0D97-7D3C-487B-A095-65A98CA939FA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9238D-E8C8-4A39-8DB6-DF5C7BDCE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750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C5049-6FED-48D0-9B51-68D8189ACDE2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18473-B5B0-4EB8-8F16-FA1BA110E5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479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1D802-34A1-4897-9F43-1964F412A942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3CFE5-CC16-41F5-A60D-C29A70FB9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9062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CBC22D7F-5A7E-4DF5-81DD-E3F00D92B2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7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12F0E-69A4-459C-B105-74D45B79348C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99C43-703B-4CA2-AC7D-D50A18553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209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57EF3-4840-4BBA-8E4F-ED31ACAB929D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1E609-497F-4338-A87C-CD9E2DFED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6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5D6DA-DFE9-4596-B0E7-401C530C79EE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AEED6-9AE4-4C35-A272-92DEBFC345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977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AD3F2-335C-4157-B31D-7FCAB71472D9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8FFA5-F7AF-4DD6-ABBB-8105C6C452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324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044C4-F1BC-4F2F-A8B7-DAC347AF3307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17B51-2934-4117-A416-2D031FD1C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266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D3406-389F-405F-96BE-AE3A7C032DF5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3950A-1545-4177-87B1-89D44E4C4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05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448FB-49A6-4AFA-983C-7345612064DA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1F6DA-4812-4E29-B3A5-01C328B52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734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588DF-4E57-43BE-B021-A15E25E6CD91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6E07E-6CC7-4774-AF0F-C7E43F253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778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276561-700A-4EA0-AB93-0EB0A894359F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BB5E114-86EC-4717-9DA7-5BAD0886B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1063;&#1045;&#1052;&#1059;%20&#1059;&#1063;&#1040;&#1058;%20&#1042;%20&#1064;&#1050;&#1054;&#1051;&#1045;.mp3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71500" y="1714500"/>
            <a:ext cx="7772400" cy="1470025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Урок математики</a:t>
            </a:r>
          </a:p>
        </p:txBody>
      </p:sp>
      <p:sp>
        <p:nvSpPr>
          <p:cNvPr id="4" name="Куб 3"/>
          <p:cNvSpPr/>
          <p:nvPr/>
        </p:nvSpPr>
        <p:spPr>
          <a:xfrm>
            <a:off x="142844" y="4357694"/>
            <a:ext cx="928694" cy="928694"/>
          </a:xfrm>
          <a:prstGeom prst="cube">
            <a:avLst/>
          </a:prstGeom>
          <a:solidFill>
            <a:srgbClr val="92D05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</a:t>
            </a:r>
          </a:p>
        </p:txBody>
      </p:sp>
      <p:sp>
        <p:nvSpPr>
          <p:cNvPr id="5" name="Куб 4"/>
          <p:cNvSpPr/>
          <p:nvPr/>
        </p:nvSpPr>
        <p:spPr>
          <a:xfrm>
            <a:off x="928662" y="4786322"/>
            <a:ext cx="928694" cy="92869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7" name="Куб 6"/>
          <p:cNvSpPr/>
          <p:nvPr/>
        </p:nvSpPr>
        <p:spPr>
          <a:xfrm>
            <a:off x="1785918" y="5143512"/>
            <a:ext cx="928694" cy="928694"/>
          </a:xfrm>
          <a:prstGeom prst="cube">
            <a:avLst/>
          </a:prstGeom>
          <a:solidFill>
            <a:srgbClr val="00B05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8" name="Куб 7"/>
          <p:cNvSpPr/>
          <p:nvPr/>
        </p:nvSpPr>
        <p:spPr>
          <a:xfrm>
            <a:off x="2786050" y="4929198"/>
            <a:ext cx="928694" cy="928694"/>
          </a:xfrm>
          <a:prstGeom prst="cube">
            <a:avLst/>
          </a:prstGeom>
          <a:solidFill>
            <a:srgbClr val="FF0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9" name="Куб 8"/>
          <p:cNvSpPr/>
          <p:nvPr/>
        </p:nvSpPr>
        <p:spPr>
          <a:xfrm>
            <a:off x="4572000" y="4714884"/>
            <a:ext cx="928694" cy="928694"/>
          </a:xfrm>
          <a:prstGeom prst="cube">
            <a:avLst/>
          </a:prstGeom>
          <a:solidFill>
            <a:srgbClr val="92D05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10" name="Куб 9"/>
          <p:cNvSpPr/>
          <p:nvPr/>
        </p:nvSpPr>
        <p:spPr>
          <a:xfrm>
            <a:off x="3643306" y="4572008"/>
            <a:ext cx="928694" cy="928694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</a:t>
            </a:r>
          </a:p>
        </p:txBody>
      </p:sp>
      <p:sp>
        <p:nvSpPr>
          <p:cNvPr id="11" name="Куб 10"/>
          <p:cNvSpPr/>
          <p:nvPr/>
        </p:nvSpPr>
        <p:spPr>
          <a:xfrm>
            <a:off x="5143504" y="5143512"/>
            <a:ext cx="928694" cy="928694"/>
          </a:xfrm>
          <a:prstGeom prst="cube">
            <a:avLst/>
          </a:prstGeom>
          <a:solidFill>
            <a:srgbClr val="FFC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12" name="Куб 11"/>
          <p:cNvSpPr/>
          <p:nvPr/>
        </p:nvSpPr>
        <p:spPr>
          <a:xfrm>
            <a:off x="6143636" y="4929198"/>
            <a:ext cx="928694" cy="928694"/>
          </a:xfrm>
          <a:prstGeom prst="cub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13" name="Куб 12"/>
          <p:cNvSpPr/>
          <p:nvPr/>
        </p:nvSpPr>
        <p:spPr>
          <a:xfrm>
            <a:off x="7000892" y="5143512"/>
            <a:ext cx="928694" cy="928694"/>
          </a:xfrm>
          <a:prstGeom prst="cube">
            <a:avLst/>
          </a:prstGeom>
          <a:solidFill>
            <a:srgbClr val="FF000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14" name="Куб 13"/>
          <p:cNvSpPr/>
          <p:nvPr/>
        </p:nvSpPr>
        <p:spPr>
          <a:xfrm>
            <a:off x="7858148" y="5214950"/>
            <a:ext cx="928694" cy="928694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0"/>
            <a:ext cx="9144000" cy="128586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6643686"/>
            <a:ext cx="9144000" cy="21431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67" name="Picture 3" descr="H:\Documents and Settings\Aida\Рабочий стол\текстуры и фоны, клипарты\новеньки картинки\addition 2 plus 2 h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3357563"/>
            <a:ext cx="1785938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2060848"/>
            <a:ext cx="8153400" cy="3429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4000" dirty="0" smtClean="0"/>
              <a:t>    1     3         2    5         4</a:t>
            </a:r>
          </a:p>
          <a:p>
            <a:pPr eaLnBrk="1" hangingPunct="1">
              <a:buFontTx/>
              <a:buNone/>
            </a:pPr>
            <a:r>
              <a:rPr lang="ru-RU" altLang="ru-RU" sz="7200" dirty="0" smtClean="0">
                <a:solidFill>
                  <a:schemeClr val="accent2"/>
                </a:solidFill>
              </a:rPr>
              <a:t>3</a:t>
            </a:r>
            <a:r>
              <a:rPr lang="en-US" altLang="ru-RU" sz="7200" dirty="0" smtClean="0">
                <a:solidFill>
                  <a:schemeClr val="accent2"/>
                </a:solidFill>
                <a:cs typeface="Arial" charset="0"/>
              </a:rPr>
              <a:t>·</a:t>
            </a:r>
            <a:r>
              <a:rPr lang="ru-RU" altLang="ru-RU" sz="7200" dirty="0" smtClean="0">
                <a:solidFill>
                  <a:schemeClr val="accent2"/>
                </a:solidFill>
                <a:cs typeface="Arial" charset="0"/>
              </a:rPr>
              <a:t>9 - 21:3-(16-10)=14 </a:t>
            </a:r>
          </a:p>
          <a:p>
            <a:pPr eaLnBrk="1" hangingPunct="1">
              <a:buFontTx/>
              <a:buNone/>
            </a:pPr>
            <a:r>
              <a:rPr lang="ru-RU" altLang="ru-RU" sz="4000" dirty="0" smtClean="0"/>
              <a:t>    2      4        3    5         1</a:t>
            </a:r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1066800" y="5943600"/>
            <a:ext cx="1447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8199" name="Rectangle 9"/>
          <p:cNvSpPr>
            <a:spLocks noChangeArrowheads="1"/>
          </p:cNvSpPr>
          <p:nvPr/>
        </p:nvSpPr>
        <p:spPr bwMode="auto">
          <a:xfrm>
            <a:off x="304800" y="6400800"/>
            <a:ext cx="1447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96336" y="2780928"/>
            <a:ext cx="1008112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51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800" b="1" dirty="0" smtClean="0">
                <a:solidFill>
                  <a:schemeClr val="accent6">
                    <a:lumMod val="50000"/>
                  </a:schemeClr>
                </a:solidFill>
              </a:rPr>
              <a:t>Сделай сам!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628800"/>
            <a:ext cx="8305800" cy="1728192"/>
          </a:xfrm>
          <a:ln>
            <a:solidFill>
              <a:schemeClr val="bg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ru-RU" altLang="ru-RU" sz="4400" dirty="0" smtClean="0"/>
              <a:t>Расставь порядок действий: </a:t>
            </a:r>
          </a:p>
          <a:p>
            <a:pPr eaLnBrk="1" hangingPunct="1">
              <a:buFontTx/>
              <a:buNone/>
            </a:pPr>
            <a:r>
              <a:rPr lang="ru-RU" altLang="ru-RU" sz="4400" dirty="0" smtClean="0"/>
              <a:t>32 + 9 </a:t>
            </a:r>
            <a:r>
              <a:rPr lang="en-US" altLang="ru-RU" sz="4400" dirty="0" smtClean="0"/>
              <a:t>·</a:t>
            </a:r>
            <a:r>
              <a:rPr lang="ru-RU" altLang="ru-RU" sz="4400" dirty="0" smtClean="0"/>
              <a:t>(19 – 16) – 25=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36534" y="3717032"/>
            <a:ext cx="8460432" cy="2002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ru-RU" altLang="ru-RU" sz="6000" dirty="0" smtClean="0"/>
          </a:p>
          <a:p>
            <a:pPr>
              <a:buFontTx/>
              <a:buNone/>
            </a:pPr>
            <a:r>
              <a:rPr lang="ru-RU" altLang="ru-RU" sz="6000" dirty="0" smtClean="0"/>
              <a:t>32 + 9 </a:t>
            </a:r>
            <a:r>
              <a:rPr lang="en-US" altLang="ru-RU" sz="6000" dirty="0" smtClean="0"/>
              <a:t>·</a:t>
            </a:r>
            <a:r>
              <a:rPr lang="ru-RU" altLang="ru-RU" sz="6000" dirty="0" smtClean="0"/>
              <a:t>(19 – 16) – 25 = 34</a:t>
            </a:r>
            <a:endParaRPr lang="ru-RU" altLang="ru-RU" sz="6000" dirty="0"/>
          </a:p>
        </p:txBody>
      </p:sp>
      <p:sp>
        <p:nvSpPr>
          <p:cNvPr id="2" name="TextBox 1"/>
          <p:cNvSpPr txBox="1"/>
          <p:nvPr/>
        </p:nvSpPr>
        <p:spPr>
          <a:xfrm>
            <a:off x="1259632" y="433342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3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4333427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4586" y="4302961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36096" y="433342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80312" y="4437110"/>
            <a:ext cx="1152128" cy="1152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9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8" grpId="0"/>
      <p:bldP spid="9" grpId="0"/>
      <p:bldP spid="10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Физминутка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712F0E-69A4-459C-B105-74D45B79348C}" type="datetime1">
              <a:rPr lang="ru-RU" smtClean="0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99C43-703B-4CA2-AC7D-D50A185530A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1638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412776"/>
            <a:ext cx="8557229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951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Задача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412777"/>
            <a:ext cx="8641655" cy="2160240"/>
          </a:xfrm>
        </p:spPr>
        <p:txBody>
          <a:bodyPr>
            <a:normAutofit lnSpcReduction="10000"/>
          </a:bodyPr>
          <a:lstStyle/>
          <a:p>
            <a:pPr marL="533400" indent="-533400" algn="ctr">
              <a:buFont typeface="Wingdings" pitchFamily="2" charset="2"/>
              <a:buNone/>
            </a:pPr>
            <a:endParaRPr lang="ru-RU" i="1" dirty="0">
              <a:latin typeface="Calibri" pitchFamily="34" charset="0"/>
              <a:cs typeface="Calibri" pitchFamily="34" charset="0"/>
            </a:endParaRPr>
          </a:p>
          <a:p>
            <a:pPr marL="533400" indent="-533400" algn="ctr">
              <a:buFont typeface="Wingdings" pitchFamily="2" charset="2"/>
              <a:buNone/>
            </a:pPr>
            <a:r>
              <a:rPr lang="ru-RU" i="1" dirty="0">
                <a:latin typeface="Calibri" pitchFamily="34" charset="0"/>
                <a:cs typeface="Calibri" pitchFamily="34" charset="0"/>
              </a:rPr>
              <a:t>Бабушка испекла 40 пирожков, из них 15 с</a:t>
            </a:r>
          </a:p>
          <a:p>
            <a:pPr marL="533400" indent="-533400" algn="ctr">
              <a:buFont typeface="Wingdings" pitchFamily="2" charset="2"/>
              <a:buNone/>
            </a:pPr>
            <a:r>
              <a:rPr lang="ru-RU" i="1" dirty="0">
                <a:latin typeface="Calibri" pitchFamily="34" charset="0"/>
                <a:cs typeface="Calibri" pitchFamily="34" charset="0"/>
              </a:rPr>
              <a:t>капустой</a:t>
            </a:r>
            <a:r>
              <a:rPr lang="ru-RU" i="1" dirty="0" smtClean="0">
                <a:latin typeface="Calibri" pitchFamily="34" charset="0"/>
                <a:cs typeface="Calibri" pitchFamily="34" charset="0"/>
              </a:rPr>
              <a:t>, 10 </a:t>
            </a:r>
            <a:r>
              <a:rPr lang="ru-RU" i="1" dirty="0">
                <a:latin typeface="Calibri" pitchFamily="34" charset="0"/>
                <a:cs typeface="Calibri" pitchFamily="34" charset="0"/>
              </a:rPr>
              <a:t>с мясом, а остальные с рисом.</a:t>
            </a:r>
          </a:p>
          <a:p>
            <a:pPr marL="533400" indent="-533400" algn="ctr">
              <a:buFont typeface="Wingdings" pitchFamily="2" charset="2"/>
              <a:buNone/>
            </a:pPr>
            <a:r>
              <a:rPr lang="ru-RU" i="1" dirty="0">
                <a:latin typeface="Calibri" pitchFamily="34" charset="0"/>
                <a:cs typeface="Calibri" pitchFamily="34" charset="0"/>
              </a:rPr>
              <a:t>Сколько пирожков с рисом испекла бабушка</a:t>
            </a:r>
            <a:r>
              <a:rPr lang="ru-RU" i="1" dirty="0" smtClean="0">
                <a:latin typeface="Calibri" pitchFamily="34" charset="0"/>
                <a:cs typeface="Calibri" pitchFamily="34" charset="0"/>
              </a:rPr>
              <a:t>?</a:t>
            </a:r>
            <a:endParaRPr lang="ru-RU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3991501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Капуста -15 п</a:t>
            </a:r>
          </a:p>
          <a:p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Мясо – 10 п</a:t>
            </a:r>
          </a:p>
          <a:p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Рис - ?</a:t>
            </a:r>
            <a:endParaRPr lang="ru-RU" sz="32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3275856" y="3968696"/>
            <a:ext cx="720080" cy="1836567"/>
          </a:xfrm>
          <a:prstGeom prst="rightBrac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3968" y="4550793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j-lt"/>
              </a:rPr>
              <a:t>40 п</a:t>
            </a:r>
            <a:endParaRPr lang="ru-RU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4623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Решение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600201"/>
            <a:ext cx="4316288" cy="67667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40-(10+15)=15 (п)- с рисом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244280" cy="8206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40-10-15=15 (п) – с рисом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DB76E6-A497-4475-88B8-A5BDBDC0D3B9}" type="datetime1">
              <a:rPr lang="ru-RU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5BDD8-5436-4A82-98A0-C4D74E41ECB0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8" name="Объект 1"/>
          <p:cNvSpPr txBox="1">
            <a:spLocks/>
          </p:cNvSpPr>
          <p:nvPr/>
        </p:nvSpPr>
        <p:spPr bwMode="auto">
          <a:xfrm>
            <a:off x="2195736" y="2733328"/>
            <a:ext cx="4316288" cy="67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dirty="0" smtClean="0"/>
              <a:t>Ответ: 15 пирожков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>
          <a:xfrm>
            <a:off x="1132237" y="188640"/>
            <a:ext cx="6629400" cy="1066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Геометрические фигуры</a:t>
            </a:r>
          </a:p>
        </p:txBody>
      </p:sp>
      <p:sp>
        <p:nvSpPr>
          <p:cNvPr id="119812" name="AutoShape 4"/>
          <p:cNvSpPr>
            <a:spLocks noChangeArrowheads="1"/>
          </p:cNvSpPr>
          <p:nvPr/>
        </p:nvSpPr>
        <p:spPr bwMode="auto">
          <a:xfrm>
            <a:off x="1143000" y="1752600"/>
            <a:ext cx="2209800" cy="685800"/>
          </a:xfrm>
          <a:prstGeom prst="parallelogram">
            <a:avLst>
              <a:gd name="adj" fmla="val 80556"/>
            </a:avLst>
          </a:prstGeom>
          <a:noFill/>
          <a:ln w="28575">
            <a:solidFill>
              <a:srgbClr val="33CC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400"/>
              <a:t>1</a:t>
            </a:r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auto">
          <a:xfrm rot="629488">
            <a:off x="5232400" y="1722438"/>
            <a:ext cx="1828800" cy="838200"/>
          </a:xfrm>
          <a:prstGeom prst="rtTriangle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400"/>
              <a:t>2</a:t>
            </a: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 rot="-2347356">
            <a:off x="3124200" y="2743200"/>
            <a:ext cx="1295400" cy="457200"/>
          </a:xfrm>
          <a:prstGeom prst="rect">
            <a:avLst/>
          </a:prstGeom>
          <a:noFill/>
          <a:ln w="28575">
            <a:solidFill>
              <a:srgbClr val="00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altLang="ru-RU" sz="2400"/>
              <a:t>4</a:t>
            </a:r>
          </a:p>
        </p:txBody>
      </p:sp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4191000" y="3810000"/>
            <a:ext cx="914400" cy="1371600"/>
          </a:xfrm>
          <a:prstGeom prst="rect">
            <a:avLst/>
          </a:prstGeom>
          <a:solidFill>
            <a:srgbClr val="FFFF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2400"/>
              <a:t>5</a:t>
            </a:r>
          </a:p>
        </p:txBody>
      </p:sp>
      <p:sp>
        <p:nvSpPr>
          <p:cNvPr id="119816" name="Rectangle 8"/>
          <p:cNvSpPr>
            <a:spLocks noChangeArrowheads="1"/>
          </p:cNvSpPr>
          <p:nvPr/>
        </p:nvSpPr>
        <p:spPr bwMode="auto">
          <a:xfrm>
            <a:off x="1143000" y="3962400"/>
            <a:ext cx="1905000" cy="83820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/>
              <a:t>3</a:t>
            </a:r>
          </a:p>
        </p:txBody>
      </p:sp>
      <p:sp>
        <p:nvSpPr>
          <p:cNvPr id="119817" name="Rectangle 9"/>
          <p:cNvSpPr>
            <a:spLocks noChangeArrowheads="1"/>
          </p:cNvSpPr>
          <p:nvPr/>
        </p:nvSpPr>
        <p:spPr bwMode="auto">
          <a:xfrm rot="2791246">
            <a:off x="6096000" y="3810000"/>
            <a:ext cx="762000" cy="76200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10800000" vert="eaVert" wrap="none" anchor="ctr"/>
          <a:lstStyle/>
          <a:p>
            <a:pPr algn="ctr" eaLnBrk="1" hangingPunct="1"/>
            <a:r>
              <a:rPr lang="ru-RU" altLang="ru-RU" sz="2400"/>
              <a:t>6</a:t>
            </a:r>
          </a:p>
        </p:txBody>
      </p:sp>
      <p:sp>
        <p:nvSpPr>
          <p:cNvPr id="119818" name="Rectangle 10"/>
          <p:cNvSpPr>
            <a:spLocks noChangeArrowheads="1"/>
          </p:cNvSpPr>
          <p:nvPr/>
        </p:nvSpPr>
        <p:spPr bwMode="auto">
          <a:xfrm>
            <a:off x="7467600" y="2438400"/>
            <a:ext cx="457200" cy="1143000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r>
              <a:rPr lang="ru-RU" altLang="ru-RU" sz="2400"/>
              <a:t>7</a:t>
            </a:r>
          </a:p>
        </p:txBody>
      </p:sp>
      <p:sp>
        <p:nvSpPr>
          <p:cNvPr id="119819" name="Rectangle 11"/>
          <p:cNvSpPr>
            <a:spLocks noChangeArrowheads="1"/>
          </p:cNvSpPr>
          <p:nvPr/>
        </p:nvSpPr>
        <p:spPr bwMode="auto">
          <a:xfrm>
            <a:off x="609600" y="182880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4 см</a:t>
            </a:r>
          </a:p>
        </p:txBody>
      </p:sp>
      <p:sp>
        <p:nvSpPr>
          <p:cNvPr id="119820" name="Rectangle 12"/>
          <p:cNvSpPr>
            <a:spLocks noChangeArrowheads="1"/>
          </p:cNvSpPr>
          <p:nvPr/>
        </p:nvSpPr>
        <p:spPr bwMode="auto">
          <a:xfrm>
            <a:off x="1752600" y="24384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5 см</a:t>
            </a:r>
          </a:p>
        </p:txBody>
      </p:sp>
      <p:sp>
        <p:nvSpPr>
          <p:cNvPr id="119823" name="Rectangle 15"/>
          <p:cNvSpPr>
            <a:spLocks noChangeArrowheads="1"/>
          </p:cNvSpPr>
          <p:nvPr/>
        </p:nvSpPr>
        <p:spPr bwMode="auto">
          <a:xfrm>
            <a:off x="5867400" y="1676400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5 см</a:t>
            </a:r>
          </a:p>
        </p:txBody>
      </p:sp>
      <p:sp>
        <p:nvSpPr>
          <p:cNvPr id="119824" name="Rectangle 16"/>
          <p:cNvSpPr>
            <a:spLocks noChangeArrowheads="1"/>
          </p:cNvSpPr>
          <p:nvPr/>
        </p:nvSpPr>
        <p:spPr bwMode="auto">
          <a:xfrm>
            <a:off x="5410200" y="2514600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4 см</a:t>
            </a:r>
          </a:p>
        </p:txBody>
      </p:sp>
      <p:sp>
        <p:nvSpPr>
          <p:cNvPr id="119825" name="Rectangle 17"/>
          <p:cNvSpPr>
            <a:spLocks noChangeArrowheads="1"/>
          </p:cNvSpPr>
          <p:nvPr/>
        </p:nvSpPr>
        <p:spPr bwMode="auto">
          <a:xfrm>
            <a:off x="4572000" y="1752600"/>
            <a:ext cx="692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2 см</a:t>
            </a:r>
          </a:p>
        </p:txBody>
      </p:sp>
      <p:sp>
        <p:nvSpPr>
          <p:cNvPr id="119826" name="Rectangle 18"/>
          <p:cNvSpPr>
            <a:spLocks noChangeArrowheads="1"/>
          </p:cNvSpPr>
          <p:nvPr/>
        </p:nvSpPr>
        <p:spPr bwMode="auto">
          <a:xfrm>
            <a:off x="4495800" y="5181600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3 см</a:t>
            </a:r>
          </a:p>
        </p:txBody>
      </p:sp>
      <p:sp>
        <p:nvSpPr>
          <p:cNvPr id="119828" name="Rectangle 20"/>
          <p:cNvSpPr>
            <a:spLocks noChangeArrowheads="1"/>
          </p:cNvSpPr>
          <p:nvPr/>
        </p:nvSpPr>
        <p:spPr bwMode="auto">
          <a:xfrm>
            <a:off x="5105400" y="41910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6 см</a:t>
            </a:r>
          </a:p>
        </p:txBody>
      </p:sp>
      <p:sp>
        <p:nvSpPr>
          <p:cNvPr id="119829" name="Rectangle 21"/>
          <p:cNvSpPr>
            <a:spLocks noChangeArrowheads="1"/>
          </p:cNvSpPr>
          <p:nvPr/>
        </p:nvSpPr>
        <p:spPr bwMode="auto">
          <a:xfrm>
            <a:off x="685800" y="2743200"/>
            <a:ext cx="60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Р =</a:t>
            </a:r>
          </a:p>
        </p:txBody>
      </p:sp>
      <p:sp>
        <p:nvSpPr>
          <p:cNvPr id="119830" name="Rectangle 22"/>
          <p:cNvSpPr>
            <a:spLocks noChangeArrowheads="1"/>
          </p:cNvSpPr>
          <p:nvPr/>
        </p:nvSpPr>
        <p:spPr bwMode="auto">
          <a:xfrm>
            <a:off x="3810000" y="55626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Р =</a:t>
            </a:r>
          </a:p>
        </p:txBody>
      </p:sp>
      <p:sp>
        <p:nvSpPr>
          <p:cNvPr id="119831" name="Rectangle 23"/>
          <p:cNvSpPr>
            <a:spLocks noChangeArrowheads="1"/>
          </p:cNvSpPr>
          <p:nvPr/>
        </p:nvSpPr>
        <p:spPr bwMode="auto">
          <a:xfrm>
            <a:off x="5105400" y="2819400"/>
            <a:ext cx="533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Р =</a:t>
            </a:r>
          </a:p>
        </p:txBody>
      </p:sp>
      <p:sp>
        <p:nvSpPr>
          <p:cNvPr id="119832" name="Rectangle 24"/>
          <p:cNvSpPr>
            <a:spLocks noChangeArrowheads="1"/>
          </p:cNvSpPr>
          <p:nvPr/>
        </p:nvSpPr>
        <p:spPr bwMode="auto">
          <a:xfrm>
            <a:off x="1181100" y="2726197"/>
            <a:ext cx="213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4</a:t>
            </a:r>
            <a:r>
              <a:rPr lang="en-US" altLang="ru-RU" dirty="0">
                <a:solidFill>
                  <a:schemeClr val="accent2"/>
                </a:solidFill>
                <a:cs typeface="Arial" charset="0"/>
              </a:rPr>
              <a:t>·</a:t>
            </a:r>
            <a:r>
              <a:rPr lang="ru-RU" altLang="ru-RU" dirty="0">
                <a:solidFill>
                  <a:schemeClr val="accent2"/>
                </a:solidFill>
                <a:cs typeface="Arial" charset="0"/>
              </a:rPr>
              <a:t>2 + 5 </a:t>
            </a:r>
            <a:r>
              <a:rPr lang="en-US" altLang="ru-RU" dirty="0">
                <a:solidFill>
                  <a:schemeClr val="accent2"/>
                </a:solidFill>
              </a:rPr>
              <a:t>·</a:t>
            </a:r>
            <a:r>
              <a:rPr lang="ru-RU" altLang="ru-RU" dirty="0">
                <a:solidFill>
                  <a:schemeClr val="accent2"/>
                </a:solidFill>
              </a:rPr>
              <a:t>2 = 18 см</a:t>
            </a:r>
            <a:endParaRPr lang="en-US" altLang="ru-RU" dirty="0">
              <a:solidFill>
                <a:schemeClr val="accent2"/>
              </a:solidFill>
            </a:endParaRPr>
          </a:p>
        </p:txBody>
      </p:sp>
      <p:sp>
        <p:nvSpPr>
          <p:cNvPr id="119833" name="Rectangle 25"/>
          <p:cNvSpPr>
            <a:spLocks noChangeArrowheads="1"/>
          </p:cNvSpPr>
          <p:nvPr/>
        </p:nvSpPr>
        <p:spPr bwMode="auto">
          <a:xfrm>
            <a:off x="5562600" y="2788443"/>
            <a:ext cx="2298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2 + 4 + 5 = 11 см</a:t>
            </a:r>
          </a:p>
        </p:txBody>
      </p:sp>
      <p:sp>
        <p:nvSpPr>
          <p:cNvPr id="119834" name="Rectangle 26"/>
          <p:cNvSpPr>
            <a:spLocks noChangeArrowheads="1"/>
          </p:cNvSpPr>
          <p:nvPr/>
        </p:nvSpPr>
        <p:spPr bwMode="auto">
          <a:xfrm>
            <a:off x="4267200" y="5520604"/>
            <a:ext cx="22225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dirty="0">
                <a:solidFill>
                  <a:schemeClr val="accent2"/>
                </a:solidFill>
              </a:rPr>
              <a:t>3</a:t>
            </a:r>
            <a:r>
              <a:rPr lang="en-US" altLang="ru-RU" dirty="0">
                <a:solidFill>
                  <a:schemeClr val="accent2"/>
                </a:solidFill>
              </a:rPr>
              <a:t>·</a:t>
            </a:r>
            <a:r>
              <a:rPr lang="ru-RU" altLang="ru-RU" dirty="0">
                <a:solidFill>
                  <a:schemeClr val="accent2"/>
                </a:solidFill>
              </a:rPr>
              <a:t>2 + 6</a:t>
            </a:r>
            <a:r>
              <a:rPr lang="en-US" altLang="ru-RU" dirty="0">
                <a:solidFill>
                  <a:schemeClr val="accent2"/>
                </a:solidFill>
              </a:rPr>
              <a:t>·</a:t>
            </a:r>
            <a:r>
              <a:rPr lang="ru-RU" altLang="ru-RU" dirty="0">
                <a:solidFill>
                  <a:schemeClr val="accent2"/>
                </a:solidFill>
              </a:rPr>
              <a:t>2 = 18 см</a:t>
            </a:r>
          </a:p>
        </p:txBody>
      </p:sp>
    </p:spTree>
    <p:extLst>
      <p:ext uri="{BB962C8B-B14F-4D97-AF65-F5344CB8AC3E}">
        <p14:creationId xmlns:p14="http://schemas.microsoft.com/office/powerpoint/2010/main" val="328832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4" grpId="0" animBg="1"/>
      <p:bldP spid="119816" grpId="0" animBg="1"/>
      <p:bldP spid="119817" grpId="0" animBg="1"/>
      <p:bldP spid="119818" grpId="0" animBg="1"/>
      <p:bldP spid="119819" grpId="0"/>
      <p:bldP spid="119820" grpId="0"/>
      <p:bldP spid="119823" grpId="0"/>
      <p:bldP spid="119824" grpId="0"/>
      <p:bldP spid="119825" grpId="0"/>
      <p:bldP spid="119826" grpId="0"/>
      <p:bldP spid="119828" grpId="0"/>
      <p:bldP spid="119829" grpId="0"/>
      <p:bldP spid="119830" grpId="0"/>
      <p:bldP spid="119831" grpId="0"/>
      <p:bldP spid="119832" grpId="0"/>
      <p:bldP spid="119833" grpId="0"/>
      <p:bldP spid="1198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Оцени себя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1669558"/>
              </p:ext>
            </p:extLst>
          </p:nvPr>
        </p:nvGraphicFramePr>
        <p:xfrm>
          <a:off x="467544" y="1628800"/>
          <a:ext cx="8229600" cy="140208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7-8 баллов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Молодцы!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bg1"/>
                          </a:solidFill>
                        </a:rPr>
                        <a:t>5-6 баллов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bg1"/>
                          </a:solidFill>
                        </a:rPr>
                        <a:t>Хорошо!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712F0E-69A4-459C-B105-74D45B79348C}" type="datetime1">
              <a:rPr lang="ru-RU" smtClean="0"/>
              <a:pPr>
                <a:defRPr/>
              </a:pPr>
              <a:t>18.09.2022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99C43-703B-4CA2-AC7D-D50A185530A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17414" name="Picture 6" descr="http://www.playcast.ru/uploads/2015/06/28/1414256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02405"/>
            <a:ext cx="4469101" cy="469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35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9967" y="116632"/>
            <a:ext cx="79248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Устный счёт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7176" y="1442244"/>
            <a:ext cx="8569647" cy="4465637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400" b="1" i="1" dirty="0">
              <a:latin typeface="Comic Sans MS" pitchFamily="66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400" b="1" i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400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Увеличьте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на 2 числа.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800" b="1" i="1" dirty="0">
                <a:solidFill>
                  <a:srgbClr val="FF0000"/>
                </a:solidFill>
                <a:latin typeface="Comic Sans MS" pitchFamily="66" charset="0"/>
              </a:rPr>
              <a:t>7, 12, 3, 48, 11, 39, 58</a:t>
            </a:r>
            <a:r>
              <a:rPr lang="ru-RU" sz="4800" b="1" i="1" dirty="0">
                <a:latin typeface="Comic Sans MS" pitchFamily="66" charset="0"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4800" b="1" i="1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4707237"/>
            <a:ext cx="7507183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Ответы: 9, 14, 5, 50, 13, 41, 60. 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68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988840"/>
            <a:ext cx="8496300" cy="1656184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Увеличьте </a:t>
            </a:r>
            <a:r>
              <a:rPr lang="ru-RU" sz="40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 два раза </a:t>
            </a:r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числа</a:t>
            </a:r>
          </a:p>
          <a:p>
            <a:pPr algn="ctr">
              <a:buFont typeface="Wingdings" pitchFamily="2" charset="2"/>
              <a:buNone/>
            </a:pPr>
            <a:r>
              <a:rPr lang="ru-RU" sz="4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</a:t>
            </a:r>
            <a:r>
              <a:rPr lang="ru-RU" sz="4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3, 8, 9, 5, 7, 10</a:t>
            </a:r>
          </a:p>
          <a:p>
            <a:pPr algn="ctr">
              <a:buFont typeface="Wingdings" pitchFamily="2" charset="2"/>
              <a:buNone/>
            </a:pPr>
            <a:endParaRPr lang="ru-RU" i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algn="ctr">
              <a:buFont typeface="Wingdings" pitchFamily="2" charset="2"/>
              <a:buNone/>
            </a:pPr>
            <a:endParaRPr lang="ru-RU" i="1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4221088"/>
            <a:ext cx="56781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Ответы: 6, 16, 18, 10, 14, 20.</a:t>
            </a:r>
            <a:endParaRPr lang="ru-RU" sz="32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25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Заполните таблицу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7975906"/>
              </p:ext>
            </p:extLst>
          </p:nvPr>
        </p:nvGraphicFramePr>
        <p:xfrm>
          <a:off x="251522" y="1529472"/>
          <a:ext cx="8712966" cy="1463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32246"/>
                <a:gridCol w="1080120"/>
                <a:gridCol w="1080120"/>
                <a:gridCol w="1080120"/>
                <a:gridCol w="1080120"/>
                <a:gridCol w="1080120"/>
                <a:gridCol w="10801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</a:rPr>
                        <a:t>множитель</a:t>
                      </a:r>
                      <a:endParaRPr lang="ru-RU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множитель</a:t>
                      </a:r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3</a:t>
                      </a:r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4</a:t>
                      </a:r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3</a:t>
                      </a:r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2</a:t>
                      </a:r>
                      <a:endParaRPr lang="ru-RU" sz="2600" dirty="0"/>
                    </a:p>
                  </a:txBody>
                  <a:tcPr anchor="ctr"/>
                </a:tc>
              </a:tr>
              <a:tr h="321806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произведение</a:t>
                      </a:r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21</a:t>
                      </a:r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8</a:t>
                      </a:r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15</a:t>
                      </a:r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18</a:t>
                      </a:r>
                      <a:endParaRPr lang="ru-RU" sz="2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99792" y="2492896"/>
            <a:ext cx="720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24</a:t>
            </a:r>
            <a:endParaRPr lang="ru-RU" sz="2600" dirty="0"/>
          </a:p>
        </p:txBody>
      </p:sp>
      <p:sp>
        <p:nvSpPr>
          <p:cNvPr id="9" name="TextBox 8"/>
          <p:cNvSpPr txBox="1"/>
          <p:nvPr/>
        </p:nvSpPr>
        <p:spPr>
          <a:xfrm>
            <a:off x="3895266" y="2000453"/>
            <a:ext cx="4320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/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4048" y="1501096"/>
            <a:ext cx="4320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2</a:t>
            </a:r>
            <a:endParaRPr lang="ru-RU" sz="2600" dirty="0"/>
          </a:p>
        </p:txBody>
      </p:sp>
      <p:sp>
        <p:nvSpPr>
          <p:cNvPr id="11" name="TextBox 10"/>
          <p:cNvSpPr txBox="1"/>
          <p:nvPr/>
        </p:nvSpPr>
        <p:spPr>
          <a:xfrm>
            <a:off x="6092261" y="1965438"/>
            <a:ext cx="4320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/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20272" y="2457882"/>
            <a:ext cx="6546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18</a:t>
            </a:r>
            <a:endParaRPr lang="ru-RU" sz="2600" dirty="0"/>
          </a:p>
        </p:txBody>
      </p:sp>
      <p:sp>
        <p:nvSpPr>
          <p:cNvPr id="13" name="TextBox 12"/>
          <p:cNvSpPr txBox="1"/>
          <p:nvPr/>
        </p:nvSpPr>
        <p:spPr>
          <a:xfrm>
            <a:off x="8159677" y="1519122"/>
            <a:ext cx="43204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82293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Почёму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…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375756" y="2276872"/>
                <a:ext cx="4392488" cy="604664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0" i="1" smtClean="0">
                          <a:latin typeface="Cambria Math"/>
                        </a:rPr>
                        <m:t>2+5</m:t>
                      </m:r>
                      <m:r>
                        <a:rPr lang="ru-RU" sz="4000" b="0" i="1" smtClean="0">
                          <a:latin typeface="Cambria Math"/>
                          <a:ea typeface="Cambria Math"/>
                        </a:rPr>
                        <m:t>∙3=17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75756" y="2276872"/>
                <a:ext cx="4392488" cy="60466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2375756" y="4293096"/>
                <a:ext cx="4392488" cy="604664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i="1" smtClean="0">
                          <a:latin typeface="Cambria Math"/>
                        </a:rPr>
                        <m:t>2+5</m:t>
                      </m:r>
                      <m:r>
                        <a:rPr lang="ru-RU" sz="4000" i="1">
                          <a:latin typeface="Cambria Math"/>
                          <a:ea typeface="Cambria Math"/>
                        </a:rPr>
                        <m:t>∙3=</m:t>
                      </m:r>
                      <m:r>
                        <a:rPr lang="ru-RU" sz="4000" b="0" i="1" smtClean="0">
                          <a:latin typeface="Cambria Math"/>
                          <a:ea typeface="Cambria Math"/>
                        </a:rPr>
                        <m:t>21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5756" y="4293096"/>
                <a:ext cx="4392488" cy="6046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612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Порядок выполнения действий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40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Правило 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2178190"/>
              </p:ext>
            </p:extLst>
          </p:nvPr>
        </p:nvGraphicFramePr>
        <p:xfrm>
          <a:off x="1042988" y="2324100"/>
          <a:ext cx="6777037" cy="3508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74683" y="2632364"/>
            <a:ext cx="4592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1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6162" y="3641956"/>
            <a:ext cx="432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B050"/>
                </a:solidFill>
              </a:rPr>
              <a:t>2</a:t>
            </a:r>
            <a:endParaRPr lang="ru-RU" sz="48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5673" y="4789831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7030A0"/>
                </a:solidFill>
              </a:rPr>
              <a:t>3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36262" y="2704372"/>
            <a:ext cx="5632082" cy="580611"/>
          </a:xfrm>
          <a:prstGeom prst="rect">
            <a:avLst/>
          </a:prstGeom>
          <a:solidFill>
            <a:srgbClr val="EE8282"/>
          </a:solidFill>
          <a:ln>
            <a:solidFill>
              <a:srgbClr val="EE82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255823" y="3768792"/>
            <a:ext cx="5268505" cy="5773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51720" y="4855602"/>
            <a:ext cx="5472608" cy="51761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47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375756" y="2348880"/>
                <a:ext cx="4392488" cy="604664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0" i="1" smtClean="0">
                          <a:latin typeface="Cambria Math"/>
                        </a:rPr>
                        <m:t>2+5</m:t>
                      </m:r>
                      <m:r>
                        <a:rPr lang="ru-RU" sz="4000" b="0" i="1" smtClean="0">
                          <a:latin typeface="Cambria Math"/>
                          <a:ea typeface="Cambria Math"/>
                        </a:rPr>
                        <m:t>∙3=17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75756" y="2348880"/>
                <a:ext cx="4392488" cy="60466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2375756" y="4653136"/>
                <a:ext cx="4392488" cy="604664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i="1" smtClean="0">
                          <a:latin typeface="Cambria Math"/>
                        </a:rPr>
                        <m:t>2+5</m:t>
                      </m:r>
                      <m:r>
                        <a:rPr lang="ru-RU" sz="4000" i="1">
                          <a:latin typeface="Cambria Math"/>
                          <a:ea typeface="Cambria Math"/>
                        </a:rPr>
                        <m:t>∙3=</m:t>
                      </m:r>
                      <m:r>
                        <a:rPr lang="ru-RU" sz="4000" b="0" i="1" smtClean="0">
                          <a:latin typeface="Cambria Math"/>
                          <a:ea typeface="Cambria Math"/>
                        </a:rPr>
                        <m:t>21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5756" y="4653136"/>
                <a:ext cx="4392488" cy="6046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371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375756" y="2297996"/>
                <a:ext cx="4392488" cy="604664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0" i="1" smtClean="0">
                          <a:latin typeface="Cambria Math"/>
                        </a:rPr>
                        <m:t>2+5</m:t>
                      </m:r>
                      <m:r>
                        <a:rPr lang="ru-RU" sz="4000" b="0" i="1" smtClean="0">
                          <a:latin typeface="Cambria Math"/>
                          <a:ea typeface="Cambria Math"/>
                        </a:rPr>
                        <m:t>∙3=17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75756" y="2297996"/>
                <a:ext cx="4392488" cy="60466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2405457" y="4149080"/>
                <a:ext cx="4333087" cy="693613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ru-RU" sz="4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4000" b="0" i="1" smtClean="0">
                              <a:latin typeface="Cambria Math"/>
                            </a:rPr>
                            <m:t>2+5</m:t>
                          </m:r>
                        </m:e>
                      </m:d>
                      <m:r>
                        <a:rPr lang="ru-RU" sz="40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ru-RU" sz="4000" b="0" i="1" smtClean="0">
                          <a:latin typeface="Cambria Math"/>
                          <a:ea typeface="Cambria Math"/>
                        </a:rPr>
                        <m:t>3=21</m:t>
                      </m:r>
                    </m:oMath>
                  </m:oMathPara>
                </a14:m>
                <a:endParaRPr lang="ru-RU" sz="4000" dirty="0"/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5457" y="4149080"/>
                <a:ext cx="4333087" cy="69361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347864" y="3649788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364502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91073" y="184482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184482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1286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Шаблон (155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(155)</Template>
  <TotalTime>59</TotalTime>
  <Words>336</Words>
  <Application>Microsoft Office PowerPoint</Application>
  <PresentationFormat>Экран (4:3)</PresentationFormat>
  <Paragraphs>120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Cambria Math</vt:lpstr>
      <vt:lpstr>Comic Sans MS</vt:lpstr>
      <vt:lpstr>Wingdings</vt:lpstr>
      <vt:lpstr>Шаблон (155)</vt:lpstr>
      <vt:lpstr>Урок математики</vt:lpstr>
      <vt:lpstr>Устный счёт</vt:lpstr>
      <vt:lpstr>Презентация PowerPoint</vt:lpstr>
      <vt:lpstr>Заполните таблицу</vt:lpstr>
      <vt:lpstr>Почёму …</vt:lpstr>
      <vt:lpstr>Порядок выполнения действий</vt:lpstr>
      <vt:lpstr>Правило </vt:lpstr>
      <vt:lpstr>Презентация PowerPoint</vt:lpstr>
      <vt:lpstr>Презентация PowerPoint</vt:lpstr>
      <vt:lpstr>Презентация PowerPoint</vt:lpstr>
      <vt:lpstr>Сделай сам!</vt:lpstr>
      <vt:lpstr>Физминутка</vt:lpstr>
      <vt:lpstr>Задача</vt:lpstr>
      <vt:lpstr>Решение </vt:lpstr>
      <vt:lpstr>Презентация PowerPoint</vt:lpstr>
      <vt:lpstr>Оцени себя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</dc:title>
  <dc:creator>103</dc:creator>
  <dc:description>http://aida.ucoz.ru</dc:description>
  <cp:lastModifiedBy>Домашний пк</cp:lastModifiedBy>
  <cp:revision>9</cp:revision>
  <dcterms:created xsi:type="dcterms:W3CDTF">2018-09-21T03:56:13Z</dcterms:created>
  <dcterms:modified xsi:type="dcterms:W3CDTF">2022-09-18T11:49:07Z</dcterms:modified>
</cp:coreProperties>
</file>