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15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9104" autoAdjust="0"/>
  </p:normalViewPr>
  <p:slideViewPr>
    <p:cSldViewPr>
      <p:cViewPr>
        <p:scale>
          <a:sx n="68" d="100"/>
          <a:sy n="68" d="100"/>
        </p:scale>
        <p:origin x="-144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26C3-1971-46FE-8A11-EB7D081A859C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583E6-6DA4-4155-9946-65CC669C9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i.ytimg.com/vi/NSsrl-6Sg10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996952"/>
            <a:ext cx="6096001" cy="342900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548680"/>
            <a:ext cx="67687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Аттестация рабочих мест по условиям труда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ds05.infourok.ru/uploads/ex/03f1/00007920-24acf287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8640"/>
            <a:ext cx="864096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 SemiCondensed" pitchFamily="34" charset="0"/>
              </a:rPr>
              <a:t>Условия труда по его тяжести подразделяются на 6 категорий</a:t>
            </a:r>
            <a:endParaRPr lang="ru-RU" sz="2400" dirty="0">
              <a:latin typeface="Bahnschrift SemiCondensed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764704"/>
          <a:ext cx="8712968" cy="594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436"/>
                <a:gridCol w="693953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1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 выполняются при оптимальных условиях внешней производственной среды и при оптимальной величине физической, умственной и нервно-эмоциональной нагрузки.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2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 выполняются в условиях, когда уровни вредных и опасных производственных факторов не превышают нормативных или предельно допустимых. При этом работоспособность не нарушается, отклонений в состоянии здоровья, связанных с профессиональной деятельностью, не наблюдается.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3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 выполняются в условиях, при которых у практически здоровых людей возникают реакции, свойственные пограничному состоянию организма. Наблюдается некоторое снижение производственных показателей. Улучшение условий труда и отдыха сравнительно быстро устраняют отрицательные последствия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4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работы, при которых воздействие неблагоприятных факторов приводит к формированию более глубокого пограничного состояния у практически здоровых людей. Большинство физиологических показателей при этом ухудшается, особенно в конце рабочих периодов (смены, недели). Появляются типичные производственно обусловленные состояния </a:t>
                      </a:r>
                      <a:r>
                        <a:rPr kumimoji="0" lang="ru-RU" b="0" i="0" kern="1200" dirty="0" err="1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предзаболевания</a:t>
                      </a:r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 и др.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332656"/>
          <a:ext cx="8568952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69127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Характеристика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5 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работы, при которых в результате весьма неблагоприятных условий труда, в конце рабочего периода формируются реакции, характерные для патологического функционального состояния организма у практически здоровых людей, исчезающие у большинства работников после полноценного отдыха. Однако у некоторых лиц они могут перейти в производственно обусловленные и профессиональные заболевания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Bahnschrift SemiCondensed" pitchFamily="34" charset="0"/>
                        </a:rPr>
                        <a:t>Категория 6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Bahnschrift SemiCondensed" pitchFamily="34" charset="0"/>
                          <a:ea typeface="+mn-ea"/>
                          <a:cs typeface="+mn-cs"/>
                        </a:rPr>
                        <a:t>работы выполняются в особо неблагоприятных (критических) условиях труда. При этом патологические реакции развиваются очень быстро, могут иметь необратимый характер и нередко сопровождаются тяжелыми нарушениями функций жизненно важных органов.</a:t>
                      </a:r>
                      <a:endParaRPr lang="ru-RU" dirty="0">
                        <a:latin typeface="Bahnschrift SemiCondensed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images.myshared.ru/10/998298/slide_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548680"/>
            <a:ext cx="6468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Рабочее место?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7586" name="Picture 2" descr="https://ds05.infourok.ru/uploads/ex/0d94/0008376b-adb1bf19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sout-kazan.ru/wp-content/uploads/2017/05/chto-takoe-specialnaya-ocenka-uslovijj-truda-sou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01285"/>
            <a:ext cx="3491880" cy="3456715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83568" y="476672"/>
            <a:ext cx="7920880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Аттестации по условиям труда подлежат все имеющиеся на предприятиях 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рабочие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места!!!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0343" y="4653136"/>
            <a:ext cx="60736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Когда? Зачем? Кто? Как?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32656"/>
            <a:ext cx="3073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Зачем?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68760"/>
            <a:ext cx="8208912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Планирование и проведение мероприятий по улучшению, оздоровлению условий труда и приведение рабочих мест в соответствии с действующими нормативными правовыми документами;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348880"/>
            <a:ext cx="792088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Рассмотрение вопроса о прекращении (приостановлении) производства работ на рабочих местах, представляющих по результатам аттестации угрозу жизни и здоровья работников;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501008"/>
            <a:ext cx="4185761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Сертификации работ по охране труда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005064"/>
            <a:ext cx="748883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Обоснования предоставления компенсации работникам, занятым на тяжелых работах и работах с вредными и опасными условиями труда;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4869160"/>
            <a:ext cx="6377067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Включение в трудовой договор условий труда работников;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5373216"/>
            <a:ext cx="7416825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Применения административно-экономических санкций к виновным должностным лицам в связи с нарушением законодательства в области охраны труда.</a:t>
            </a:r>
            <a:endParaRPr lang="ru-RU" sz="2000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www.garant.ru/files/0/2/1247420/mintrud-rossii-rasskazal-o-nyuansah-provedeniya-sout-u-ip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84539">
            <a:off x="0" y="4365104"/>
            <a:ext cx="3909489" cy="2045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1124744"/>
            <a:ext cx="914501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 аттестации рабочих мест по условиям труда проводится: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700808"/>
            <a:ext cx="7128792" cy="92333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Экспертная оценка безопасности с учетом обеспеченности работника средствами индивидуальной и коллективной защиты;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636912"/>
            <a:ext cx="7848872" cy="120032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Осуществляется инструментальное измерение фактических значений опасных и вредных производственных факторов, действие которых может привести к ухудшению здоровья работников;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861048"/>
            <a:ext cx="8424935" cy="646331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Намечаются мероприятия по улучшению и оздоровлению условий труда.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88640"/>
            <a:ext cx="2073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2932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Когда?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484784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Bahnschrift SemiCondensed" pitchFamily="34" charset="0"/>
              </a:rPr>
              <a:t>Сроки проведения аттестации устанавливаются административно-техническими работниками предприятия, исходя из изменений условий и характера труда, НО </a:t>
            </a:r>
            <a:r>
              <a:rPr lang="ru-RU" sz="2800" dirty="0" smtClean="0">
                <a:solidFill>
                  <a:srgbClr val="FF0000"/>
                </a:solidFill>
                <a:latin typeface="Bahnschrift SemiCondensed" pitchFamily="34" charset="0"/>
              </a:rPr>
              <a:t>не реже 1 раза в 5 лет </a:t>
            </a:r>
            <a:r>
              <a:rPr lang="ru-RU" sz="2800" dirty="0" smtClean="0">
                <a:latin typeface="Bahnschrift SemiCondensed" pitchFamily="34" charset="0"/>
              </a:rPr>
              <a:t>с момента проведения последних измерений (ФЗ № 426).</a:t>
            </a:r>
            <a:endParaRPr lang="ru-RU" sz="2800" dirty="0">
              <a:latin typeface="Bahnschrift SemiCondensed" pitchFamily="34" charset="0"/>
            </a:endParaRPr>
          </a:p>
        </p:txBody>
      </p:sp>
      <p:pic>
        <p:nvPicPr>
          <p:cNvPr id="63490" name="Picture 2" descr="https://www.smythretail.com/wp-content/uploads/2016/12/calendar_guy_resiz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573016"/>
            <a:ext cx="4176464" cy="288530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https://www.workgrouppayroll.com/wp-content/uploads/2016/02/underconstru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113584"/>
            <a:ext cx="3744416" cy="37444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11560" y="692696"/>
            <a:ext cx="4496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также…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988840"/>
            <a:ext cx="69847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SemiCondensed" pitchFamily="34" charset="0"/>
              </a:rPr>
              <a:t>Обязательной переаттестации подлежат</a:t>
            </a:r>
          </a:p>
          <a:p>
            <a:r>
              <a:rPr lang="ru-RU" sz="2000" dirty="0" smtClean="0">
                <a:latin typeface="Bahnschrift SemiCondensed" pitchFamily="34" charset="0"/>
              </a:rPr>
              <a:t> рабочие места после замены производственного оборудования, изменения технологического процесса, реконструкции средств коллективной защиты , а также по требованию органов государственной экспертизы условий труда в РФ при выявлении нарушений проведения аттестации рабочих  мест.</a:t>
            </a:r>
            <a:endParaRPr lang="ru-RU" sz="2000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6"/>
            <a:ext cx="26642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Кто?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060848"/>
            <a:ext cx="5256584" cy="2062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SemiCondensed" pitchFamily="34" charset="0"/>
              </a:rPr>
              <a:t>Аттестацию рабочих мест осуществляет </a:t>
            </a:r>
            <a:r>
              <a:rPr lang="ru-RU" sz="2800" dirty="0" smtClean="0">
                <a:solidFill>
                  <a:srgbClr val="FF0000"/>
                </a:solidFill>
                <a:latin typeface="Bahnschrift SemiCondensed" pitchFamily="34" charset="0"/>
              </a:rPr>
              <a:t>аттестационная комиссия</a:t>
            </a:r>
            <a:r>
              <a:rPr lang="ru-RU" sz="2000" dirty="0" smtClean="0">
                <a:latin typeface="Bahnschrift SemiCondensed" pitchFamily="34" charset="0"/>
              </a:rPr>
              <a:t>, в состав которой входят: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Работодатель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Специалисты службы охраны труда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Bahnschrift SemiCondensed" pitchFamily="34" charset="0"/>
              </a:rPr>
              <a:t>Представители профсоюза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581128"/>
            <a:ext cx="7200800" cy="15696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ahnschrift SemiCondensed" pitchFamily="34" charset="0"/>
              </a:rPr>
              <a:t>Число членов в комиссии должно быть нечетным.</a:t>
            </a:r>
          </a:p>
          <a:p>
            <a:pPr algn="ctr"/>
            <a:r>
              <a:rPr lang="ru-RU" sz="2400" dirty="0" smtClean="0">
                <a:latin typeface="Bahnschrift SemiCondensed" pitchFamily="34" charset="0"/>
              </a:rPr>
              <a:t>Состав комиссии утверждаются приказом (распоряжением) работодателя в соответствии с требованиями ФЗ №246.</a:t>
            </a:r>
            <a:endParaRPr lang="ru-RU" sz="2400" dirty="0">
              <a:latin typeface="Bahnschrift SemiCondensed" pitchFamily="34" charset="0"/>
            </a:endParaRPr>
          </a:p>
        </p:txBody>
      </p:sp>
      <p:sp>
        <p:nvSpPr>
          <p:cNvPr id="7" name="Выноска 1 (с границей) 6"/>
          <p:cNvSpPr/>
          <p:nvPr/>
        </p:nvSpPr>
        <p:spPr>
          <a:xfrm>
            <a:off x="5940152" y="620688"/>
            <a:ext cx="2915816" cy="2592288"/>
          </a:xfrm>
          <a:prstGeom prst="accent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atin typeface="Bahnschrift SemiCondensed" pitchFamily="34" charset="0"/>
              </a:rPr>
              <a:t>При наличии могут быть включены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Bahnschrift SemiCondensed" pitchFamily="34" charset="0"/>
              </a:rPr>
              <a:t>Главный энергетик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Bahnschrift SemiCondensed" pitchFamily="34" charset="0"/>
              </a:rPr>
              <a:t>Главный механик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Bahnschrift SemiCondensed" pitchFamily="34" charset="0"/>
              </a:rPr>
              <a:t>Главный технолог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Bahnschrift SemiCondensed" pitchFamily="34" charset="0"/>
              </a:rPr>
              <a:t>Руководитель подразделения предприятия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Bahnschrift SemiCondensed" pitchFamily="34" charset="0"/>
              </a:rPr>
              <a:t>Медицинские работники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900igr.net/up/datas/141414/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3220</TotalTime>
  <Words>561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 Султанова</dc:creator>
  <cp:lastModifiedBy>Екатерина Султанова</cp:lastModifiedBy>
  <cp:revision>156</cp:revision>
  <dcterms:created xsi:type="dcterms:W3CDTF">2020-08-11T05:47:57Z</dcterms:created>
  <dcterms:modified xsi:type="dcterms:W3CDTF">2021-11-22T11:38:20Z</dcterms:modified>
</cp:coreProperties>
</file>