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89" r:id="rId3"/>
    <p:sldMasterId id="2147483703" r:id="rId4"/>
    <p:sldMasterId id="2147483717" r:id="rId5"/>
    <p:sldMasterId id="2147483729" r:id="rId6"/>
    <p:sldMasterId id="2147483741" r:id="rId7"/>
    <p:sldMasterId id="2147483753" r:id="rId8"/>
  </p:sldMasterIdLst>
  <p:sldIdLst>
    <p:sldId id="279" r:id="rId9"/>
    <p:sldId id="263" r:id="rId10"/>
    <p:sldId id="264" r:id="rId11"/>
    <p:sldId id="265" r:id="rId12"/>
    <p:sldId id="270" r:id="rId13"/>
    <p:sldId id="257" r:id="rId14"/>
    <p:sldId id="266" r:id="rId15"/>
    <p:sldId id="268" r:id="rId16"/>
    <p:sldId id="274" r:id="rId17"/>
    <p:sldId id="276" r:id="rId18"/>
    <p:sldId id="272" r:id="rId19"/>
    <p:sldId id="262" r:id="rId20"/>
    <p:sldId id="261" r:id="rId21"/>
    <p:sldId id="260" r:id="rId22"/>
    <p:sldId id="278" r:id="rId23"/>
    <p:sldId id="28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855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034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50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3938589"/>
            <a:ext cx="10972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1F823-3D65-4127-8BF7-CE054D2F15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5842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27FFCF-A2D5-47B5-8D15-4E93FC698E3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626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E55A16-1223-4894-92A1-BAB4693A8E6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0544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9EF8D3-9ECB-4895-A103-B9ACDC1D7B3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044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37683D-5511-414F-8C9E-B5BA44E10B2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6741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A46740-8E04-4CBB-97BD-8326B80BE0A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0540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8C1370-FF39-49E6-AEB5-A130299EAF2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973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986D13-3ADC-4496-973C-212A450BF16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412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74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E3496B-F40D-427A-8931-00144E49782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231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7974FE-246B-4C42-AA7A-32AB3BBF939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4933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6F84E4-9D32-4D48-A776-E20355F441B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933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DB40D-8AE3-4BEB-B36C-276B1D32AF1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7793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A82CBE-1E94-4785-9B95-73FDD873712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97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8FB630-5FA9-4B44-AE20-CE0210C8230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805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27FFCF-A2D5-47B5-8D15-4E93FC698E3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955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E55A16-1223-4894-92A1-BAB4693A8E6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8431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9EF8D3-9ECB-4895-A103-B9ACDC1D7B3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76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37683D-5511-414F-8C9E-B5BA44E10B2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896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404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A46740-8E04-4CBB-97BD-8326B80BE0A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880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8C1370-FF39-49E6-AEB5-A130299EAF2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455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986D13-3ADC-4496-973C-212A450BF16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2598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E3496B-F40D-427A-8931-00144E49782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668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7974FE-246B-4C42-AA7A-32AB3BBF939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714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6F84E4-9D32-4D48-A776-E20355F441B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9804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DB40D-8AE3-4BEB-B36C-276B1D32AF1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9117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A82CBE-1E94-4785-9B95-73FDD873712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7586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8FB630-5FA9-4B44-AE20-CE0210C8230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1260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27FFCF-A2D5-47B5-8D15-4E93FC698E3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9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4289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E55A16-1223-4894-92A1-BAB4693A8E6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557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9EF8D3-9ECB-4895-A103-B9ACDC1D7B3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016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37683D-5511-414F-8C9E-B5BA44E10B2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63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A46740-8E04-4CBB-97BD-8326B80BE0A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547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8C1370-FF39-49E6-AEB5-A130299EAF2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8984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986D13-3ADC-4496-973C-212A450BF16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4660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E3496B-F40D-427A-8931-00144E49782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765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7974FE-246B-4C42-AA7A-32AB3BBF939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6003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6F84E4-9D32-4D48-A776-E20355F441B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9542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DB40D-8AE3-4BEB-B36C-276B1D32AF1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235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183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A82CBE-1E94-4785-9B95-73FDD873712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930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8FB630-5FA9-4B44-AE20-CE0210C8230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9739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643F71-CB71-4DFD-AAAE-F6CB5C909E5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3335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86F400-A697-4DB9-8F62-30E32B1188B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4759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55FF26-7F26-433B-9F71-77E31FF3C0F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820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F07D90-1CF0-4656-AC2C-D27A0AAD982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1133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1D0219-642F-4FD4-85F6-7DA8A90E6CE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8323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7F8BF6-CE58-4FC9-8F11-802BB07A86D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3613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D6198A-B06B-473E-AE98-AE7DFD1B50E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9197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D40C70-D3DE-4C9F-96B8-CF11C788CB6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27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2260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E10E9A5-B756-4781-AC39-7BAC253200C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921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A1EC16-3532-4AC0-85CF-0996FB269E8D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6863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A40F9C-D920-4CAE-A57A-C796C94EFAB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8307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03D5BA-7BB5-4F9A-A7DE-B9132D13823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1070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D2DD45-00ED-40DC-849B-0B673A5B350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190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4E2511-8A9C-41B7-966E-32AAC4BE39C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8316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6C8AB0-2B02-47BC-A65F-88A5B85FFA1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6056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956353-F874-46BD-B4E5-116D2AD39FA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0085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2E41C9-2D23-46EC-95CF-FE1159B0C27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29537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E3C494-3F1F-4319-8DE0-FE365861D32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052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3995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6C8AF4-C8FC-4015-8F81-80CAC50E4A7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47987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43DBBB3-8EF4-4F05-A994-D0BEA6B581C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2396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E60DF3-D8CC-4531-9596-2D56FB49D0A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6184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300C97-F9C2-4B78-B70F-B3D764726A9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63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03D5BA-7BB5-4F9A-A7DE-B9132D13823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8761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D2DD45-00ED-40DC-849B-0B673A5B350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666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4E2511-8A9C-41B7-966E-32AAC4BE39C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85690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6C8AB0-2B02-47BC-A65F-88A5B85FFA1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5519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956353-F874-46BD-B4E5-116D2AD39FA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34550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2E41C9-2D23-46EC-95CF-FE1159B0C27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15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9094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E3C494-3F1F-4319-8DE0-FE365861D32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96570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6C8AF4-C8FC-4015-8F81-80CAC50E4A7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19772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43DBBB3-8EF4-4F05-A994-D0BEA6B581C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26214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E60DF3-D8CC-4531-9596-2D56FB49D0A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8187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300C97-F9C2-4B78-B70F-B3D764726A9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71593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03D5BA-7BB5-4F9A-A7DE-B9132D13823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3700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D2DD45-00ED-40DC-849B-0B673A5B350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1305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4E2511-8A9C-41B7-966E-32AAC4BE39C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45895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6C8AB0-2B02-47BC-A65F-88A5B85FFA1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36448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956353-F874-46BD-B4E5-116D2AD39FA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223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08891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2E41C9-2D23-46EC-95CF-FE1159B0C27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3514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E3C494-3F1F-4319-8DE0-FE365861D32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30560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6C8AF4-C8FC-4015-8F81-80CAC50E4A7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82477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43DBBB3-8EF4-4F05-A994-D0BEA6B581C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218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E60DF3-D8CC-4531-9596-2D56FB49D0A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6677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D300C97-F9C2-4B78-B70F-B3D764726A9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345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F379F-02C8-4D52-9E8D-83ECE24B0949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53CBD-EF78-4476-A334-3B58E50B3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663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8DC74C-304A-420F-814B-504251CF2D0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7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8DC74C-304A-420F-814B-504251CF2D0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405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8DC74C-304A-420F-814B-504251CF2D0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571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EA3A44B-46C8-4B26-8D7A-385F7651AA1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1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D61FD2-43B3-44E8-93D0-6D97E12FE8E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0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D61FD2-43B3-44E8-93D0-6D97E12FE8E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244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D61FD2-43B3-44E8-93D0-6D97E12FE8E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810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izika-abc.at.ua/load/animacii/optika/dispersija_sveta_slajd_shou/49-1-0-189" TargetMode="External"/><Relationship Id="rId2" Type="http://schemas.openxmlformats.org/officeDocument/2006/relationships/hyperlink" Target="http://class-fizik.ru/11cla.html" TargetMode="External"/><Relationship Id="rId1" Type="http://schemas.openxmlformats.org/officeDocument/2006/relationships/slideLayout" Target="../slideLayouts/slideLayout8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61544" y="283779"/>
            <a:ext cx="8492359" cy="392035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5400" b="1" i="1" u="sng" dirty="0">
                <a:solidFill>
                  <a:srgbClr val="FF3300"/>
                </a:solidFill>
              </a:rPr>
              <a:t>Дифракция </a:t>
            </a:r>
            <a:r>
              <a:rPr lang="ru-RU" altLang="ru-RU" sz="5400" b="1" i="1" u="sng" dirty="0" smtClean="0">
                <a:solidFill>
                  <a:srgbClr val="FF3300"/>
                </a:solidFill>
              </a:rPr>
              <a:t>света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11 класс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996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473075"/>
            <a:ext cx="7848600" cy="575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67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640014" y="692151"/>
            <a:ext cx="70564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131029" y="692151"/>
            <a:ext cx="4572000" cy="259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b="1" dirty="0"/>
              <a:t>На верхней анимации показано изменение характера интерференционной картины при изменении расстояния между щелями. </a:t>
            </a:r>
          </a:p>
          <a:p>
            <a:endParaRPr lang="ru-RU" altLang="ru-RU" b="1" dirty="0"/>
          </a:p>
          <a:p>
            <a:endParaRPr lang="ru-RU" altLang="ru-RU" sz="2000" b="1" dirty="0"/>
          </a:p>
          <a:p>
            <a:endParaRPr lang="ru-RU" altLang="ru-RU" dirty="0"/>
          </a:p>
        </p:txBody>
      </p:sp>
      <p:pic>
        <p:nvPicPr>
          <p:cNvPr id="5126" name="Picture 6" descr="1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59" y="851428"/>
            <a:ext cx="4140200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stri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9" y="3141664"/>
            <a:ext cx="4427537" cy="334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170113" y="166311"/>
            <a:ext cx="8208962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sz="2400" b="1" dirty="0">
                <a:solidFill>
                  <a:srgbClr val="FF3300"/>
                </a:solidFill>
              </a:rPr>
              <a:t>Дифракция света на щелях</a:t>
            </a:r>
            <a:r>
              <a:rPr lang="ru-RU" altLang="ru-RU" dirty="0"/>
              <a:t> </a:t>
            </a:r>
          </a:p>
          <a:p>
            <a:r>
              <a:rPr lang="ru-RU" altLang="ru-RU" sz="1400" b="1" dirty="0"/>
              <a:t>.</a:t>
            </a:r>
            <a:br>
              <a:rPr lang="ru-RU" altLang="ru-RU" sz="1400" b="1" dirty="0"/>
            </a:br>
            <a:endParaRPr lang="ru-RU" altLang="ru-RU" sz="1400" b="1" dirty="0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008930" y="4293096"/>
            <a:ext cx="3779838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/>
              <a:t>На нижней анимации показано как будет меняться интерференционная картина при изменении ширины щелей при неизменном расстоянии между ними.</a:t>
            </a:r>
            <a:br>
              <a:rPr lang="ru-RU" altLang="ru-RU" b="1" dirty="0"/>
            </a:br>
            <a:r>
              <a:rPr lang="ru-RU" altLang="ru-RU" sz="2000" b="1" dirty="0"/>
              <a:t/>
            </a:r>
            <a:br>
              <a:rPr lang="ru-RU" altLang="ru-RU" sz="2000" b="1" dirty="0"/>
            </a:b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5731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135188" y="260351"/>
            <a:ext cx="7931150" cy="16557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2800">
                <a:solidFill>
                  <a:schemeClr val="bg1"/>
                </a:solidFill>
              </a:rPr>
              <a:t>В морозные туманные дни и ночи вокруг Солнца, Луны и различных фонарей на улице можно наблюдать концентрические радужные «венцы». Объясните их природу.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000376" y="4508501"/>
            <a:ext cx="61769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altLang="ru-RU" sz="2800">
                <a:solidFill>
                  <a:srgbClr val="FFFFFF"/>
                </a:solidFill>
              </a:rPr>
              <a:t>Явление объясняется дифракцией света на имеющиеся в воздухе мельчайших частичках водяной пыли или кристалликах льда.</a:t>
            </a:r>
          </a:p>
        </p:txBody>
      </p:sp>
    </p:spTree>
    <p:extLst>
      <p:ext uri="{BB962C8B-B14F-4D97-AF65-F5344CB8AC3E}">
        <p14:creationId xmlns:p14="http://schemas.microsoft.com/office/powerpoint/2010/main" val="318380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992313" y="333376"/>
            <a:ext cx="8075612" cy="18002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/>
              <a:t>При изготовлении искусственных перламутровых пуговиц на их поверхности нарезают мельчайшую штриховку. 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919288" y="5445126"/>
            <a:ext cx="8399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>
                <a:solidFill>
                  <a:srgbClr val="000000"/>
                </a:solidFill>
              </a:rPr>
              <a:t>Штриховка играет роль дифракционной решетки.</a:t>
            </a:r>
          </a:p>
        </p:txBody>
      </p:sp>
    </p:spTree>
    <p:extLst>
      <p:ext uri="{BB962C8B-B14F-4D97-AF65-F5344CB8AC3E}">
        <p14:creationId xmlns:p14="http://schemas.microsoft.com/office/powerpoint/2010/main" val="298642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d_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167" y="0"/>
            <a:ext cx="7353520" cy="7072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036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765175"/>
            <a:ext cx="8496300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703388" y="5445125"/>
            <a:ext cx="896461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000000"/>
                </a:solidFill>
                <a:latin typeface="Arial" panose="020B0604020202020204" pitchFamily="34" charset="0"/>
              </a:rPr>
              <a:t>Разложение белого света с помощью дифракционной решётки</a:t>
            </a:r>
          </a:p>
        </p:txBody>
      </p:sp>
    </p:spTree>
    <p:extLst>
      <p:ext uri="{BB962C8B-B14F-4D97-AF65-F5344CB8AC3E}">
        <p14:creationId xmlns:p14="http://schemas.microsoft.com/office/powerpoint/2010/main" val="342053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Используемая литература </a:t>
            </a: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3009901" y="1874839"/>
            <a:ext cx="6354763" cy="3576637"/>
          </a:xfrm>
        </p:spPr>
        <p:txBody>
          <a:bodyPr/>
          <a:lstStyle/>
          <a:p>
            <a:r>
              <a:rPr lang="ru-RU" altLang="ru-RU" sz="1800" dirty="0"/>
              <a:t>1. Физика. 11 класс: учеб. для </a:t>
            </a:r>
            <a:r>
              <a:rPr lang="ru-RU" altLang="ru-RU" sz="1800" dirty="0" err="1"/>
              <a:t>общеобразоват</a:t>
            </a:r>
            <a:r>
              <a:rPr lang="ru-RU" altLang="ru-RU" sz="1800" dirty="0"/>
              <a:t>. учреждений: базовый и профильный уровни /</a:t>
            </a:r>
            <a:r>
              <a:rPr lang="ru-RU" altLang="ru-RU" sz="1800" dirty="0" err="1"/>
              <a:t>Г.Я.Мякишев</a:t>
            </a:r>
            <a:r>
              <a:rPr lang="ru-RU" altLang="ru-RU" sz="1800" dirty="0"/>
              <a:t>, </a:t>
            </a:r>
            <a:r>
              <a:rPr lang="ru-RU" altLang="ru-RU" sz="1800" dirty="0" err="1"/>
              <a:t>Б.Б.Буховцев</a:t>
            </a:r>
            <a:r>
              <a:rPr lang="ru-RU" altLang="ru-RU" sz="1800" dirty="0"/>
              <a:t>, </a:t>
            </a:r>
            <a:r>
              <a:rPr lang="ru-RU" altLang="ru-RU" sz="1800" dirty="0" err="1"/>
              <a:t>В.М.Чаругин</a:t>
            </a:r>
            <a:r>
              <a:rPr lang="ru-RU" altLang="ru-RU" sz="1800" dirty="0"/>
              <a:t>;. М.: Просвещение, 2009. - 399с</a:t>
            </a:r>
            <a:endParaRPr lang="en-US" altLang="ru-RU" sz="1800" dirty="0"/>
          </a:p>
          <a:p>
            <a:r>
              <a:rPr lang="en-US" altLang="ru-RU" sz="1800" dirty="0"/>
              <a:t>2</a:t>
            </a:r>
            <a:r>
              <a:rPr lang="ru-RU" altLang="ru-RU" sz="1800" dirty="0"/>
              <a:t>. ЦОР- школа физики. </a:t>
            </a:r>
            <a:r>
              <a:rPr lang="en-US" altLang="ru-RU" sz="1800" dirty="0">
                <a:hlinkClick r:id="rId2"/>
              </a:rPr>
              <a:t>http://class-fizik.ru/11cla.html</a:t>
            </a:r>
            <a:endParaRPr lang="ru-RU" altLang="ru-RU" sz="1800" dirty="0"/>
          </a:p>
          <a:p>
            <a:endParaRPr lang="ru-RU" altLang="ru-RU" sz="1800" dirty="0"/>
          </a:p>
          <a:p>
            <a:r>
              <a:rPr lang="ru-RU" altLang="ru-RU" sz="1800" dirty="0"/>
              <a:t>3. Физика для всех. </a:t>
            </a:r>
            <a:r>
              <a:rPr lang="en-US" altLang="ru-RU" sz="1800" dirty="0">
                <a:hlinkClick r:id="rId3"/>
              </a:rPr>
              <a:t>http://fizika-abc.at.ua/load/animacii/optika/dispersija_sveta_slajd_shou/49-1-0-189</a:t>
            </a:r>
            <a:endParaRPr lang="ru-RU" altLang="ru-RU" sz="1800" dirty="0"/>
          </a:p>
          <a:p>
            <a:endParaRPr lang="ru-RU" altLang="ru-RU" sz="1800" dirty="0"/>
          </a:p>
          <a:p>
            <a:pPr>
              <a:buFontTx/>
              <a:buNone/>
            </a:pPr>
            <a:endParaRPr lang="ru-RU" altLang="ru-RU" sz="1800" dirty="0"/>
          </a:p>
          <a:p>
            <a:endParaRPr lang="en-US" altLang="ru-RU" sz="1800" dirty="0"/>
          </a:p>
          <a:p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3697252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47850" y="692151"/>
            <a:ext cx="78486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b="1" i="1" u="sng" dirty="0">
                <a:solidFill>
                  <a:srgbClr val="FF3300"/>
                </a:solidFill>
              </a:rPr>
              <a:t>Дифракция света</a:t>
            </a:r>
            <a:r>
              <a:rPr lang="ru-RU" altLang="ru-RU" sz="3600" b="1" dirty="0"/>
              <a:t> – </a:t>
            </a:r>
            <a:r>
              <a:rPr lang="ru-RU" altLang="ru-RU" sz="3600" b="1" dirty="0" err="1"/>
              <a:t>огибание</a:t>
            </a:r>
            <a:r>
              <a:rPr lang="ru-RU" altLang="ru-RU" sz="3600" b="1" dirty="0"/>
              <a:t> светом препятствий (отклонение от прямолинейного распространения света)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92314" y="3933825"/>
            <a:ext cx="79914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/>
              <a:t>Объяснение Д. – </a:t>
            </a:r>
            <a:r>
              <a:rPr lang="ru-RU" altLang="ru-RU" sz="3200" b="1">
                <a:solidFill>
                  <a:srgbClr val="FF3300"/>
                </a:solidFill>
              </a:rPr>
              <a:t>Т.Юнг</a:t>
            </a:r>
            <a:r>
              <a:rPr lang="ru-RU" altLang="ru-RU" sz="3200" b="1"/>
              <a:t> (анг. уч.)</a:t>
            </a:r>
            <a:r>
              <a:rPr lang="ru-RU" altLang="ru-RU" sz="3200" b="1">
                <a:solidFill>
                  <a:srgbClr val="FF3300"/>
                </a:solidFill>
              </a:rPr>
              <a:t> и Френель </a:t>
            </a:r>
            <a:r>
              <a:rPr lang="ru-RU" altLang="ru-RU" sz="3200" b="1"/>
              <a:t>(франц.)</a:t>
            </a:r>
          </a:p>
        </p:txBody>
      </p:sp>
    </p:spTree>
    <p:extLst>
      <p:ext uri="{BB962C8B-B14F-4D97-AF65-F5344CB8AC3E}">
        <p14:creationId xmlns:p14="http://schemas.microsoft.com/office/powerpoint/2010/main" val="1383813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523876"/>
            <a:ext cx="7345362" cy="428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77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47850" y="765176"/>
            <a:ext cx="8280400" cy="366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b="1"/>
              <a:t>Согласно </a:t>
            </a:r>
            <a:r>
              <a:rPr lang="ru-RU" altLang="ru-RU" sz="3600" b="1" i="1">
                <a:solidFill>
                  <a:srgbClr val="FF3300"/>
                </a:solidFill>
              </a:rPr>
              <a:t>принципа Гюйгенса (</a:t>
            </a:r>
            <a:r>
              <a:rPr lang="ru-RU" altLang="ru-RU" sz="3600" b="1" i="1">
                <a:solidFill>
                  <a:schemeClr val="accent2"/>
                </a:solidFill>
              </a:rPr>
              <a:t>гол. физ</a:t>
            </a:r>
            <a:r>
              <a:rPr lang="ru-RU" altLang="ru-RU" sz="3600" b="1" i="1">
                <a:solidFill>
                  <a:srgbClr val="FF3300"/>
                </a:solidFill>
              </a:rPr>
              <a:t>)</a:t>
            </a:r>
            <a:r>
              <a:rPr lang="ru-RU" altLang="ru-RU" sz="3600" b="1"/>
              <a:t>, края препятствий становятся источниками вторичных волн; </a:t>
            </a:r>
          </a:p>
          <a:p>
            <a:pPr>
              <a:spcBef>
                <a:spcPct val="50000"/>
              </a:spcBef>
            </a:pPr>
            <a:r>
              <a:rPr lang="ru-RU" altLang="ru-RU" sz="3600" b="1"/>
              <a:t>эти волны когерентны и за препятствием интерферируют между собой (</a:t>
            </a:r>
            <a:r>
              <a:rPr lang="ru-RU" altLang="ru-RU" sz="3600" b="1" i="1" u="sng">
                <a:solidFill>
                  <a:srgbClr val="FF3300"/>
                </a:solidFill>
              </a:rPr>
              <a:t>принцип Френеля</a:t>
            </a:r>
            <a:r>
              <a:rPr lang="ru-RU" altLang="ru-RU" sz="3600" b="1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04184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2349501"/>
            <a:ext cx="52387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855913" y="620714"/>
            <a:ext cx="48244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Принцип Гюйгенса: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703388" y="5229225"/>
            <a:ext cx="8964612" cy="223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08080"/>
              </a:buClr>
              <a:buSzPct val="75000"/>
              <a:buFont typeface="Wingdings" panose="05000000000000000000" pitchFamily="2" charset="2"/>
              <a:buChar char="n"/>
            </a:pPr>
            <a:r>
              <a:rPr lang="en-US" altLang="ru-RU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</a:t>
            </a:r>
            <a:r>
              <a:rPr lang="ru-RU" altLang="ru-RU" sz="36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Каждая точка среды, до которой дошло возмущение, сама становится источником вторичных волн.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 altLang="ru-RU" sz="3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46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274639"/>
            <a:ext cx="8291512" cy="1570037"/>
          </a:xfrm>
        </p:spPr>
        <p:txBody>
          <a:bodyPr/>
          <a:lstStyle/>
          <a:p>
            <a:pPr eaLnBrk="1" hangingPunct="1"/>
            <a:r>
              <a:rPr lang="ru-RU" altLang="ru-RU" sz="4000"/>
              <a:t>Дифракционная картина  для белого света в цветном изображении</a:t>
            </a:r>
          </a:p>
        </p:txBody>
      </p:sp>
      <p:sp>
        <p:nvSpPr>
          <p:cNvPr id="24579" name="Rectangle 9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2458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</a:pPr>
            <a:endParaRPr lang="ru-RU" altLang="ru-RU" b="1"/>
          </a:p>
          <a:p>
            <a:pPr algn="ctr" eaLnBrk="1" hangingPunct="1">
              <a:lnSpc>
                <a:spcPct val="90000"/>
              </a:lnSpc>
            </a:pPr>
            <a:r>
              <a:rPr lang="ru-RU" altLang="ru-RU" b="1"/>
              <a:t>В центре светлая белая полоса, а боковые полосы – цветные, в которых чередование цветов от фиолетового к красному</a:t>
            </a:r>
          </a:p>
          <a:p>
            <a:pPr eaLnBrk="1" hangingPunct="1">
              <a:lnSpc>
                <a:spcPct val="90000"/>
              </a:lnSpc>
            </a:pPr>
            <a:endParaRPr lang="ru-RU" altLang="ru-RU"/>
          </a:p>
        </p:txBody>
      </p:sp>
      <p:pic>
        <p:nvPicPr>
          <p:cNvPr id="24581" name="Picture 7" descr="белыйсвет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1"/>
            <a:ext cx="10972799" cy="221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70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135188" y="981076"/>
            <a:ext cx="7848600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b="1"/>
              <a:t>Дифракция света   налагает </a:t>
            </a:r>
          </a:p>
          <a:p>
            <a:pPr>
              <a:spcBef>
                <a:spcPct val="50000"/>
              </a:spcBef>
            </a:pPr>
            <a:r>
              <a:rPr lang="ru-RU" altLang="ru-RU" sz="3600" b="1" i="1">
                <a:solidFill>
                  <a:schemeClr val="accent2"/>
                </a:solidFill>
              </a:rPr>
              <a:t>предел</a:t>
            </a:r>
            <a:r>
              <a:rPr lang="ru-RU" altLang="ru-RU" sz="3600" b="1" i="1">
                <a:solidFill>
                  <a:srgbClr val="FF3300"/>
                </a:solidFill>
              </a:rPr>
              <a:t> на разрешающую способность оптических приборов-</a:t>
            </a:r>
            <a:r>
              <a:rPr lang="ru-RU" altLang="ru-RU" sz="3600" b="1"/>
              <a:t> телескоп и микроскоп</a:t>
            </a:r>
          </a:p>
        </p:txBody>
      </p:sp>
    </p:spTree>
    <p:extLst>
      <p:ext uri="{BB962C8B-B14F-4D97-AF65-F5344CB8AC3E}">
        <p14:creationId xmlns:p14="http://schemas.microsoft.com/office/powerpoint/2010/main" val="2907790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4" y="1052514"/>
            <a:ext cx="8331034" cy="580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6149" name="Picture 5" descr="iресниц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4076700"/>
            <a:ext cx="3529013" cy="250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774826" y="260351"/>
            <a:ext cx="84248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FF3300"/>
                </a:solidFill>
                <a:latin typeface="Arial" panose="020B0604020202020204" pitchFamily="34" charset="0"/>
              </a:rPr>
              <a:t>Дифракционная решётка (ДР)</a:t>
            </a:r>
            <a:r>
              <a:rPr lang="ru-RU" altLang="ru-RU" sz="2400" b="1">
                <a:solidFill>
                  <a:srgbClr val="000000"/>
                </a:solidFill>
                <a:latin typeface="Arial" panose="020B0604020202020204" pitchFamily="34" charset="0"/>
              </a:rPr>
              <a:t> – совокупность большого числа очень узких щелей, разделённых непрозрачными промежутками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23095" y="2252843"/>
            <a:ext cx="43211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4800" b="1"/>
              <a:t>d = a + b</a:t>
            </a:r>
            <a:endParaRPr lang="ru-RU" altLang="ru-RU" sz="4800" b="1"/>
          </a:p>
        </p:txBody>
      </p:sp>
    </p:spTree>
    <p:extLst>
      <p:ext uri="{BB962C8B-B14F-4D97-AF65-F5344CB8AC3E}">
        <p14:creationId xmlns:p14="http://schemas.microsoft.com/office/powerpoint/2010/main" val="848485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549275"/>
            <a:ext cx="8964612" cy="543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5445126"/>
            <a:ext cx="817245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48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284</Words>
  <Application>Microsoft Office PowerPoint</Application>
  <PresentationFormat>Широкоэкранный</PresentationFormat>
  <Paragraphs>32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16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Тема Office</vt:lpstr>
      <vt:lpstr>1_Оформление по умолчанию</vt:lpstr>
      <vt:lpstr>2_Оформление по умолчанию</vt:lpstr>
      <vt:lpstr>3_Оформление по умолчанию</vt:lpstr>
      <vt:lpstr>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Дифракционная картина  для белого света в цветном изображении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Используемая литература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2019-01-30T17:01:44Z</dcterms:created>
  <dcterms:modified xsi:type="dcterms:W3CDTF">2022-10-12T05:43:25Z</dcterms:modified>
</cp:coreProperties>
</file>