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9" r:id="rId2"/>
    <p:sldId id="257" r:id="rId3"/>
    <p:sldId id="256" r:id="rId4"/>
    <p:sldId id="258" r:id="rId5"/>
    <p:sldId id="260" r:id="rId6"/>
    <p:sldId id="263" r:id="rId7"/>
    <p:sldId id="262" r:id="rId8"/>
    <p:sldId id="264" r:id="rId9"/>
    <p:sldId id="265" r:id="rId10"/>
    <p:sldId id="266" r:id="rId11"/>
    <p:sldId id="267" r:id="rId12"/>
    <p:sldId id="268" r:id="rId13"/>
    <p:sldId id="271" r:id="rId14"/>
    <p:sldId id="272" r:id="rId15"/>
    <p:sldId id="273" r:id="rId16"/>
    <p:sldId id="270" r:id="rId17"/>
    <p:sldId id="269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33" autoAdjust="0"/>
  </p:normalViewPr>
  <p:slideViewPr>
    <p:cSldViewPr>
      <p:cViewPr varScale="1">
        <p:scale>
          <a:sx n="69" d="100"/>
          <a:sy n="69" d="100"/>
        </p:scale>
        <p:origin x="-120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A50F07-7C1E-40E2-AFAC-42B34CE3BAC6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C53B17-E2EB-43C8-A38A-42FCB4ED39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23374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53B17-E2EB-43C8-A38A-42FCB4ED39EB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11995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53B17-E2EB-43C8-A38A-42FCB4ED39EB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31818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&#1058;&#1077;&#1089;&#1090;%20&#1074;%20&#1082;&#1072;&#1088;&#1090;&#1080;&#1085;&#1082;&#1072;&#1093;%20&#1044;&#1077;&#1090;&#1072;&#1083;&#1080;%20&#1086;&#1073;&#1091;&#1074;&#1080;&#1076;&#1083;&#1103;%205%20&#1082;&#1083;&#1072;&#1089;&#1089;&#1072;.docx" TargetMode="Externa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hyperlink" Target="&#1058;&#1077;&#1082;&#1089;&#1090;%20&#1076;&#1083;&#1103;%20&#1095;&#1090;&#1077;&#1085;&#1080;&#1103;%20&#1057;&#1090;&#1077;&#1083;&#1100;&#1082;&#1080;.docx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hyperlink" Target="&#1040;&#1089;&#1089;&#1086;&#1088;&#1090;&#1080;&#1084;&#1077;&#1085;&#1090;%20&#1089;&#1090;&#1077;&#1083;&#1077;&#1082;.pptx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hyperlink" Target="&#1044;&#1080;&#1076;&#1072;&#1082;&#1090;&#1080;&#1095;&#1077;&#1089;&#1082;&#1086;&#1077;%20&#1079;&#1072;&#1076;&#1072;&#1085;&#1080;&#1077;%20&#1087;&#1086;%20&#1089;&#1077;&#1079;&#1086;&#1085;&#1085;&#1086;&#1081;%20&#1086;&#1073;&#1091;&#1074;&#1080;..docx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hyperlink" Target="&#1055;&#1086;&#1076;&#1073;&#1077;&#1088;&#1080;%20&#1086;&#1073;&#1091;&#1074;&#1100;%20&#1087;&#1086;%20&#1089;&#1077;&#1079;&#1086;&#1085;&#1091;.pptx" TargetMode="External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&#1044;&#1080;&#1076;&#1072;&#1082;&#1090;&#1080;&#1095;&#1077;&#1089;&#1082;&#1072;&#1103;%20&#1080;&#1075;&#1088;&#1072;%20&#1040;&#1089;&#1089;&#1086;&#1088;&#1090;&#1080;&#1084;&#1077;&#1085;&#1090;%20&#1086;&#1073;&#1091;&#1074;&#1080;.docx" TargetMode="External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hyperlink" Target="&#1040;&#1089;&#1089;&#1086;&#1088;&#1090;&#1080;&#1084;&#1077;&#1085;&#1090;%20&#1086;&#1073;&#1091;&#1074;&#1080;..docx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hyperlink" Target="&#1044;&#1080;&#1076;&#1072;&#1082;&#1090;&#1080;&#1095;&#1077;&#1089;&#1082;&#1086;&#1077;%20&#1079;&#1072;&#1076;&#1072;&#1085;&#1080;&#1077;%20&#1053;&#1072;&#1081;&#1076;&#1080;%20&#1080;%20&#1085;&#1072;&#1079;&#1086;&#1074;&#1080;%20&#1086;&#1073;&#1091;&#1074;&#1100;,%20&#1088;&#1072;&#1089;&#1082;&#1088;&#1072;&#1089;&#1100;%20&#1083;&#1102;&#1073;&#1091;&#1102;%20&#1087;&#1072;&#1088;&#1091;..docx" TargetMode="Externa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93610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Дидактическое пособие по обувному делу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87824" y="3789040"/>
            <a:ext cx="5904656" cy="184976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Составил: 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профильного труда Красикова С.В.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Каб20_1\Desktop\обувщи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64760"/>
            <a:ext cx="2883470" cy="320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293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60648"/>
            <a:ext cx="8060432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Тема урока: 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«Деталь  низа обуви - подошва»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251520" y="2276872"/>
            <a:ext cx="8352928" cy="4248472"/>
          </a:xfrm>
        </p:spPr>
        <p:txBody>
          <a:bodyPr>
            <a:normAutofit fontScale="85000" lnSpcReduction="20000"/>
          </a:bodyPr>
          <a:lstStyle/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Подошвы </a:t>
            </a:r>
            <a:r>
              <a:rPr lang="ru-RU" b="1" dirty="0">
                <a:solidFill>
                  <a:srgbClr val="000000"/>
                </a:solidFill>
                <a:ea typeface="Calibri"/>
                <a:cs typeface="Times New Roman"/>
              </a:rPr>
              <a:t> это деталь низа обуви, которая</a:t>
            </a:r>
            <a:endParaRPr lang="ru-RU" sz="2400" dirty="0">
              <a:ea typeface="Calibri"/>
              <a:cs typeface="Times New Roman"/>
            </a:endParaRPr>
          </a:p>
          <a:p>
            <a:pPr marL="342900" lvl="0" indent="-342900" algn="l">
              <a:spcAft>
                <a:spcPts val="0"/>
              </a:spcAft>
              <a:buFont typeface="Times New Roman"/>
              <a:buChar char="-"/>
              <a:tabLst>
                <a:tab pos="457200" algn="l"/>
              </a:tabLst>
            </a:pP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</a:rPr>
              <a:t>защищая </a:t>
            </a:r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стопу 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</a:rPr>
              <a:t>от: </a:t>
            </a:r>
            <a:endParaRPr lang="ru-RU" sz="2800" dirty="0">
              <a:latin typeface="Times New Roman"/>
              <a:ea typeface="Times New Roman"/>
            </a:endParaRPr>
          </a:p>
          <a:p>
            <a:pPr marL="342900" lvl="0" indent="-342900" algn="l">
              <a:spcAft>
                <a:spcPts val="0"/>
              </a:spcAft>
              <a:buFont typeface="Times New Roman"/>
              <a:buChar char="-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грунта</a:t>
            </a:r>
            <a:endParaRPr lang="ru-RU" sz="2800" dirty="0">
              <a:latin typeface="Times New Roman"/>
              <a:ea typeface="Times New Roman"/>
            </a:endParaRPr>
          </a:p>
          <a:p>
            <a:pPr marL="342900" lvl="0" indent="-342900" algn="l">
              <a:spcAft>
                <a:spcPts val="0"/>
              </a:spcAft>
              <a:buFont typeface="Times New Roman"/>
              <a:buChar char="-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влаги</a:t>
            </a:r>
            <a:endParaRPr lang="ru-RU" sz="2800" dirty="0">
              <a:latin typeface="Times New Roman"/>
              <a:ea typeface="Times New Roman"/>
            </a:endParaRPr>
          </a:p>
          <a:p>
            <a:pPr marL="342900" lvl="0" indent="-342900" algn="l">
              <a:spcAft>
                <a:spcPts val="0"/>
              </a:spcAft>
              <a:buFont typeface="Times New Roman"/>
              <a:buChar char="-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грязи</a:t>
            </a:r>
            <a:endParaRPr lang="ru-RU" sz="2800" dirty="0">
              <a:latin typeface="Times New Roman"/>
              <a:ea typeface="Times New Roman"/>
            </a:endParaRPr>
          </a:p>
          <a:p>
            <a:pPr marL="342900" lvl="0" indent="-342900" algn="l">
              <a:spcAft>
                <a:spcPts val="0"/>
              </a:spcAft>
              <a:buFont typeface="Times New Roman"/>
              <a:buChar char="-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холода</a:t>
            </a:r>
            <a:endParaRPr lang="ru-RU" sz="2800" dirty="0">
              <a:latin typeface="Times New Roman"/>
              <a:ea typeface="Times New Roman"/>
            </a:endParaRPr>
          </a:p>
          <a:p>
            <a:pPr algn="l">
              <a:spcBef>
                <a:spcPts val="600"/>
              </a:spcBef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В процессе носки  подошва 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  <a:t>изнашивается.  </a:t>
            </a:r>
            <a:endParaRPr lang="ru-RU" sz="2800" dirty="0">
              <a:latin typeface="Times New Roman"/>
              <a:ea typeface="Times New Roman"/>
            </a:endParaRP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Основной материал для изготовления подошвы -  резина.</a:t>
            </a:r>
            <a:endParaRPr lang="ru-RU" sz="2400" dirty="0">
              <a:solidFill>
                <a:schemeClr val="tx1"/>
              </a:solidFill>
              <a:ea typeface="Calibri"/>
              <a:cs typeface="Times New Roman"/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4294967295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7" t="42807" r="15143"/>
          <a:stretch/>
        </p:blipFill>
        <p:spPr bwMode="auto">
          <a:xfrm>
            <a:off x="5292080" y="2852936"/>
            <a:ext cx="3394075" cy="136683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52997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507288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Тема урока: «Ходовая и неходовая поверхность подошвы»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588" y="1484784"/>
            <a:ext cx="2402261" cy="2969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25799" y="1484784"/>
            <a:ext cx="5184576" cy="5193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Поверхности подошвы:</a:t>
            </a:r>
            <a:endParaRPr lang="ru-RU" sz="16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</a:t>
            </a: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1 — ходовая поверхность;</a:t>
            </a:r>
            <a:endParaRPr lang="ru-RU" sz="16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2 — неходовая поверхность</a:t>
            </a:r>
            <a:endParaRPr lang="ru-RU" sz="16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Больше всего изнашивается – ходовая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поверхность.</a:t>
            </a:r>
            <a:r>
              <a:rPr lang="ru-RU" sz="1600" dirty="0">
                <a:ea typeface="Calibri"/>
                <a:cs typeface="Times New Roman"/>
              </a:rPr>
              <a:t> </a:t>
            </a:r>
            <a:br>
              <a:rPr lang="ru-RU" sz="1600" dirty="0">
                <a:ea typeface="Calibri"/>
                <a:cs typeface="Times New Roman"/>
              </a:rPr>
            </a:br>
            <a:r>
              <a:rPr lang="ru-RU" sz="20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Рифлёная подошва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— подошва,  на нижней поверхность которой имеются глубокие </a:t>
            </a:r>
            <a:r>
              <a:rPr lang="ru-RU" sz="20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бороздки.</a:t>
            </a:r>
            <a:r>
              <a:rPr lang="ru-RU" sz="36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Эта подошвы лучше сцепляется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с </a:t>
            </a:r>
            <a:r>
              <a:rPr lang="ru-RU" sz="20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землёй при беге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или работе в сложных климатических  условиях.</a:t>
            </a:r>
            <a:endParaRPr lang="ru-RU" sz="16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000" dirty="0" smtClean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6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588" y="4797152"/>
            <a:ext cx="2481263" cy="1884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1076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04664"/>
            <a:ext cx="7772400" cy="108012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Тема урока: 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«Деталь низа обуви – каблук"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772816"/>
            <a:ext cx="8280920" cy="3696816"/>
          </a:xfrm>
        </p:spPr>
        <p:txBody>
          <a:bodyPr>
            <a:normAutofit/>
          </a:bodyPr>
          <a:lstStyle/>
          <a:p>
            <a:pPr marL="342900" lvl="0" indent="-342900" algn="l"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Каблуки –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детали низа обуви, 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предназначены для подъема пяточной части стопы на различную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высоту</a:t>
            </a:r>
          </a:p>
          <a:p>
            <a:pPr marL="342900" lvl="0" indent="-342900" algn="l">
              <a:buFont typeface="Arial" pitchFamily="34" charset="0"/>
              <a:buChar char="•"/>
            </a:pPr>
            <a:r>
              <a:rPr lang="ru-RU" sz="2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низкие </a:t>
            </a:r>
            <a:r>
              <a:rPr lang="ru-RU" sz="2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до </a:t>
            </a:r>
            <a:r>
              <a:rPr lang="ru-RU" sz="2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25 мм,</a:t>
            </a:r>
          </a:p>
          <a:p>
            <a:pPr marL="342900" lvl="0" indent="-342900" algn="l">
              <a:buFont typeface="Arial" pitchFamily="34" charset="0"/>
              <a:buChar char="•"/>
            </a:pPr>
            <a:r>
              <a:rPr lang="ru-RU" sz="2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редние - 6 - 45 </a:t>
            </a:r>
            <a:r>
              <a:rPr lang="ru-RU" sz="2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мм,</a:t>
            </a:r>
          </a:p>
          <a:p>
            <a:pPr marL="342900" lvl="0" indent="-342900" algn="l">
              <a:buFont typeface="Arial" pitchFamily="34" charset="0"/>
              <a:buChar char="•"/>
            </a:pPr>
            <a:r>
              <a:rPr lang="ru-RU" sz="2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высокие - 46-70 мм,</a:t>
            </a:r>
          </a:p>
          <a:p>
            <a:pPr marL="342900" lvl="0" indent="-342900" algn="l">
              <a:buFont typeface="Arial" pitchFamily="34" charset="0"/>
              <a:buChar char="•"/>
            </a:pPr>
            <a:r>
              <a:rPr lang="ru-RU" sz="2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особо высокие </a:t>
            </a:r>
            <a:r>
              <a:rPr lang="ru-RU" sz="2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более 70 мм</a:t>
            </a:r>
            <a:r>
              <a:rPr lang="ru-RU" sz="2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lvl="0" indent="-342900" algn="l">
              <a:buFont typeface="Arial" pitchFamily="34" charset="0"/>
              <a:buChar char="•"/>
            </a:pPr>
            <a:r>
              <a:rPr lang="ru-RU" sz="21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Формы каблуков: </a:t>
            </a:r>
          </a:p>
          <a:p>
            <a:pPr marL="342900" lvl="0" indent="-342900" algn="l">
              <a:buFont typeface="Arial" pitchFamily="34" charset="0"/>
              <a:buChar char="•"/>
            </a:pPr>
            <a:r>
              <a:rPr lang="ru-RU" sz="2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1)кирпичик </a:t>
            </a:r>
            <a:r>
              <a:rPr lang="ru-RU" sz="2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2)столбики </a:t>
            </a:r>
            <a:r>
              <a:rPr lang="ru-RU" sz="2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шпилька 4)рюмочки </a:t>
            </a:r>
          </a:p>
          <a:p>
            <a:endParaRPr lang="ru-RU" sz="21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869160"/>
            <a:ext cx="3387080" cy="1737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5741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Тема урока: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«Стопа»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dirty="0" smtClean="0">
                <a:latin typeface="Times New Roman"/>
                <a:ea typeface="Calibri"/>
                <a:cs typeface="Times New Roman"/>
              </a:rPr>
              <a:t>1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. Фаланги пальцев</a:t>
            </a:r>
            <a:endParaRPr lang="ru-RU" sz="1400" dirty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2. Носочно – пучковая часть ноги</a:t>
            </a:r>
            <a:endParaRPr lang="ru-RU" sz="1400" dirty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3. </a:t>
            </a:r>
            <a:r>
              <a:rPr lang="ru-RU" sz="2400" dirty="0" smtClean="0">
                <a:latin typeface="Times New Roman"/>
                <a:ea typeface="Calibri"/>
                <a:cs typeface="Times New Roman"/>
              </a:rPr>
              <a:t>Голеностопная часть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ноги</a:t>
            </a:r>
            <a:endParaRPr lang="ru-RU" sz="1400" dirty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4.  </a:t>
            </a:r>
            <a:r>
              <a:rPr lang="ru-RU" sz="2400" dirty="0" smtClean="0">
                <a:latin typeface="Times New Roman"/>
                <a:ea typeface="Calibri"/>
                <a:cs typeface="Times New Roman"/>
              </a:rPr>
              <a:t>Пяточная 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часть ноги</a:t>
            </a:r>
            <a:endParaRPr lang="ru-RU" sz="1400" dirty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400" dirty="0">
                <a:ea typeface="Calibri"/>
                <a:cs typeface="Times New Roman"/>
              </a:rPr>
              <a:t> </a:t>
            </a:r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50" t="47087" r="33454" b="21283"/>
          <a:stretch/>
        </p:blipFill>
        <p:spPr bwMode="auto">
          <a:xfrm>
            <a:off x="4211960" y="3717032"/>
            <a:ext cx="4330645" cy="266873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6822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Тема урока: «Детали верха обуви»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41" t="17234" r="3490" b="16232"/>
          <a:stretch/>
        </p:blipFill>
        <p:spPr bwMode="auto">
          <a:xfrm>
            <a:off x="395536" y="1340768"/>
            <a:ext cx="8208912" cy="525658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932040" y="6068375"/>
            <a:ext cx="2232248" cy="3823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574872" y="3717032"/>
            <a:ext cx="1101583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668706" y="1761042"/>
            <a:ext cx="1465431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148064" y="1436665"/>
            <a:ext cx="1224136" cy="3842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5-конечная звезда 2">
            <a:hlinkClick r:id="rId3" action="ppaction://hlinkfile"/>
          </p:cNvPr>
          <p:cNvSpPr/>
          <p:nvPr/>
        </p:nvSpPr>
        <p:spPr>
          <a:xfrm>
            <a:off x="107504" y="5802351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8330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Тема урока: 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«Назначение деталей верха обуви»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1. Носок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– закрывает фаланги пальцев.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2. Союзка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– закрывает носочно  - пучковую часть стопы.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3.Задник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- закрывает пяточную часть стопы.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Берцы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– закрывают голеностопную часть ноги.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933056"/>
            <a:ext cx="4198911" cy="2719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897351"/>
            <a:ext cx="4246115" cy="271902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9329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Тема урока: «Шкуры животных для производства кожи для обуви»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Шкуры коз</a:t>
            </a:r>
          </a:p>
          <a:p>
            <a:r>
              <a:rPr lang="ru-RU" dirty="0" smtClean="0"/>
              <a:t>Шкуры овец</a:t>
            </a:r>
          </a:p>
          <a:p>
            <a:r>
              <a:rPr lang="ru-RU" dirty="0" smtClean="0"/>
              <a:t>Шкуры коров</a:t>
            </a:r>
            <a:endParaRPr lang="ru-RU" dirty="0"/>
          </a:p>
          <a:p>
            <a:r>
              <a:rPr lang="ru-RU" dirty="0" smtClean="0"/>
              <a:t>Шкуры свиней</a:t>
            </a:r>
          </a:p>
          <a:p>
            <a:r>
              <a:rPr lang="ru-RU" dirty="0" smtClean="0"/>
              <a:t>Шкуры лошадей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7805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Тема урока: «Вкладная 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стелька»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Вкладная стелька — внутренняя деталь обуви.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Предназначена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удобства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для впитывания  пота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725144"/>
            <a:ext cx="1890713" cy="1408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1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404664"/>
            <a:ext cx="7772400" cy="93610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Тема урока: </a:t>
            </a:r>
            <a:b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«Ассортимент вкладных стелек»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628800"/>
            <a:ext cx="8352928" cy="4010000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Летние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(текстиль, кожа)</a:t>
            </a:r>
          </a:p>
          <a:p>
            <a:pPr algn="l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Демисезонные</a:t>
            </a:r>
            <a:r>
              <a:rPr lang="ru-RU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весна</a:t>
            </a:r>
            <a:r>
              <a:rPr lang="ru-RU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, осень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(драп, нетканые материалы)</a:t>
            </a:r>
          </a:p>
          <a:p>
            <a:pPr algn="l"/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Зимние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(мех, войлок )</a:t>
            </a:r>
          </a:p>
          <a:p>
            <a:pPr algn="l"/>
            <a:r>
              <a:rPr lang="ru-RU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Спортивные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 полимер)</a:t>
            </a:r>
          </a:p>
          <a:p>
            <a:pPr algn="l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Ортопедические стельки (полимер, кожа)</a:t>
            </a:r>
          </a:p>
          <a:p>
            <a:pPr algn="l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Угольные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ароматизированные,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самонагревающиеся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т д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1026" name="Picture 2">
            <a:hlinkClick r:id="rId2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1466" y="5229199"/>
            <a:ext cx="1895475" cy="1408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8534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60649"/>
            <a:ext cx="7702624" cy="136815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Введение в профессию «Обувщик»</a:t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 класс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2060848"/>
            <a:ext cx="8280920" cy="4320480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Содержание.</a:t>
            </a:r>
          </a:p>
          <a:p>
            <a:pPr marL="514350" indent="-514350" algn="l">
              <a:buAutoNum type="arabicPeriod"/>
            </a:pPr>
            <a:r>
              <a:rPr lang="ru-RU" dirty="0" smtClean="0">
                <a:solidFill>
                  <a:srgbClr val="002060"/>
                </a:solidFill>
              </a:rPr>
              <a:t>Назначение обуви.</a:t>
            </a:r>
          </a:p>
          <a:p>
            <a:pPr marL="514350" indent="-514350" algn="l">
              <a:buAutoNum type="arabicPeriod"/>
            </a:pPr>
            <a:r>
              <a:rPr lang="ru-RU" dirty="0" smtClean="0">
                <a:solidFill>
                  <a:srgbClr val="002060"/>
                </a:solidFill>
              </a:rPr>
              <a:t>Различие обуви по временам года.</a:t>
            </a:r>
          </a:p>
          <a:p>
            <a:pPr marL="514350" indent="-514350" algn="l">
              <a:buAutoNum type="arabicPeriod"/>
            </a:pPr>
            <a:r>
              <a:rPr lang="ru-RU" dirty="0" smtClean="0">
                <a:solidFill>
                  <a:srgbClr val="002060"/>
                </a:solidFill>
              </a:rPr>
              <a:t>Ассортимент обуви.</a:t>
            </a:r>
          </a:p>
          <a:p>
            <a:pPr marL="514350" indent="-514350" algn="l">
              <a:buAutoNum type="arabicPeriod"/>
            </a:pPr>
            <a:r>
              <a:rPr lang="ru-RU" dirty="0" smtClean="0">
                <a:solidFill>
                  <a:srgbClr val="002060"/>
                </a:solidFill>
              </a:rPr>
              <a:t>Применение обуви.</a:t>
            </a:r>
          </a:p>
          <a:p>
            <a:pPr marL="514350" indent="-514350" algn="l">
              <a:buAutoNum type="arabicPeriod"/>
            </a:pPr>
            <a:r>
              <a:rPr lang="ru-RU" dirty="0" smtClean="0">
                <a:solidFill>
                  <a:srgbClr val="002060"/>
                </a:solidFill>
              </a:rPr>
              <a:t>Детали низа обуви.</a:t>
            </a:r>
          </a:p>
          <a:p>
            <a:pPr marL="514350" indent="-514350" algn="l">
              <a:buAutoNum type="arabicPeriod"/>
            </a:pPr>
            <a:r>
              <a:rPr lang="ru-RU" dirty="0" smtClean="0">
                <a:solidFill>
                  <a:srgbClr val="002060"/>
                </a:solidFill>
              </a:rPr>
              <a:t>Ходовая и неходовая поверхности подошвы.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3269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864095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Тема: «Назначение обуви»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060848"/>
            <a:ext cx="6400800" cy="4104456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Обувь – это изделие, которое носят на ногах.</a:t>
            </a:r>
          </a:p>
          <a:p>
            <a:r>
              <a:rPr lang="ru-RU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Обувь нужна:</a:t>
            </a:r>
          </a:p>
          <a:p>
            <a:pPr algn="l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1.Чтобы не поранить ноги</a:t>
            </a:r>
          </a:p>
          <a:p>
            <a:pPr algn="l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2.Чтобы не замочить ноги</a:t>
            </a:r>
          </a:p>
          <a:p>
            <a:pPr algn="l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3.Чтобы не заморозить ноги</a:t>
            </a:r>
          </a:p>
          <a:p>
            <a:pPr algn="l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Для красоты.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8207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Тема урока: </a:t>
            </a:r>
            <a:b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«Различие обуви по временам года»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063" y="1417026"/>
            <a:ext cx="2584928" cy="20606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949"/>
          <a:stretch/>
        </p:blipFill>
        <p:spPr bwMode="auto">
          <a:xfrm>
            <a:off x="177102" y="1931317"/>
            <a:ext cx="1672722" cy="1137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164" b="37917"/>
          <a:stretch/>
        </p:blipFill>
        <p:spPr bwMode="auto">
          <a:xfrm>
            <a:off x="4531744" y="1406871"/>
            <a:ext cx="1650484" cy="184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35" t="58160" r="15462"/>
          <a:stretch/>
        </p:blipFill>
        <p:spPr bwMode="auto">
          <a:xfrm>
            <a:off x="-1" y="4281239"/>
            <a:ext cx="1859665" cy="1800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4" t="56051" r="11278"/>
          <a:stretch/>
        </p:blipFill>
        <p:spPr bwMode="auto">
          <a:xfrm>
            <a:off x="4370416" y="4287425"/>
            <a:ext cx="1811812" cy="154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0484" y="4115595"/>
            <a:ext cx="2511876" cy="1885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2228" y="4037783"/>
            <a:ext cx="2871787" cy="1936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5648" y="1720800"/>
            <a:ext cx="2494926" cy="155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лыбающееся лицо 4">
            <a:hlinkClick r:id="rId11" action="ppaction://hlinkpres?slideindex=1&amp;slidetitle="/>
          </p:cNvPr>
          <p:cNvSpPr/>
          <p:nvPr/>
        </p:nvSpPr>
        <p:spPr>
          <a:xfrm>
            <a:off x="1631064" y="6283514"/>
            <a:ext cx="457200" cy="4572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Горизонтальный свиток 6">
            <a:hlinkClick r:id="rId12" action="ppaction://hlinkfile"/>
          </p:cNvPr>
          <p:cNvSpPr/>
          <p:nvPr/>
        </p:nvSpPr>
        <p:spPr>
          <a:xfrm>
            <a:off x="7179218" y="6081428"/>
            <a:ext cx="438903" cy="67393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8662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Тема урока: «Ассортимент обуви»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Женская обувь:</a:t>
            </a: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осоножки, туфли, ботинки, сапоги, тапочки, кроссовки, сланцы….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Мужская обувь:</a:t>
            </a: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андалии, туфли, ботинки, сапоги, тапочки, кроссовки, сланцы…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Детская обувь:</a:t>
            </a: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андалии, ботинки, сапоги, валенки, тапочки, чешки, кроссовки…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5534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Ассортимент обуви</a:t>
            </a:r>
            <a:endParaRPr lang="ru-RU" dirty="0"/>
          </a:p>
        </p:txBody>
      </p:sp>
      <p:pic>
        <p:nvPicPr>
          <p:cNvPr id="4" name="Picture 10" descr="C:\Users\Каб20_1\Desktop\мужские сандалии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08382"/>
            <a:ext cx="2259709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8" y="3915964"/>
            <a:ext cx="2232025" cy="160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7439" y="1671868"/>
            <a:ext cx="3127375" cy="173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5050" y="4516473"/>
            <a:ext cx="1993900" cy="199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4" y="1671868"/>
            <a:ext cx="1858963" cy="247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0" y="4146781"/>
            <a:ext cx="2291009" cy="2291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Улыбающееся лицо 2">
            <a:hlinkClick r:id="rId8" action="ppaction://hlinkfile"/>
          </p:cNvPr>
          <p:cNvSpPr/>
          <p:nvPr/>
        </p:nvSpPr>
        <p:spPr>
          <a:xfrm>
            <a:off x="611558" y="5805264"/>
            <a:ext cx="698378" cy="72212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583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Ассортимент детской обуви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Каб20_1\Desktop\5 класс\Картинки обуви\боссоножк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64940"/>
            <a:ext cx="2460104" cy="2637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Каб20_1\Desktop\5 класс\Картинки обуви\валенки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088296"/>
            <a:ext cx="3289548" cy="3289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Каб20_1\Desktop\5 класс\Картинки обуви\зим сапог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52" r="14763"/>
          <a:stretch/>
        </p:blipFill>
        <p:spPr bwMode="auto">
          <a:xfrm>
            <a:off x="3659270" y="3920224"/>
            <a:ext cx="2031003" cy="2075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Каб20_1\Desktop\5 класс\Картинки обуви\зима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498" y="3920224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Каб20_1\Desktop\5 класс\Картинки обуви\лето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0545" y="1659629"/>
            <a:ext cx="2993908" cy="2242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Вертикальный свиток 3">
            <a:hlinkClick r:id="rId7" action="ppaction://hlinkfile"/>
          </p:cNvPr>
          <p:cNvSpPr/>
          <p:nvPr/>
        </p:nvSpPr>
        <p:spPr>
          <a:xfrm>
            <a:off x="7524328" y="5517231"/>
            <a:ext cx="745240" cy="846981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8530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Тема урока: «Применение обуви»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51520" y="1412776"/>
            <a:ext cx="8712968" cy="4713387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Повседневная – для школы, прогулки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Праздничная – для праздников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Спортивная – для занятия спортом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Домашняя -  для  дома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Рабочая – для работы на заводе….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27" t="68467" r="47529" b="9585"/>
          <a:stretch/>
        </p:blipFill>
        <p:spPr bwMode="auto">
          <a:xfrm>
            <a:off x="5214701" y="4349262"/>
            <a:ext cx="2023394" cy="1223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38" t="58235" r="2440" b="22657"/>
          <a:stretch/>
        </p:blipFill>
        <p:spPr bwMode="auto">
          <a:xfrm>
            <a:off x="107504" y="5615683"/>
            <a:ext cx="1912249" cy="977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40" t="79399" r="20494" b="381"/>
          <a:stretch/>
        </p:blipFill>
        <p:spPr bwMode="auto">
          <a:xfrm>
            <a:off x="2954111" y="5537806"/>
            <a:ext cx="1793439" cy="1055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24" t="69795" r="21905" b="6713"/>
          <a:stretch/>
        </p:blipFill>
        <p:spPr bwMode="auto">
          <a:xfrm>
            <a:off x="7445827" y="4981734"/>
            <a:ext cx="1698173" cy="1611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 descr="D:\картинки обуви\сирен туф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09" b="21008"/>
          <a:stretch/>
        </p:blipFill>
        <p:spPr bwMode="auto">
          <a:xfrm>
            <a:off x="1333371" y="4349262"/>
            <a:ext cx="1611187" cy="1390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0296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Куда и в чём пойдём?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Каб20_1\Desktop\дом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56396"/>
            <a:ext cx="2348296" cy="2516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Каб20_1\Desktop\театр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76" r="23964" b="10389"/>
          <a:stretch/>
        </p:blipFill>
        <p:spPr bwMode="auto">
          <a:xfrm>
            <a:off x="6302326" y="1844824"/>
            <a:ext cx="2518146" cy="4289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2240" y="980728"/>
            <a:ext cx="1840086" cy="3978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001648"/>
            <a:ext cx="1622425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770053"/>
            <a:ext cx="2504506" cy="2863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Улыбающееся лицо 2">
            <a:hlinkClick r:id="rId7" action="ppaction://hlinkfile"/>
          </p:cNvPr>
          <p:cNvSpPr/>
          <p:nvPr/>
        </p:nvSpPr>
        <p:spPr>
          <a:xfrm>
            <a:off x="4422761" y="5589240"/>
            <a:ext cx="645492" cy="648072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0713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738</TotalTime>
  <Words>471</Words>
  <Application>Microsoft Office PowerPoint</Application>
  <PresentationFormat>Экран (4:3)</PresentationFormat>
  <Paragraphs>90</Paragraphs>
  <Slides>18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Дидактическое пособие по обувному делу</vt:lpstr>
      <vt:lpstr>Введение в профессию «Обувщик» 5 класс</vt:lpstr>
      <vt:lpstr>Тема: «Назначение обуви»</vt:lpstr>
      <vt:lpstr>Тема урока:  «Различие обуви по временам года»</vt:lpstr>
      <vt:lpstr>Тема урока: «Ассортимент обуви»</vt:lpstr>
      <vt:lpstr>Ассортимент обуви</vt:lpstr>
      <vt:lpstr>Ассортимент детской обуви</vt:lpstr>
      <vt:lpstr>Тема урока: «Применение обуви»</vt:lpstr>
      <vt:lpstr>Куда и в чём пойдём?</vt:lpstr>
      <vt:lpstr>Тема урока:  «Деталь  низа обуви - подошва»</vt:lpstr>
      <vt:lpstr>Тема урока: «Ходовая и неходовая поверхность подошвы»</vt:lpstr>
      <vt:lpstr>Тема урока:  «Деталь низа обуви – каблук"</vt:lpstr>
      <vt:lpstr>Тема урока: «Стопа» </vt:lpstr>
      <vt:lpstr>Тема урока: «Детали верха обуви»</vt:lpstr>
      <vt:lpstr>Тема урока:  «Назначение деталей верха обуви»</vt:lpstr>
      <vt:lpstr>Тема урока: «Шкуры животных для производства кожи для обуви»</vt:lpstr>
      <vt:lpstr>Тема урока: «Вкладная стелька»</vt:lpstr>
      <vt:lpstr>Тема урока:  «Ассортимент вкладных стелек»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«Назначение обуви»</dc:title>
  <dc:creator>Каб20_1</dc:creator>
  <cp:lastModifiedBy>Каб20_1</cp:lastModifiedBy>
  <cp:revision>56</cp:revision>
  <cp:lastPrinted>2022-09-28T06:36:54Z</cp:lastPrinted>
  <dcterms:created xsi:type="dcterms:W3CDTF">2022-09-01T03:51:31Z</dcterms:created>
  <dcterms:modified xsi:type="dcterms:W3CDTF">2022-10-11T08:28:09Z</dcterms:modified>
</cp:coreProperties>
</file>