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6" r:id="rId6"/>
    <p:sldId id="267" r:id="rId7"/>
    <p:sldId id="268" r:id="rId8"/>
    <p:sldId id="269" r:id="rId9"/>
    <p:sldId id="270" r:id="rId10"/>
    <p:sldId id="271" r:id="rId11"/>
    <p:sldId id="274" r:id="rId12"/>
    <p:sldId id="275" r:id="rId13"/>
    <p:sldId id="276" r:id="rId14"/>
    <p:sldId id="278" r:id="rId15"/>
    <p:sldId id="27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9" d="100"/>
          <a:sy n="59" d="100"/>
        </p:scale>
        <p:origin x="-1062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FD8AA-EEEE-4892-8B28-426F6E789819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D5571-926C-4A73-AE3A-C8DCCE2DFE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FD8AA-EEEE-4892-8B28-426F6E789819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D5571-926C-4A73-AE3A-C8DCCE2DFE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FD8AA-EEEE-4892-8B28-426F6E789819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D5571-926C-4A73-AE3A-C8DCCE2DFE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FD8AA-EEEE-4892-8B28-426F6E789819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D5571-926C-4A73-AE3A-C8DCCE2DFE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FD8AA-EEEE-4892-8B28-426F6E789819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D5571-926C-4A73-AE3A-C8DCCE2DFE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FD8AA-EEEE-4892-8B28-426F6E789819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D5571-926C-4A73-AE3A-C8DCCE2DFE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FD8AA-EEEE-4892-8B28-426F6E789819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D5571-926C-4A73-AE3A-C8DCCE2DFE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FD8AA-EEEE-4892-8B28-426F6E789819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D5571-926C-4A73-AE3A-C8DCCE2DFE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FD8AA-EEEE-4892-8B28-426F6E789819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D5571-926C-4A73-AE3A-C8DCCE2DFE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FD8AA-EEEE-4892-8B28-426F6E789819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D5571-926C-4A73-AE3A-C8DCCE2DFE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FD8AA-EEEE-4892-8B28-426F6E789819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D5571-926C-4A73-AE3A-C8DCCE2DFE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CFD8AA-EEEE-4892-8B28-426F6E789819}" type="datetimeFigureOut">
              <a:rPr lang="ru-RU" smtClean="0"/>
              <a:pPr/>
              <a:t>12.10.2022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3D5571-926C-4A73-AE3A-C8DCCE2DFEE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E:\&#1056;&#1040;&#1041;&#1054;&#1058;&#1040;\&#1082;&#1086;&#1085;&#1082;&#1091;&#1088;&#1089;%20&#1082;&#1088;&#1072;&#1081;%20&#1088;&#1086;&#1076;&#1085;&#1086;&#1081;%20&#1079;&#1077;&#1084;&#1083;&#1103;%20&#1074;&#1086;&#1086;&#1088;&#1086;&#1085;&#1077;&#1078;&#1089;&#1082;&#1072;&#1103;\&#1087;&#1088;&#1077;&#1079;&#1077;&#1085;&#1090;&#1072;&#1094;&#1080;&#1103;\&#1079;&#1074;&#1091;&#1082;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46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12" Type="http://schemas.openxmlformats.org/officeDocument/2006/relationships/image" Target="../media/image28.jpeg"/><Relationship Id="rId2" Type="http://schemas.openxmlformats.org/officeDocument/2006/relationships/image" Target="../media/image10.jpeg"/><Relationship Id="rId16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11" Type="http://schemas.openxmlformats.org/officeDocument/2006/relationships/image" Target="../media/image45.jpeg"/><Relationship Id="rId5" Type="http://schemas.openxmlformats.org/officeDocument/2006/relationships/image" Target="../media/image40.jpeg"/><Relationship Id="rId15" Type="http://schemas.openxmlformats.org/officeDocument/2006/relationships/image" Target="../media/image48.jpeg"/><Relationship Id="rId10" Type="http://schemas.openxmlformats.org/officeDocument/2006/relationships/image" Target="../media/image44.jpeg"/><Relationship Id="rId4" Type="http://schemas.openxmlformats.org/officeDocument/2006/relationships/image" Target="../media/image39.jpeg"/><Relationship Id="rId9" Type="http://schemas.openxmlformats.org/officeDocument/2006/relationships/image" Target="../media/image43.jpeg"/><Relationship Id="rId14" Type="http://schemas.openxmlformats.org/officeDocument/2006/relationships/image" Target="../media/image47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voronezh36.com/divnogore-udivitelnyj-zapovednik-v-voronezhskoj-oblasti/" TargetMode="External"/><Relationship Id="rId3" Type="http://schemas.openxmlformats.org/officeDocument/2006/relationships/hyperlink" Target="https://muph.livejournal.com/365838.html" TargetMode="External"/><Relationship Id="rId7" Type="http://schemas.openxmlformats.org/officeDocument/2006/relationships/hyperlink" Target="http://birulki-ramon.ru/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avatars.mds.yandex.net/get-pdb/1792436/1931979f-cf0c-4003-9099-faf14149e9e2/s1200" TargetMode="External"/><Relationship Id="rId5" Type="http://schemas.openxmlformats.org/officeDocument/2006/relationships/hyperlink" Target="http://ria-glas.ru/wp-content/uploads/2019/10/3026.jpg" TargetMode="External"/><Relationship Id="rId4" Type="http://schemas.openxmlformats.org/officeDocument/2006/relationships/hyperlink" Target="https://muph.livejournal.com/505861.html" TargetMode="External"/><Relationship Id="rId9" Type="http://schemas.openxmlformats.org/officeDocument/2006/relationships/hyperlink" Target="https://www.hoperzap.ru/index.php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Ольга\Desktop\2559154c7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9208" y="0"/>
            <a:ext cx="9173208" cy="685800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-937098" y="620689"/>
            <a:ext cx="11018209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Новохоперский район </a:t>
            </a:r>
          </a:p>
          <a:p>
            <a:pPr algn="ctr"/>
            <a:endParaRPr lang="ru-RU" sz="20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Муниципальное казенное </a:t>
            </a:r>
          </a:p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бщеобразовательное 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чреждение</a:t>
            </a:r>
          </a:p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«Каменка-Садовская ООШ»</a:t>
            </a:r>
          </a:p>
          <a:p>
            <a:pPr algn="ctr"/>
            <a:endParaRPr lang="ru-RU" sz="2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Ландшафтно-заповедные места</a:t>
            </a:r>
          </a:p>
          <a:p>
            <a:pPr algn="ctr"/>
            <a:r>
              <a:rPr lang="ru-RU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Воронежской области</a:t>
            </a:r>
          </a:p>
          <a:p>
            <a:pPr algn="ctr"/>
            <a:endParaRPr lang="ru-RU" sz="20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Автор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Першина 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Ольга Владимировна </a:t>
            </a:r>
          </a:p>
          <a:p>
            <a:pPr algn="ctr"/>
            <a:endParaRPr lang="ru-RU" sz="2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2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Каменка-Садовка</a:t>
            </a:r>
            <a:endParaRPr lang="ru-RU" sz="2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  <a:endParaRPr lang="ru-RU" sz="20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зву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04448" y="33265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5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8" name="Picture 6" descr="C:\Users\Ольга\Desktop\GE077_350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091976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3528" y="188641"/>
            <a:ext cx="4608512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+mj-lt"/>
                <a:cs typeface="Times New Roman" pitchFamily="18" charset="0"/>
              </a:rPr>
              <a:t>Природный ,архитектурно-</a:t>
            </a:r>
          </a:p>
          <a:p>
            <a:pPr algn="just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+mj-lt"/>
                <a:cs typeface="Times New Roman" pitchFamily="18" charset="0"/>
              </a:rPr>
              <a:t>археологический</a:t>
            </a:r>
          </a:p>
          <a:p>
            <a:pPr algn="just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+mj-lt"/>
                <a:cs typeface="Times New Roman" pitchFamily="18" charset="0"/>
              </a:rPr>
              <a:t> музей- заповедник</a:t>
            </a:r>
          </a:p>
          <a:p>
            <a:pPr algn="just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+mj-lt"/>
                <a:cs typeface="Times New Roman" pitchFamily="18" charset="0"/>
              </a:rPr>
              <a:t> </a:t>
            </a:r>
            <a:r>
              <a:rPr lang="ru-RU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+mj-lt"/>
                <a:cs typeface="Times New Roman" pitchFamily="18" charset="0"/>
              </a:rPr>
              <a:t>Дивногорье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  <a:latin typeface="+mj-lt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08104" y="0"/>
            <a:ext cx="363589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Хутор </a:t>
            </a:r>
            <a:r>
              <a:rPr lang="ru-RU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Дивногорье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2060848"/>
            <a:ext cx="4896544" cy="458587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000" dirty="0" err="1" smtClean="0">
                <a:latin typeface="+mj-lt"/>
                <a:cs typeface="Times New Roman" pitchFamily="18" charset="0"/>
              </a:rPr>
              <a:t>Дивногорье</a:t>
            </a:r>
            <a:r>
              <a:rPr lang="ru-RU" sz="2000" dirty="0" smtClean="0">
                <a:latin typeface="+mj-lt"/>
                <a:cs typeface="Times New Roman" pitchFamily="18" charset="0"/>
              </a:rPr>
              <a:t> - это действительно</a:t>
            </a:r>
          </a:p>
          <a:p>
            <a:r>
              <a:rPr lang="ru-RU" sz="2000" dirty="0" smtClean="0">
                <a:latin typeface="+mj-lt"/>
                <a:cs typeface="Times New Roman" pitchFamily="18" charset="0"/>
              </a:rPr>
              <a:t> великолепные заповедные места, где можно увидеть и живописные пейзажи и </a:t>
            </a:r>
          </a:p>
          <a:p>
            <a:r>
              <a:rPr lang="ru-RU" sz="2000" dirty="0" smtClean="0">
                <a:latin typeface="+mj-lt"/>
                <a:cs typeface="Times New Roman" pitchFamily="18" charset="0"/>
              </a:rPr>
              <a:t>уникальные святыни,</a:t>
            </a:r>
          </a:p>
          <a:p>
            <a:r>
              <a:rPr lang="ru-RU" sz="2000" dirty="0" smtClean="0">
                <a:latin typeface="+mj-lt"/>
                <a:cs typeface="Times New Roman" pitchFamily="18" charset="0"/>
              </a:rPr>
              <a:t> меловые горы и подземную церковь.</a:t>
            </a:r>
          </a:p>
          <a:p>
            <a:endParaRPr lang="ru-RU" sz="2000" dirty="0" smtClean="0">
              <a:latin typeface="+mj-lt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+mj-lt"/>
                <a:cs typeface="Times New Roman" pitchFamily="18" charset="0"/>
              </a:rPr>
              <a:t>В основном все достопримечательности</a:t>
            </a:r>
          </a:p>
          <a:p>
            <a:r>
              <a:rPr lang="ru-RU" sz="2000" dirty="0" smtClean="0">
                <a:latin typeface="+mj-lt"/>
                <a:cs typeface="Times New Roman" pitchFamily="18" charset="0"/>
              </a:rPr>
              <a:t> находятся на открытом воздухе.</a:t>
            </a:r>
          </a:p>
          <a:p>
            <a:endParaRPr lang="ru-RU" sz="2000" dirty="0" smtClean="0">
              <a:latin typeface="+mj-lt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+mj-lt"/>
                <a:cs typeface="Times New Roman" pitchFamily="18" charset="0"/>
              </a:rPr>
              <a:t> Получите незабываемые впечатления, </a:t>
            </a:r>
          </a:p>
          <a:p>
            <a:r>
              <a:rPr lang="ru-RU" sz="2000" dirty="0" smtClean="0">
                <a:latin typeface="+mj-lt"/>
                <a:cs typeface="Times New Roman" pitchFamily="18" charset="0"/>
              </a:rPr>
              <a:t>посетив меловые лабиринты подземных ходов и кельи монахов-отшельников.</a:t>
            </a:r>
          </a:p>
          <a:p>
            <a:pPr algn="ctr"/>
            <a:endParaRPr lang="ru-RU" sz="20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5" name="Picture 3" descr="C:\Users\Ольга\Desktop\дивногорье\TqYhY4oTjO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1" y="764705"/>
            <a:ext cx="3923929" cy="6093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8" name="Picture 6" descr="C:\Users\Ольга\Desktop\GE077_350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91976" cy="6858001"/>
          </a:xfrm>
          <a:prstGeom prst="rect">
            <a:avLst/>
          </a:prstGeom>
          <a:noFill/>
        </p:spPr>
      </p:pic>
      <p:pic>
        <p:nvPicPr>
          <p:cNvPr id="9218" name="Picture 2" descr="C:\Users\Ольга\Desktop\дивногорье\2MbY9DQ7nx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068960"/>
            <a:ext cx="5364088" cy="3789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9" name="Picture 3" descr="C:\Users\Ольга\Desktop\дивногорье\JwnJxuMIWS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751512" cy="2636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0" name="Picture 4" descr="C:\Users\Ольга\Desktop\дивногорье\e_7vRFT4nrk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3573016"/>
            <a:ext cx="3419872" cy="3284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1" name="Picture 5" descr="C:\Users\Ольга\Desktop\дивногорье\vsLdxM0XSX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52120" y="0"/>
            <a:ext cx="3491880" cy="32643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8" name="Picture 6" descr="C:\Users\Ольга\Desktop\GE077_350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024" y="0"/>
            <a:ext cx="9091976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1520" y="188641"/>
            <a:ext cx="489654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+mj-lt"/>
                <a:cs typeface="Times New Roman" pitchFamily="18" charset="0"/>
              </a:rPr>
              <a:t>Хопёрский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+mj-lt"/>
                <a:cs typeface="Times New Roman" pitchFamily="18" charset="0"/>
              </a:rPr>
              <a:t> г</a:t>
            </a:r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+mj-lt"/>
                <a:cs typeface="Times New Roman" pitchFamily="18" charset="0"/>
              </a:rPr>
              <a:t>осударственный</a:t>
            </a:r>
          </a:p>
          <a:p>
            <a:pPr algn="ctr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+mj-lt"/>
                <a:cs typeface="Times New Roman" pitchFamily="18" charset="0"/>
              </a:rPr>
              <a:t>природный  заповедник 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  <a:latin typeface="+mj-lt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76056" y="0"/>
            <a:ext cx="381642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с. Варварино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C:\Users\Ольга\Desktop\заповедник варварино\DSCN03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1114" y="476672"/>
            <a:ext cx="4142886" cy="5832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251520" y="764704"/>
            <a:ext cx="4824536" cy="64940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endParaRPr lang="ru-RU" sz="2000" b="1" dirty="0" smtClean="0">
              <a:latin typeface="+mj-lt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+mj-lt"/>
                <a:cs typeface="Times New Roman" pitchFamily="18" charset="0"/>
              </a:rPr>
              <a:t>Музей природы рассказывает и показывает </a:t>
            </a:r>
          </a:p>
          <a:p>
            <a:r>
              <a:rPr lang="ru-RU" sz="2000" dirty="0" smtClean="0">
                <a:latin typeface="+mj-lt"/>
                <a:cs typeface="Times New Roman" pitchFamily="18" charset="0"/>
              </a:rPr>
              <a:t>на картах и по энтомологической коллекции </a:t>
            </a:r>
          </a:p>
          <a:p>
            <a:r>
              <a:rPr lang="ru-RU" sz="2000" dirty="0" smtClean="0">
                <a:latin typeface="+mj-lt"/>
                <a:cs typeface="Times New Roman" pitchFamily="18" charset="0"/>
              </a:rPr>
              <a:t>животных об обитателях заповедника.</a:t>
            </a:r>
          </a:p>
          <a:p>
            <a:endParaRPr lang="ru-RU" sz="2000" dirty="0" smtClean="0">
              <a:latin typeface="+mj-lt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+mj-lt"/>
                <a:cs typeface="Times New Roman" pitchFamily="18" charset="0"/>
              </a:rPr>
              <a:t> В первом зале находится рельефная карта, на ней представлена вся территория заповедника вместе с окружающими ландшафтами. </a:t>
            </a:r>
          </a:p>
          <a:p>
            <a:endParaRPr lang="ru-RU" sz="2000" dirty="0" smtClean="0">
              <a:latin typeface="+mj-lt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+mj-lt"/>
                <a:cs typeface="Times New Roman" pitchFamily="18" charset="0"/>
              </a:rPr>
              <a:t>Второй зал музея почти полностью посвящен копытным животным.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+mj-lt"/>
                <a:cs typeface="Times New Roman" pitchFamily="18" charset="0"/>
              </a:rPr>
              <a:t>Музей расположен в доме, </a:t>
            </a:r>
          </a:p>
          <a:p>
            <a:r>
              <a:rPr lang="ru-RU" sz="2000" dirty="0" smtClean="0">
                <a:latin typeface="+mj-lt"/>
                <a:cs typeface="Times New Roman" pitchFamily="18" charset="0"/>
              </a:rPr>
              <a:t>представляющему еще и архитектурную ценность – он был построен в 1890 году и до сегодняшнего дня сохранил свой внешний облик.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148064" y="6237312"/>
            <a:ext cx="3816424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  <a:latin typeface="Times New Roman" pitchFamily="18" charset="0"/>
                <a:cs typeface="Times New Roman" pitchFamily="18" charset="0"/>
              </a:rPr>
              <a:t>был создан в 1937 году.</a:t>
            </a:r>
            <a:endParaRPr lang="ru-RU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effectLst/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8" name="Picture 6" descr="C:\Users\Ольга\Desktop\GE077_350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91976" cy="6858001"/>
          </a:xfrm>
          <a:prstGeom prst="rect">
            <a:avLst/>
          </a:prstGeom>
          <a:noFill/>
        </p:spPr>
      </p:pic>
      <p:pic>
        <p:nvPicPr>
          <p:cNvPr id="11266" name="Picture 2" descr="C:\Users\Ольга\Desktop\заповедник варварино\DSCN02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167808" cy="1988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7" name="Picture 3" descr="C:\Users\Ольга\Desktop\заповедник варварино\DSCN025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9504" y="0"/>
            <a:ext cx="4464496" cy="1988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8" name="Picture 4" descr="C:\Users\Ольга\Desktop\заповедник варварино\DSCN02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420888"/>
            <a:ext cx="3024088" cy="2268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9" name="Picture 5" descr="C:\Users\Ольга\Desktop\заповедник варварино\DSCN027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176" y="2492896"/>
            <a:ext cx="2987824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70" name="Picture 6" descr="C:\Users\Ольга\Desktop\заповедник варварино\img1_37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5085184"/>
            <a:ext cx="9144000" cy="17728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71" name="Picture 7" descr="C:\Users\Ольга\Desktop\заповедник варварино\DSCN025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59832" y="2348880"/>
            <a:ext cx="2977009" cy="2341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2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8" name="Picture 6" descr="C:\Users\Ольга\Desktop\GE077_350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91976" cy="6858001"/>
          </a:xfrm>
          <a:prstGeom prst="rect">
            <a:avLst/>
          </a:prstGeom>
          <a:noFill/>
        </p:spPr>
      </p:pic>
      <p:pic>
        <p:nvPicPr>
          <p:cNvPr id="2056" name="Picture 8" descr="C:\Users\Ольга\Desktop\рир\ломовский парк\b824c8es-19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 flipV="1">
            <a:off x="0" y="0"/>
            <a:ext cx="1924521" cy="25660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Ольга\Desktop\рир\ломовский парк\5c00b5b30c313e5a7b9dcb4aaebf35a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0"/>
            <a:ext cx="2368340" cy="15788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Ольга\Desktop\рир\ломовский парк\8526accs-96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960" y="0"/>
            <a:ext cx="2132856" cy="12863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Ольга\Desktop\рир\эртиль деревенька\4992182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23728" y="1700808"/>
            <a:ext cx="1942169" cy="12935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C:\Users\Ольга\Desktop\рир\эртиль деревенька\y_febe7a9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88224" y="0"/>
            <a:ext cx="2113880" cy="1412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C:\Users\Ольга\Desktop\рир\эртиль деревенька\maxresdefault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83969" y="1484784"/>
            <a:ext cx="1872208" cy="14494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1" name="Picture 7" descr="C:\Users\Ольга\Desktop\рир\бирюльки\116286476_4427311_6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2924944"/>
            <a:ext cx="2483768" cy="1825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2" name="Picture 8" descr="C:\Users\Ольга\Desktop\рир\бирюльки\zBNebRXoS2U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627784" y="3068960"/>
            <a:ext cx="2304256" cy="15272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3" name="Picture 9" descr="C:\Users\Ольга\Desktop\рир\бирюльки\6zQHb3aT2UU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516216" y="1556792"/>
            <a:ext cx="2627784" cy="18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5" name="Picture 11" descr="C:\Users\Ольга\Desktop\рир\дивногорье\JwnJxuMIWSM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860032" y="3212976"/>
            <a:ext cx="4283968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6" name="Picture 12" descr="C:\Users\Ольга\Desktop\рир\дивногорье\2MbY9DQ7nxI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4698436"/>
            <a:ext cx="1619672" cy="21595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7" name="Picture 13" descr="C:\Users\Ольга\Desktop\рир\заповедник варварино\DSCN0252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925639" y="4837729"/>
            <a:ext cx="2502346" cy="1877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8" name="Picture 14" descr="C:\Users\Ольга\Desktop\рир\заповедник варварино\DSCN0318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644008" y="5013176"/>
            <a:ext cx="1948115" cy="1844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9" name="Picture 15" descr="C:\Users\Ольга\Desktop\рир\заповедник варварино\img1_375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 flipH="1">
            <a:off x="6904282" y="5013177"/>
            <a:ext cx="2239717" cy="1844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000"/>
                            </p:stCondLst>
                            <p:childTnLst>
                              <p:par>
                                <p:cTn id="5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0"/>
                            </p:stCondLst>
                            <p:childTnLst>
                              <p:par>
                                <p:cTn id="6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1000"/>
                            </p:stCondLst>
                            <p:childTnLst>
                              <p:par>
                                <p:cTn id="7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2000"/>
                            </p:stCondLst>
                            <p:childTnLst>
                              <p:par>
                                <p:cTn id="8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3000"/>
                            </p:stCondLst>
                            <p:childTnLst>
                              <p:par>
                                <p:cTn id="8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4000"/>
                            </p:stCondLst>
                            <p:childTnLst>
                              <p:par>
                                <p:cTn id="9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8" name="Picture 6" descr="C:\Users\Ольга\Desktop\GE077_350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91976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306673" y="188640"/>
            <a:ext cx="4530664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Используемая литература:</a:t>
            </a:r>
          </a:p>
          <a:p>
            <a:pPr algn="ctr"/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1" y="1124744"/>
            <a:ext cx="644301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4 слайд - </a:t>
            </a:r>
            <a:r>
              <a:rPr lang="en-US" dirty="0" smtClean="0">
                <a:hlinkClick r:id="rId3"/>
              </a:rPr>
              <a:t>https://muph.livejournal.com/365838.html</a:t>
            </a:r>
            <a:r>
              <a:rPr lang="ru-RU" dirty="0" smtClean="0"/>
              <a:t>;</a:t>
            </a:r>
          </a:p>
          <a:p>
            <a:r>
              <a:rPr lang="ru-RU" dirty="0" smtClean="0"/>
              <a:t>6 слайд - </a:t>
            </a:r>
            <a:r>
              <a:rPr lang="en-US" dirty="0" smtClean="0">
                <a:hlinkClick r:id="rId4"/>
              </a:rPr>
              <a:t>https://muph.livejournal.com/505861.html</a:t>
            </a:r>
            <a:r>
              <a:rPr lang="ru-RU" dirty="0" smtClean="0"/>
              <a:t> ;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764705"/>
            <a:ext cx="66064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</a:t>
            </a:r>
          </a:p>
          <a:p>
            <a:endParaRPr lang="ru-RU" dirty="0" smtClean="0"/>
          </a:p>
          <a:p>
            <a:r>
              <a:rPr lang="ru-RU" dirty="0" smtClean="0"/>
              <a:t>3 слайд - </a:t>
            </a:r>
            <a:r>
              <a:rPr lang="en-US" dirty="0" smtClean="0">
                <a:hlinkClick r:id="rId5"/>
              </a:rPr>
              <a:t>http://ria-glas.ru/wp-content/uploads/2019/10/3026.jpg</a:t>
            </a:r>
            <a:r>
              <a:rPr lang="ru-RU" dirty="0" smtClean="0"/>
              <a:t> ;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692696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2 слайд - </a:t>
            </a:r>
            <a:r>
              <a:rPr lang="en-US" dirty="0" smtClean="0">
                <a:hlinkClick r:id="rId6"/>
              </a:rPr>
              <a:t>https://avatars.mds.yandex.net/get-pdb/1792436/1931979f-cf0c-4003-9099-faf14149e9e2/s1200</a:t>
            </a:r>
            <a:r>
              <a:rPr lang="ru-RU" dirty="0" smtClean="0"/>
              <a:t> ;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2852936"/>
            <a:ext cx="56122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8 слайд - </a:t>
            </a:r>
            <a:r>
              <a:rPr lang="en-US" dirty="0" smtClean="0">
                <a:hlinkClick r:id="rId7"/>
              </a:rPr>
              <a:t>http://birulki-ramon.ru/</a:t>
            </a:r>
            <a:r>
              <a:rPr lang="ru-RU" dirty="0" smtClean="0"/>
              <a:t> ;</a:t>
            </a:r>
          </a:p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3212976"/>
            <a:ext cx="856895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10 слайд - </a:t>
            </a:r>
            <a:r>
              <a:rPr lang="en-US" dirty="0" smtClean="0">
                <a:hlinkClick r:id="rId8"/>
              </a:rPr>
              <a:t>https://voronezh36.com/divnogore-udivitelnyj-zapovednik-v-voronezhskoj-oblasti/</a:t>
            </a:r>
            <a:r>
              <a:rPr lang="ru-RU" dirty="0" smtClean="0"/>
              <a:t> ;</a:t>
            </a:r>
          </a:p>
          <a:p>
            <a:endParaRPr lang="ru-RU" dirty="0" smtClean="0"/>
          </a:p>
          <a:p>
            <a:r>
              <a:rPr lang="ru-RU" dirty="0" smtClean="0"/>
              <a:t>12 слайд - </a:t>
            </a:r>
            <a:r>
              <a:rPr lang="en-US" dirty="0" smtClean="0">
                <a:hlinkClick r:id="rId9"/>
              </a:rPr>
              <a:t>https://www.hoperzap.ru/index.php</a:t>
            </a:r>
            <a:r>
              <a:rPr lang="ru-RU" dirty="0" smtClean="0"/>
              <a:t> ;</a:t>
            </a:r>
          </a:p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044143" y="4813994"/>
            <a:ext cx="70557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 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3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Ольга\Desktop\рир\2559154c7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C:\Users\Ольга\Desktop\unnam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23527" y="1"/>
            <a:ext cx="8496945" cy="101874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dirty="0" smtClean="0"/>
              <a:t>Самобытный Воронежский край….</a:t>
            </a:r>
            <a:endParaRPr lang="ru-RU" sz="4000" smtClean="0"/>
          </a:p>
          <a:p>
            <a:endParaRPr lang="ru-RU" sz="4000" dirty="0" smtClean="0"/>
          </a:p>
          <a:p>
            <a:r>
              <a:rPr lang="ru-RU" sz="4000" dirty="0" smtClean="0"/>
              <a:t>   Здесь нет ни заоблачных горных </a:t>
            </a:r>
            <a:r>
              <a:rPr lang="ru-RU" sz="4000" dirty="0" err="1" smtClean="0"/>
              <a:t>вершин,ни</a:t>
            </a:r>
            <a:r>
              <a:rPr lang="ru-RU" sz="4000" dirty="0" smtClean="0"/>
              <a:t> ярких контрастных красок юга, ни успокаивающего шума морского прибоя. Но места эти никого не оставляют равнодушным и радуют сердце каждого человека.  </a:t>
            </a:r>
          </a:p>
          <a:p>
            <a:pPr algn="r"/>
            <a:endParaRPr lang="ru-RU" sz="3200" b="1" dirty="0" smtClean="0">
              <a:solidFill>
                <a:srgbClr val="FF0000"/>
              </a:solidFill>
            </a:endParaRPr>
          </a:p>
          <a:p>
            <a:pPr algn="r"/>
            <a:endParaRPr lang="ru-RU" sz="3200" b="1" dirty="0" smtClean="0">
              <a:solidFill>
                <a:srgbClr val="FF0000"/>
              </a:solidFill>
            </a:endParaRPr>
          </a:p>
          <a:p>
            <a:pPr algn="r"/>
            <a:r>
              <a:rPr lang="ru-RU" sz="3200" b="1" dirty="0" smtClean="0">
                <a:solidFill>
                  <a:srgbClr val="FF0000"/>
                </a:solidFill>
              </a:rPr>
              <a:t>В.И. Федотов, декан факультета географии и геоэкологии </a:t>
            </a:r>
            <a:r>
              <a:rPr lang="ru-RU" sz="4000" b="1" dirty="0" smtClean="0">
                <a:solidFill>
                  <a:srgbClr val="FF0000"/>
                </a:solidFill>
              </a:rPr>
              <a:t>ВГУ</a:t>
            </a:r>
          </a:p>
          <a:p>
            <a:pPr algn="r"/>
            <a:r>
              <a:rPr lang="ru-RU" sz="4000" dirty="0" smtClean="0"/>
              <a:t> </a:t>
            </a:r>
          </a:p>
          <a:p>
            <a:endParaRPr lang="ru-RU" sz="4000" dirty="0" smtClean="0"/>
          </a:p>
          <a:p>
            <a:endParaRPr lang="ru-RU" sz="4000" dirty="0" smtClean="0"/>
          </a:p>
          <a:p>
            <a:endParaRPr lang="ru-RU" sz="4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 advClick="0" advTm="1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Ольга\Desktop\30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2" name="Picture 4" descr="C:\Users\Ольга\Desktop\заповедник варварино\DSCN03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2348880"/>
            <a:ext cx="1872208" cy="1152128"/>
          </a:xfrm>
          <a:prstGeom prst="rect">
            <a:avLst/>
          </a:prstGeom>
          <a:noFill/>
        </p:spPr>
      </p:pic>
      <p:pic>
        <p:nvPicPr>
          <p:cNvPr id="2053" name="Picture 5" descr="C:\Users\Ольга\Desktop\эртиль деревенька\fed5e47f287a9d75bafc4dcc06645877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476672"/>
            <a:ext cx="1944216" cy="1440160"/>
          </a:xfrm>
          <a:prstGeom prst="rect">
            <a:avLst/>
          </a:prstGeom>
          <a:noFill/>
        </p:spPr>
      </p:pic>
      <p:pic>
        <p:nvPicPr>
          <p:cNvPr id="2054" name="Picture 6" descr="C:\Users\Ольга\Desktop\ломовский парк\b824c8es-192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3573016"/>
            <a:ext cx="1512168" cy="1224136"/>
          </a:xfrm>
          <a:prstGeom prst="rect">
            <a:avLst/>
          </a:prstGeom>
          <a:noFill/>
        </p:spPr>
      </p:pic>
      <p:pic>
        <p:nvPicPr>
          <p:cNvPr id="2055" name="Picture 7" descr="C:\Users\Ольга\Desktop\бирюльки\S_9extjUbUc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332656"/>
            <a:ext cx="1800200" cy="1080120"/>
          </a:xfrm>
          <a:prstGeom prst="rect">
            <a:avLst/>
          </a:prstGeom>
          <a:noFill/>
        </p:spPr>
      </p:pic>
      <p:pic>
        <p:nvPicPr>
          <p:cNvPr id="2056" name="Picture 8" descr="C:\Users\Ольга\Desktop\дивногорье\2MbY9DQ7nxI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87825" y="3068960"/>
            <a:ext cx="1296144" cy="1912492"/>
          </a:xfrm>
          <a:prstGeom prst="rect">
            <a:avLst/>
          </a:prstGeom>
          <a:noFill/>
        </p:spPr>
      </p:pic>
      <p:sp>
        <p:nvSpPr>
          <p:cNvPr id="11" name="Овал 10"/>
          <p:cNvSpPr/>
          <p:nvPr/>
        </p:nvSpPr>
        <p:spPr>
          <a:xfrm>
            <a:off x="2051720" y="188640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788024" y="332656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627784" y="2924944"/>
            <a:ext cx="360040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6516216" y="2204864"/>
            <a:ext cx="360040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5364088" y="3356992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0" y="6150114"/>
            <a:ext cx="3491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Воронежская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28184" y="6088559"/>
            <a:ext cx="212115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область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8" name="Picture 6" descr="C:\Users\Ольга\Desktop\GE077_350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91976" cy="6858001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6300192" y="0"/>
            <a:ext cx="28438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Эртиль 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" y="0"/>
            <a:ext cx="4788024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+mj-lt"/>
                <a:cs typeface="Times New Roman" pitchFamily="18" charset="0"/>
              </a:rPr>
              <a:t>Этнографический музей</a:t>
            </a:r>
          </a:p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+mj-lt"/>
                <a:cs typeface="Times New Roman" pitchFamily="18" charset="0"/>
              </a:rPr>
              <a:t>Деревенька 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+mj-lt"/>
                <a:cs typeface="Times New Roman" pitchFamily="18" charset="0"/>
              </a:rPr>
              <a:t>XVII- XIX 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+mj-lt"/>
                <a:cs typeface="Times New Roman" pitchFamily="18" charset="0"/>
              </a:rPr>
              <a:t>в.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  <a:latin typeface="+mj-lt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79511" y="1052736"/>
            <a:ext cx="4896545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ru-RU" sz="2400" dirty="0" smtClean="0">
                <a:latin typeface="+mj-lt"/>
                <a:cs typeface="Times New Roman" pitchFamily="18" charset="0"/>
              </a:rPr>
              <a:t>Каждое строение в деревеньке</a:t>
            </a:r>
          </a:p>
          <a:p>
            <a:pPr algn="ctr"/>
            <a:r>
              <a:rPr lang="ru-RU" sz="2400" dirty="0" smtClean="0">
                <a:latin typeface="+mj-lt"/>
                <a:cs typeface="Times New Roman" pitchFamily="18" charset="0"/>
              </a:rPr>
              <a:t>несет свою функциональную нагрузку и является отдельной экспозицией. </a:t>
            </a:r>
          </a:p>
          <a:p>
            <a:pPr algn="ctr"/>
            <a:endParaRPr lang="ru-RU" sz="2400" dirty="0" smtClean="0">
              <a:latin typeface="+mj-lt"/>
              <a:cs typeface="Times New Roman" pitchFamily="18" charset="0"/>
            </a:endParaRPr>
          </a:p>
          <a:p>
            <a:pPr algn="ctr"/>
            <a:endParaRPr lang="ru-RU" sz="2400" dirty="0" smtClean="0">
              <a:latin typeface="+mj-lt"/>
              <a:cs typeface="Times New Roman" pitchFamily="18" charset="0"/>
            </a:endParaRPr>
          </a:p>
          <a:p>
            <a:pPr algn="ctr">
              <a:buFont typeface="Arial" pitchFamily="34" charset="0"/>
              <a:buChar char="•"/>
            </a:pPr>
            <a:r>
              <a:rPr lang="ru-RU" sz="2400" dirty="0" smtClean="0">
                <a:latin typeface="+mj-lt"/>
                <a:cs typeface="Times New Roman" pitchFamily="18" charset="0"/>
              </a:rPr>
              <a:t>Вся утварь внутри жилища, как и остальные 3000 экспонатов деревни- это вещи, которыми более ста лет назад пользовались в быту .</a:t>
            </a:r>
          </a:p>
          <a:p>
            <a:pPr algn="ctr"/>
            <a:endParaRPr lang="ru-RU" sz="2400" dirty="0" smtClean="0">
              <a:latin typeface="+mj-lt"/>
              <a:cs typeface="Times New Roman" pitchFamily="18" charset="0"/>
            </a:endParaRPr>
          </a:p>
          <a:p>
            <a:pPr algn="ctr">
              <a:buFont typeface="Arial" pitchFamily="34" charset="0"/>
              <a:buChar char="•"/>
            </a:pPr>
            <a:r>
              <a:rPr lang="ru-RU" sz="2400" dirty="0" smtClean="0">
                <a:latin typeface="+mj-lt"/>
                <a:cs typeface="Times New Roman" pitchFamily="18" charset="0"/>
              </a:rPr>
              <a:t>Вы окунётесь в мир старины,</a:t>
            </a:r>
          </a:p>
          <a:p>
            <a:pPr algn="ctr"/>
            <a:r>
              <a:rPr lang="ru-RU" sz="2400" dirty="0" smtClean="0">
                <a:latin typeface="+mj-lt"/>
                <a:cs typeface="Times New Roman" pitchFamily="18" charset="0"/>
              </a:rPr>
              <a:t> крестьянского быта</a:t>
            </a:r>
          </a:p>
          <a:p>
            <a:pPr algn="ctr"/>
            <a:r>
              <a:rPr lang="ru-RU" sz="2400" dirty="0" smtClean="0">
                <a:latin typeface="+mj-lt"/>
                <a:cs typeface="Times New Roman" pitchFamily="18" charset="0"/>
              </a:rPr>
              <a:t> и русского фольклора</a:t>
            </a:r>
            <a:r>
              <a:rPr lang="ru-RU" sz="2400" b="1" dirty="0" smtClean="0">
                <a:latin typeface="+mj-lt"/>
                <a:cs typeface="Times New Roman" pitchFamily="18" charset="0"/>
              </a:rPr>
              <a:t>.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+mj-lt"/>
              <a:cs typeface="Times New Roman" pitchFamily="18" charset="0"/>
            </a:endParaRPr>
          </a:p>
        </p:txBody>
      </p:sp>
      <p:pic>
        <p:nvPicPr>
          <p:cNvPr id="3086" name="Picture 14" descr="C:\Users\Ольга\Desktop\эртиль деревенька\maxresdefaul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9544" y="1124744"/>
            <a:ext cx="4104456" cy="5486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8" name="Picture 6" descr="C:\Users\Ольга\Desktop\GE077_350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91976" cy="6858001"/>
          </a:xfrm>
          <a:prstGeom prst="rect">
            <a:avLst/>
          </a:prstGeom>
          <a:noFill/>
        </p:spPr>
      </p:pic>
      <p:pic>
        <p:nvPicPr>
          <p:cNvPr id="5" name="Picture 9" descr="C:\Users\Ольга\Desktop\эртиль деревенька\y_febe7a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420760"/>
            <a:ext cx="4139952" cy="3437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8" descr="C:\Users\Ольга\Desktop\эртиль деревенька\wx108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3" y="3573016"/>
            <a:ext cx="4536505" cy="31188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11" descr="C:\Users\Ольга\Desktop\эртиль деревенька\4992182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0"/>
            <a:ext cx="4401674" cy="3113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 descr="C:\Users\Ольга\Desktop\эртиль деревенька\59410847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" y="0"/>
            <a:ext cx="4221069" cy="3140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8" name="Picture 6" descr="C:\Users\Ольга\Desktop\GE077_350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91976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1520" y="188640"/>
            <a:ext cx="518457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+mj-lt"/>
                <a:cs typeface="Times New Roman" pitchFamily="18" charset="0"/>
              </a:rPr>
              <a:t>Ломовской</a:t>
            </a:r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+mj-lt"/>
                <a:cs typeface="Times New Roman" pitchFamily="18" charset="0"/>
              </a:rPr>
              <a:t> </a:t>
            </a:r>
          </a:p>
          <a:p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+mj-lt"/>
                <a:cs typeface="Times New Roman" pitchFamily="18" charset="0"/>
              </a:rPr>
              <a:t>природно-ландшафтный парк Иван да Марья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  <a:latin typeface="+mj-lt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24128" y="260648"/>
            <a:ext cx="34198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Хутор Ломы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Ольга\Desktop\ломовский парк\b824c8es-19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99019" y="1464692"/>
            <a:ext cx="4044981" cy="53933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323528" y="1628801"/>
            <a:ext cx="5112568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ru-RU" sz="2000" dirty="0" smtClean="0">
                <a:latin typeface="+mj-lt"/>
                <a:cs typeface="Times New Roman" pitchFamily="18" charset="0"/>
              </a:rPr>
              <a:t>На 100 гектарах земли высажены тысячи лип , берез, каштанов, акаций.</a:t>
            </a:r>
          </a:p>
          <a:p>
            <a:pPr algn="ctr"/>
            <a:endParaRPr lang="ru-RU" sz="2000" dirty="0" smtClean="0">
              <a:latin typeface="+mj-lt"/>
              <a:cs typeface="Times New Roman" pitchFamily="18" charset="0"/>
            </a:endParaRPr>
          </a:p>
          <a:p>
            <a:pPr algn="ctr">
              <a:buFont typeface="Arial" pitchFamily="34" charset="0"/>
              <a:buChar char="•"/>
            </a:pPr>
            <a:r>
              <a:rPr lang="ru-RU" sz="2000" dirty="0" smtClean="0">
                <a:latin typeface="+mj-lt"/>
                <a:cs typeface="Times New Roman" pitchFamily="18" charset="0"/>
              </a:rPr>
              <a:t> Два берега пруда назвали Иваном да Марьей,  а на самом пруду поставили     плавающую хату, и сцену для выступлений фольклорных коллективов</a:t>
            </a:r>
          </a:p>
          <a:p>
            <a:pPr algn="ctr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4005064"/>
            <a:ext cx="5004048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ru-RU" sz="2000" dirty="0" smtClean="0">
                <a:latin typeface="+mj-lt"/>
                <a:cs typeface="Times New Roman" pitchFamily="18" charset="0"/>
              </a:rPr>
              <a:t>Интересная парковая инсталляция,</a:t>
            </a:r>
          </a:p>
          <a:p>
            <a:pPr algn="ctr"/>
            <a:r>
              <a:rPr lang="ru-RU" sz="2000" dirty="0" smtClean="0">
                <a:latin typeface="+mj-lt"/>
                <a:cs typeface="Times New Roman" pitchFamily="18" charset="0"/>
              </a:rPr>
              <a:t> созданная ландшафтными дизайнерами</a:t>
            </a:r>
          </a:p>
          <a:p>
            <a:pPr algn="ctr"/>
            <a:r>
              <a:rPr lang="ru-RU" sz="2000" dirty="0" smtClean="0">
                <a:latin typeface="+mj-lt"/>
                <a:cs typeface="Times New Roman" pitchFamily="18" charset="0"/>
              </a:rPr>
              <a:t> и художниками, — «мертвый» лес. </a:t>
            </a:r>
          </a:p>
          <a:p>
            <a:pPr algn="ctr"/>
            <a:endParaRPr lang="ru-RU" sz="2000" dirty="0" smtClean="0">
              <a:latin typeface="+mj-lt"/>
              <a:cs typeface="Times New Roman" pitchFamily="18" charset="0"/>
            </a:endParaRPr>
          </a:p>
          <a:p>
            <a:pPr algn="ctr"/>
            <a:endParaRPr lang="ru-RU" sz="2000" dirty="0" smtClean="0">
              <a:latin typeface="+mj-lt"/>
              <a:cs typeface="Times New Roman" pitchFamily="18" charset="0"/>
            </a:endParaRPr>
          </a:p>
          <a:p>
            <a:pPr algn="ctr">
              <a:buFont typeface="Arial" pitchFamily="34" charset="0"/>
              <a:buChar char="•"/>
            </a:pPr>
            <a:r>
              <a:rPr lang="ru-RU" sz="2000" dirty="0" smtClean="0">
                <a:latin typeface="+mj-lt"/>
                <a:cs typeface="Times New Roman" pitchFamily="18" charset="0"/>
              </a:rPr>
              <a:t>На </a:t>
            </a:r>
            <a:r>
              <a:rPr lang="ru-RU" sz="2000" dirty="0" err="1" smtClean="0">
                <a:latin typeface="+mj-lt"/>
                <a:cs typeface="Times New Roman" pitchFamily="18" charset="0"/>
              </a:rPr>
              <a:t>Ивановом</a:t>
            </a:r>
            <a:r>
              <a:rPr lang="ru-RU" sz="2000" dirty="0" smtClean="0">
                <a:latin typeface="+mj-lt"/>
                <a:cs typeface="Times New Roman" pitchFamily="18" charset="0"/>
              </a:rPr>
              <a:t> берегу главный объект — </a:t>
            </a:r>
          </a:p>
          <a:p>
            <a:pPr algn="ctr"/>
            <a:r>
              <a:rPr lang="ru-RU" sz="2000" dirty="0" smtClean="0">
                <a:latin typeface="+mj-lt"/>
                <a:cs typeface="Times New Roman" pitchFamily="18" charset="0"/>
              </a:rPr>
              <a:t>старинная ветряная мельница.</a:t>
            </a: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8" name="Picture 6" descr="C:\Users\Ольга\Desktop\GE077_350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91976" cy="6858001"/>
          </a:xfrm>
          <a:prstGeom prst="rect">
            <a:avLst/>
          </a:prstGeom>
          <a:noFill/>
        </p:spPr>
      </p:pic>
      <p:pic>
        <p:nvPicPr>
          <p:cNvPr id="5122" name="Picture 2" descr="C:\Users\Ольга\Desktop\ломовский парк\lom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89040"/>
            <a:ext cx="4067943" cy="30689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Picture 4" descr="C:\Users\Ольга\Desktop\ломовский парк\dbc1f9s-19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0"/>
            <a:ext cx="4427984" cy="33209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5" name="Picture 5" descr="C:\Users\Ольга\Desktop\ломовский парк\5_7127149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49742" y="3726930"/>
            <a:ext cx="4694258" cy="31310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6" name="Picture 6" descr="C:\Users\Ольга\Desktop\ломовский парк\8526accs-96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" y="0"/>
            <a:ext cx="4572000" cy="3284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8" name="Picture 6" descr="C:\Users\Ольга\Desktop\GE077_350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91976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558011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+mj-lt"/>
                <a:cs typeface="Times New Roman" pitchFamily="18" charset="0"/>
              </a:rPr>
              <a:t>Антимузей</a:t>
            </a:r>
            <a:r>
              <a:rPr lang="ru-RU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+mj-lt"/>
                <a:cs typeface="Times New Roman" pitchFamily="18" charset="0"/>
              </a:rPr>
              <a:t>  «Бирюльки»</a:t>
            </a:r>
          </a:p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+mj-lt"/>
                <a:cs typeface="Times New Roman" pitchFamily="18" charset="0"/>
              </a:rPr>
              <a:t>Двор полезных забав</a:t>
            </a:r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  <a:latin typeface="+mj-lt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505136" y="0"/>
            <a:ext cx="26388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Рамонь 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6146" name="Picture 2" descr="C:\Users\Ольга\Desktop\бирюльки\S_9extjUbU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1" y="1124744"/>
            <a:ext cx="3853508" cy="5733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323528" y="1412776"/>
            <a:ext cx="4896544" cy="46474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ru-RU" sz="2000" dirty="0" smtClean="0">
                <a:latin typeface="+mj-lt"/>
                <a:cs typeface="Times New Roman" pitchFamily="18" charset="0"/>
              </a:rPr>
              <a:t>В старинном деревянном доме (которому более 100 лет) семья Наливкиных берегут "дух русской хаты».</a:t>
            </a:r>
          </a:p>
          <a:p>
            <a:pPr algn="ctr"/>
            <a:endParaRPr lang="ru-RU" sz="2000" dirty="0" smtClean="0">
              <a:latin typeface="+mj-lt"/>
              <a:cs typeface="Times New Roman" pitchFamily="18" charset="0"/>
            </a:endParaRPr>
          </a:p>
          <a:p>
            <a:pPr algn="ctr">
              <a:buFont typeface="Arial" pitchFamily="34" charset="0"/>
              <a:buChar char="•"/>
            </a:pPr>
            <a:r>
              <a:rPr lang="ru-RU" sz="2000" dirty="0" smtClean="0">
                <a:latin typeface="+mj-lt"/>
                <a:cs typeface="Times New Roman" pitchFamily="18" charset="0"/>
              </a:rPr>
              <a:t>  Здесь можно не только потрогать, </a:t>
            </a:r>
          </a:p>
          <a:p>
            <a:pPr algn="ctr"/>
            <a:r>
              <a:rPr lang="ru-RU" sz="2000" dirty="0" smtClean="0">
                <a:latin typeface="+mj-lt"/>
                <a:cs typeface="Times New Roman" pitchFamily="18" charset="0"/>
              </a:rPr>
              <a:t>но и поиграть в старинные русские игры.</a:t>
            </a:r>
          </a:p>
          <a:p>
            <a:pPr algn="ctr"/>
            <a:r>
              <a:rPr lang="ru-RU" sz="2000" dirty="0" smtClean="0">
                <a:latin typeface="+mj-lt"/>
                <a:cs typeface="Times New Roman" pitchFamily="18" charset="0"/>
              </a:rPr>
              <a:t> </a:t>
            </a:r>
          </a:p>
          <a:p>
            <a:pPr algn="ctr">
              <a:buFont typeface="Arial" pitchFamily="34" charset="0"/>
              <a:buChar char="•"/>
            </a:pPr>
            <a:r>
              <a:rPr lang="ru-RU" sz="2000" dirty="0" smtClean="0">
                <a:latin typeface="+mj-lt"/>
                <a:cs typeface="Times New Roman" pitchFamily="18" charset="0"/>
              </a:rPr>
              <a:t>Время летит незаметно, уносит в детство и, кажется, что еще глубже - в детство  бабушек и дедушек.</a:t>
            </a:r>
          </a:p>
          <a:p>
            <a:pPr algn="ctr"/>
            <a:r>
              <a:rPr lang="ru-RU" sz="2000" dirty="0" smtClean="0">
                <a:latin typeface="+mj-lt"/>
                <a:cs typeface="Times New Roman" pitchFamily="18" charset="0"/>
              </a:rPr>
              <a:t> </a:t>
            </a:r>
          </a:p>
          <a:p>
            <a:pPr algn="ctr">
              <a:buFont typeface="Arial" pitchFamily="34" charset="0"/>
              <a:buChar char="•"/>
            </a:pPr>
            <a:r>
              <a:rPr lang="ru-RU" sz="2000" dirty="0" smtClean="0">
                <a:latin typeface="+mj-lt"/>
                <a:cs typeface="Times New Roman" pitchFamily="18" charset="0"/>
              </a:rPr>
              <a:t>Можно попробовать прясть на прялке, потрогать старинный сундук, перенестись во времени в прошлое. </a:t>
            </a:r>
          </a:p>
          <a:p>
            <a:pPr algn="ctr"/>
            <a:endParaRPr lang="ru-RU" sz="1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8" name="Picture 6" descr="C:\Users\Ольга\Desktop\GE077_350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91976" cy="6858001"/>
          </a:xfrm>
          <a:prstGeom prst="rect">
            <a:avLst/>
          </a:prstGeom>
          <a:noFill/>
        </p:spPr>
      </p:pic>
      <p:pic>
        <p:nvPicPr>
          <p:cNvPr id="7170" name="Picture 2" descr="C:\Users\Ольга\Desktop\бирюльки\116286476_4427311_6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779912" cy="29411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 descr="C:\Users\Ольга\Desktop\бирюльки\6zQHb3aT2UU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3501008"/>
            <a:ext cx="4716016" cy="3356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2" name="Picture 4" descr="C:\Users\Ольга\Desktop\бирюльки\zBNebRXoS2U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5976" y="0"/>
            <a:ext cx="4788024" cy="27986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3" name="Picture 5" descr="C:\Users\Ольга\Desktop\бирюльки\bHE6mu5yLj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285022"/>
            <a:ext cx="3635896" cy="35729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2352</TotalTime>
  <Words>460</Words>
  <Application>Microsoft Office PowerPoint</Application>
  <PresentationFormat>Экран (4:3)</PresentationFormat>
  <Paragraphs>122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Ольга</cp:lastModifiedBy>
  <cp:revision>101</cp:revision>
  <dcterms:created xsi:type="dcterms:W3CDTF">2019-11-11T10:46:01Z</dcterms:created>
  <dcterms:modified xsi:type="dcterms:W3CDTF">2022-10-12T06:47:20Z</dcterms:modified>
</cp:coreProperties>
</file>