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63" r:id="rId3"/>
    <p:sldId id="256" r:id="rId4"/>
    <p:sldId id="257" r:id="rId5"/>
    <p:sldId id="262" r:id="rId6"/>
    <p:sldId id="258" r:id="rId7"/>
    <p:sldId id="264" r:id="rId8"/>
    <p:sldId id="265" r:id="rId9"/>
    <p:sldId id="266" r:id="rId10"/>
    <p:sldId id="259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реподаватель" initials="П" lastIdx="2" clrIdx="0">
    <p:extLst>
      <p:ext uri="{19B8F6BF-5375-455C-9EA6-DF929625EA0E}">
        <p15:presenceInfo xmlns:p15="http://schemas.microsoft.com/office/powerpoint/2012/main" userId="Преподаватель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12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3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02-09T08:53:19.683" idx="1">
    <p:pos x="4922" y="3433"/>
    <p:text>ка</p:text>
    <p:extLst>
      <p:ext uri="{C676402C-5697-4E1C-873F-D02D1690AC5C}">
        <p15:threadingInfo xmlns:p15="http://schemas.microsoft.com/office/powerpoint/2012/main" timeZoneBias="-180"/>
      </p:ext>
    </p:extLst>
  </p:cm>
  <p:cm authorId="1" dt="2022-02-09T09:19:11.430" idx="2">
    <p:pos x="5597" y="895"/>
    <p:text>о</p:text>
    <p:extLst>
      <p:ext uri="{C676402C-5697-4E1C-873F-D02D1690AC5C}">
        <p15:threadingInfo xmlns:p15="http://schemas.microsoft.com/office/powerpoint/2012/main" timeZoneBias="-18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C78BB-43D4-4E65-AE02-BCC436D0307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4207EE3-663A-4371-B937-E2E8EBF88B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61306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C78BB-43D4-4E65-AE02-BCC436D0307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4207EE3-663A-4371-B937-E2E8EBF88B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7925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C78BB-43D4-4E65-AE02-BCC436D0307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4207EE3-663A-4371-B937-E2E8EBF88B88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232695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C78BB-43D4-4E65-AE02-BCC436D0307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4207EE3-663A-4371-B937-E2E8EBF88B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6160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C78BB-43D4-4E65-AE02-BCC436D0307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4207EE3-663A-4371-B937-E2E8EBF88B88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138142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C78BB-43D4-4E65-AE02-BCC436D0307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4207EE3-663A-4371-B937-E2E8EBF88B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20923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C78BB-43D4-4E65-AE02-BCC436D0307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07EE3-663A-4371-B937-E2E8EBF88B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91900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C78BB-43D4-4E65-AE02-BCC436D0307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07EE3-663A-4371-B937-E2E8EBF88B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30183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C78BB-43D4-4E65-AE02-BCC436D0307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07EE3-663A-4371-B937-E2E8EBF88B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669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C78BB-43D4-4E65-AE02-BCC436D0307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4207EE3-663A-4371-B937-E2E8EBF88B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523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C78BB-43D4-4E65-AE02-BCC436D0307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4207EE3-663A-4371-B937-E2E8EBF88B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19745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C78BB-43D4-4E65-AE02-BCC436D0307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4207EE3-663A-4371-B937-E2E8EBF88B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50745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C78BB-43D4-4E65-AE02-BCC436D0307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07EE3-663A-4371-B937-E2E8EBF88B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1159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C78BB-43D4-4E65-AE02-BCC436D0307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07EE3-663A-4371-B937-E2E8EBF88B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8146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C78BB-43D4-4E65-AE02-BCC436D0307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07EE3-663A-4371-B937-E2E8EBF88B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317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C78BB-43D4-4E65-AE02-BCC436D0307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4207EE3-663A-4371-B937-E2E8EBF88B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9499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0C78BB-43D4-4E65-AE02-BCC436D0307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4207EE3-663A-4371-B937-E2E8EBF88B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5054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g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13526" y="1122363"/>
            <a:ext cx="8654473" cy="955819"/>
          </a:xfrm>
        </p:spPr>
        <p:txBody>
          <a:bodyPr>
            <a:normAutofit/>
          </a:bodyPr>
          <a:lstStyle/>
          <a:p>
            <a:r>
              <a:rPr lang="en-US" dirty="0" smtClean="0"/>
              <a:t>Russian Cuisine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16431" y="2474843"/>
            <a:ext cx="9509267" cy="339900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5616431" y="2560355"/>
            <a:ext cx="5888181" cy="393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519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937504" cy="43738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89213" y="1547164"/>
            <a:ext cx="9079326" cy="492384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89213" y="354467"/>
            <a:ext cx="8806069" cy="838230"/>
          </a:xfrm>
        </p:spPr>
        <p:txBody>
          <a:bodyPr>
            <a:normAutofit fontScale="47500" lnSpcReduction="20000"/>
          </a:bodyPr>
          <a:lstStyle/>
          <a:p>
            <a:r>
              <a:rPr lang="en-US" sz="5100" dirty="0" smtClean="0">
                <a:solidFill>
                  <a:schemeClr val="accent4">
                    <a:lumMod val="75000"/>
                  </a:schemeClr>
                </a:solidFill>
              </a:rPr>
              <a:t>                </a:t>
            </a:r>
            <a:r>
              <a:rPr lang="en-US" sz="5100" dirty="0" smtClean="0">
                <a:solidFill>
                  <a:srgbClr val="FF0000"/>
                </a:solidFill>
              </a:rPr>
              <a:t>Russian </a:t>
            </a:r>
            <a:r>
              <a:rPr lang="en-US" sz="5100" dirty="0" smtClean="0">
                <a:solidFill>
                  <a:srgbClr val="FF0000"/>
                </a:solidFill>
              </a:rPr>
              <a:t>dishes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400" dirty="0" smtClean="0">
                <a:solidFill>
                  <a:schemeClr val="accent4">
                    <a:lumMod val="75000"/>
                  </a:schemeClr>
                </a:solidFill>
              </a:rPr>
              <a:t>     </a:t>
            </a:r>
            <a:r>
              <a:rPr lang="en-US" sz="4400" dirty="0" smtClean="0">
                <a:solidFill>
                  <a:schemeClr val="bg2">
                    <a:lumMod val="50000"/>
                  </a:schemeClr>
                </a:solidFill>
              </a:rPr>
              <a:t>Tell the ingredients</a:t>
            </a:r>
            <a:endParaRPr lang="ru-RU" sz="44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095" y="1759291"/>
            <a:ext cx="3180522" cy="211902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7634" y="1759291"/>
            <a:ext cx="3188534" cy="21467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7634" y="4045226"/>
            <a:ext cx="3242365" cy="243177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9243" y="4028531"/>
            <a:ext cx="3267374" cy="2442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94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89212" y="16565"/>
            <a:ext cx="8911687" cy="1280890"/>
          </a:xfrm>
        </p:spPr>
        <p:txBody>
          <a:bodyPr/>
          <a:lstStyle/>
          <a:p>
            <a:r>
              <a:rPr lang="en-US" dirty="0" smtClean="0"/>
              <a:t>What products can you see in the picture?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1235" y="1297455"/>
            <a:ext cx="10098044" cy="5560546"/>
          </a:xfrm>
        </p:spPr>
      </p:pic>
    </p:spTree>
    <p:extLst>
      <p:ext uri="{BB962C8B-B14F-4D97-AF65-F5344CB8AC3E}">
        <p14:creationId xmlns:p14="http://schemas.microsoft.com/office/powerpoint/2010/main" val="2337863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57400" y="-130313"/>
            <a:ext cx="8931301" cy="875748"/>
          </a:xfrm>
        </p:spPr>
        <p:txBody>
          <a:bodyPr>
            <a:normAutofit/>
          </a:bodyPr>
          <a:lstStyle/>
          <a:p>
            <a:r>
              <a:rPr lang="en-US" sz="3200" dirty="0" smtClean="0"/>
              <a:t>New Vocabulary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44417" y="745435"/>
            <a:ext cx="9259617" cy="5993296"/>
          </a:xfrm>
        </p:spPr>
        <p:txBody>
          <a:bodyPr>
            <a:normAutofit fontScale="77500" lnSpcReduction="20000"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300" b="1" dirty="0" smtClean="0">
                <a:solidFill>
                  <a:schemeClr val="accent1"/>
                </a:solidFill>
              </a:rPr>
              <a:t>Varied-</a:t>
            </a:r>
            <a:r>
              <a:rPr lang="ru-RU" sz="2300" b="1" dirty="0" smtClean="0">
                <a:solidFill>
                  <a:schemeClr val="accent1"/>
                </a:solidFill>
              </a:rPr>
              <a:t>разнообразный</a:t>
            </a:r>
            <a:r>
              <a:rPr lang="en-US" sz="2300" b="1" dirty="0" smtClean="0">
                <a:solidFill>
                  <a:schemeClr val="accent1"/>
                </a:solidFill>
              </a:rPr>
              <a:t>                                                 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300" b="1" dirty="0" smtClean="0">
                <a:solidFill>
                  <a:schemeClr val="accent1"/>
                </a:solidFill>
              </a:rPr>
              <a:t>Dry cream cheese -</a:t>
            </a:r>
            <a:r>
              <a:rPr lang="ru-RU" sz="2300" b="1" dirty="0" smtClean="0">
                <a:solidFill>
                  <a:schemeClr val="accent1"/>
                </a:solidFill>
              </a:rPr>
              <a:t>творог</a:t>
            </a:r>
            <a:r>
              <a:rPr lang="en-US" sz="2300" b="1" dirty="0" smtClean="0">
                <a:solidFill>
                  <a:schemeClr val="accent1"/>
                </a:solidFill>
              </a:rPr>
              <a:t>                               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300" b="1" dirty="0" smtClean="0">
                <a:solidFill>
                  <a:schemeClr val="accent1"/>
                </a:solidFill>
              </a:rPr>
              <a:t>Thick sour cream </a:t>
            </a:r>
            <a:r>
              <a:rPr lang="ru-RU" sz="2300" b="1" dirty="0" smtClean="0">
                <a:solidFill>
                  <a:schemeClr val="accent1"/>
                </a:solidFill>
              </a:rPr>
              <a:t>– густая сметана</a:t>
            </a:r>
            <a:r>
              <a:rPr lang="en-US" sz="2300" b="1" dirty="0" smtClean="0">
                <a:solidFill>
                  <a:schemeClr val="accent1"/>
                </a:solidFill>
              </a:rPr>
              <a:t>                                  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300" b="1" dirty="0" smtClean="0">
                <a:solidFill>
                  <a:schemeClr val="accent1"/>
                </a:solidFill>
              </a:rPr>
              <a:t>Appetizers- </a:t>
            </a:r>
            <a:r>
              <a:rPr lang="ru-RU" sz="2300" b="1" dirty="0" smtClean="0">
                <a:solidFill>
                  <a:schemeClr val="accent1"/>
                </a:solidFill>
              </a:rPr>
              <a:t>закуски</a:t>
            </a:r>
            <a:r>
              <a:rPr lang="en-US" sz="2300" b="1" dirty="0" smtClean="0">
                <a:solidFill>
                  <a:schemeClr val="accent1"/>
                </a:solidFill>
              </a:rPr>
              <a:t>                                          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300" b="1" dirty="0" smtClean="0">
                <a:solidFill>
                  <a:schemeClr val="accent1"/>
                </a:solidFill>
              </a:rPr>
              <a:t>Caviar- </a:t>
            </a:r>
            <a:r>
              <a:rPr lang="ru-RU" sz="2300" b="1" dirty="0" smtClean="0">
                <a:solidFill>
                  <a:schemeClr val="accent1"/>
                </a:solidFill>
              </a:rPr>
              <a:t>икра</a:t>
            </a:r>
            <a:r>
              <a:rPr lang="en-US" sz="2300" b="1" dirty="0" smtClean="0">
                <a:solidFill>
                  <a:schemeClr val="accent1"/>
                </a:solidFill>
              </a:rPr>
              <a:t>                                            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300" b="1" dirty="0" smtClean="0">
                <a:solidFill>
                  <a:schemeClr val="accent1"/>
                </a:solidFill>
              </a:rPr>
              <a:t>Salmon-</a:t>
            </a:r>
            <a:r>
              <a:rPr lang="ru-RU" sz="2300" b="1" dirty="0" smtClean="0">
                <a:solidFill>
                  <a:schemeClr val="accent1"/>
                </a:solidFill>
              </a:rPr>
              <a:t> лосось, семга</a:t>
            </a:r>
            <a:endParaRPr lang="en-US" sz="2300" b="1" dirty="0" smtClean="0">
              <a:solidFill>
                <a:schemeClr val="accent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300" b="1" dirty="0" smtClean="0">
                <a:solidFill>
                  <a:schemeClr val="accent1"/>
                </a:solidFill>
              </a:rPr>
              <a:t>Smoked sturgeon-</a:t>
            </a:r>
            <a:r>
              <a:rPr lang="ru-RU" sz="2300" b="1" dirty="0" smtClean="0">
                <a:solidFill>
                  <a:schemeClr val="accent1"/>
                </a:solidFill>
              </a:rPr>
              <a:t> копченая осетрина</a:t>
            </a:r>
            <a:endParaRPr lang="en-US" sz="2300" b="1" dirty="0" smtClean="0">
              <a:solidFill>
                <a:schemeClr val="accent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300" b="1" dirty="0" smtClean="0">
                <a:solidFill>
                  <a:schemeClr val="accent1"/>
                </a:solidFill>
              </a:rPr>
              <a:t>Pike-perch in aspic-</a:t>
            </a:r>
            <a:r>
              <a:rPr lang="ru-RU" sz="2300" b="1" dirty="0" smtClean="0">
                <a:solidFill>
                  <a:schemeClr val="accent1"/>
                </a:solidFill>
              </a:rPr>
              <a:t> заливной судак</a:t>
            </a:r>
            <a:endParaRPr lang="en-US" sz="2300" b="1" dirty="0" smtClean="0">
              <a:solidFill>
                <a:schemeClr val="accent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300" b="1" dirty="0" smtClean="0">
                <a:solidFill>
                  <a:schemeClr val="accent1"/>
                </a:solidFill>
              </a:rPr>
              <a:t>Stuffed-</a:t>
            </a:r>
            <a:r>
              <a:rPr lang="ru-RU" sz="2300" b="1" dirty="0" smtClean="0">
                <a:solidFill>
                  <a:schemeClr val="accent1"/>
                </a:solidFill>
              </a:rPr>
              <a:t> фаршированный</a:t>
            </a:r>
            <a:endParaRPr lang="en-US" sz="2300" b="1" dirty="0" smtClean="0">
              <a:solidFill>
                <a:schemeClr val="accent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300" b="1" dirty="0" smtClean="0">
                <a:solidFill>
                  <a:schemeClr val="accent1"/>
                </a:solidFill>
              </a:rPr>
              <a:t>Herring-</a:t>
            </a:r>
            <a:r>
              <a:rPr lang="ru-RU" sz="2300" b="1" dirty="0" smtClean="0">
                <a:solidFill>
                  <a:schemeClr val="accent1"/>
                </a:solidFill>
              </a:rPr>
              <a:t> селедка</a:t>
            </a:r>
            <a:endParaRPr lang="en-US" sz="2300" b="1" dirty="0" smtClean="0">
              <a:solidFill>
                <a:schemeClr val="accent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300" b="1" dirty="0" smtClean="0">
                <a:solidFill>
                  <a:schemeClr val="accent1"/>
                </a:solidFill>
              </a:rPr>
              <a:t>Sprats-</a:t>
            </a:r>
            <a:r>
              <a:rPr lang="ru-RU" sz="2300" b="1" dirty="0" smtClean="0">
                <a:solidFill>
                  <a:schemeClr val="accent1"/>
                </a:solidFill>
              </a:rPr>
              <a:t>шпроты</a:t>
            </a:r>
            <a:endParaRPr lang="en-US" sz="2300" b="1" dirty="0" smtClean="0">
              <a:solidFill>
                <a:schemeClr val="accent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300" b="1" dirty="0" smtClean="0">
                <a:solidFill>
                  <a:schemeClr val="accent1"/>
                </a:solidFill>
              </a:rPr>
              <a:t>Boiled pork-</a:t>
            </a:r>
            <a:r>
              <a:rPr lang="ru-RU" sz="2300" b="1" dirty="0" smtClean="0">
                <a:solidFill>
                  <a:schemeClr val="accent1"/>
                </a:solidFill>
              </a:rPr>
              <a:t> отварная свинина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300" b="1" dirty="0" smtClean="0">
                <a:solidFill>
                  <a:schemeClr val="accent1"/>
                </a:solidFill>
              </a:rPr>
              <a:t>Jelled tongue-</a:t>
            </a:r>
            <a:r>
              <a:rPr lang="ru-RU" sz="2300" b="1" dirty="0" smtClean="0">
                <a:solidFill>
                  <a:schemeClr val="accent1"/>
                </a:solidFill>
              </a:rPr>
              <a:t> заливной язык</a:t>
            </a:r>
            <a:endParaRPr lang="en-US" sz="2300" b="1" dirty="0" smtClean="0">
              <a:solidFill>
                <a:schemeClr val="accent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300" b="1" dirty="0" smtClean="0">
                <a:solidFill>
                  <a:schemeClr val="accent1"/>
                </a:solidFill>
              </a:rPr>
              <a:t>Kidney-</a:t>
            </a:r>
            <a:r>
              <a:rPr lang="ru-RU" sz="2300" b="1" dirty="0" smtClean="0">
                <a:solidFill>
                  <a:schemeClr val="accent1"/>
                </a:solidFill>
              </a:rPr>
              <a:t> почки</a:t>
            </a:r>
            <a:endParaRPr lang="en-US" sz="2300" b="1" dirty="0" smtClean="0">
              <a:solidFill>
                <a:schemeClr val="accent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300" b="1" dirty="0" smtClean="0">
                <a:solidFill>
                  <a:schemeClr val="accent1"/>
                </a:solidFill>
              </a:rPr>
              <a:t>Fried</a:t>
            </a:r>
            <a:r>
              <a:rPr lang="ru-RU" sz="2300" b="1" dirty="0" smtClean="0">
                <a:solidFill>
                  <a:schemeClr val="accent1"/>
                </a:solidFill>
              </a:rPr>
              <a:t>- жареный</a:t>
            </a:r>
            <a:endParaRPr lang="en-US" sz="2300" b="1" dirty="0" smtClean="0">
              <a:solidFill>
                <a:schemeClr val="accent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300" b="1" dirty="0" smtClean="0">
                <a:solidFill>
                  <a:schemeClr val="accent1"/>
                </a:solidFill>
              </a:rPr>
              <a:t>Stuffed cabbage-rolls-</a:t>
            </a:r>
            <a:r>
              <a:rPr lang="ru-RU" sz="2300" b="1" dirty="0" smtClean="0">
                <a:solidFill>
                  <a:schemeClr val="accent1"/>
                </a:solidFill>
              </a:rPr>
              <a:t> голубцы</a:t>
            </a:r>
            <a:endParaRPr lang="en-US" sz="2300" b="1" dirty="0" smtClean="0">
              <a:solidFill>
                <a:schemeClr val="accent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300" b="1" dirty="0" smtClean="0">
                <a:solidFill>
                  <a:schemeClr val="accent1"/>
                </a:solidFill>
              </a:rPr>
              <a:t>Buckwhe</a:t>
            </a:r>
            <a:r>
              <a:rPr lang="en-US" sz="2300" b="1" dirty="0">
                <a:solidFill>
                  <a:schemeClr val="accent1"/>
                </a:solidFill>
              </a:rPr>
              <a:t>a</a:t>
            </a:r>
            <a:r>
              <a:rPr lang="en-US" sz="2300" b="1" dirty="0" smtClean="0">
                <a:solidFill>
                  <a:schemeClr val="accent1"/>
                </a:solidFill>
              </a:rPr>
              <a:t>t-</a:t>
            </a:r>
            <a:r>
              <a:rPr lang="ru-RU" sz="2300" b="1" dirty="0" smtClean="0">
                <a:solidFill>
                  <a:schemeClr val="accent1"/>
                </a:solidFill>
              </a:rPr>
              <a:t> гречневая крупа</a:t>
            </a:r>
            <a:endParaRPr lang="en-US" sz="2300" b="1" dirty="0" smtClean="0">
              <a:solidFill>
                <a:schemeClr val="accent1"/>
              </a:solidFill>
            </a:endParaRPr>
          </a:p>
          <a:p>
            <a:pPr marL="342900" indent="-342900">
              <a:buFont typeface="+mj-lt"/>
              <a:buAutoNum type="arabicPeriod"/>
            </a:pPr>
            <a:endParaRPr lang="en-US" dirty="0" smtClean="0"/>
          </a:p>
          <a:p>
            <a:pPr marL="342900" indent="-34290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326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10800000" flipV="1">
            <a:off x="4073236" y="369211"/>
            <a:ext cx="6864032" cy="535954"/>
          </a:xfrm>
        </p:spPr>
        <p:txBody>
          <a:bodyPr>
            <a:normAutofit/>
          </a:bodyPr>
          <a:lstStyle/>
          <a:p>
            <a:r>
              <a:rPr lang="en-US" sz="2000" dirty="0" smtClean="0"/>
              <a:t>Word-combinations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75452" y="905166"/>
            <a:ext cx="9280045" cy="5477161"/>
          </a:xfrm>
        </p:spPr>
        <p:txBody>
          <a:bodyPr>
            <a:normAutofit fontScale="77500" lnSpcReduction="20000"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600" dirty="0" smtClean="0">
                <a:solidFill>
                  <a:schemeClr val="tx1"/>
                </a:solidFill>
              </a:rPr>
              <a:t>types </a:t>
            </a:r>
            <a:r>
              <a:rPr lang="en-US" sz="2600" dirty="0">
                <a:solidFill>
                  <a:schemeClr val="tx1"/>
                </a:solidFill>
              </a:rPr>
              <a:t>of sour milk products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tx1"/>
                </a:solidFill>
              </a:rPr>
              <a:t>a big choice of appetizer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600" dirty="0" smtClean="0">
                <a:solidFill>
                  <a:schemeClr val="tx1"/>
                </a:solidFill>
              </a:rPr>
              <a:t>a </a:t>
            </a:r>
            <a:r>
              <a:rPr lang="en-US" sz="2600" dirty="0">
                <a:solidFill>
                  <a:schemeClr val="tx1"/>
                </a:solidFill>
              </a:rPr>
              <a:t>large variety of milk products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tx1"/>
                </a:solidFill>
              </a:rPr>
              <a:t>several </a:t>
            </a:r>
            <a:r>
              <a:rPr lang="en-US" sz="2600" dirty="0" err="1" smtClean="0">
                <a:solidFill>
                  <a:schemeClr val="tx1"/>
                </a:solidFill>
              </a:rPr>
              <a:t>ommended</a:t>
            </a:r>
            <a:r>
              <a:rPr lang="en-US" sz="2600" dirty="0" smtClean="0">
                <a:solidFill>
                  <a:schemeClr val="tx1"/>
                </a:solidFill>
              </a:rPr>
              <a:t> </a:t>
            </a:r>
            <a:r>
              <a:rPr lang="en-US" sz="2600" dirty="0">
                <a:solidFill>
                  <a:schemeClr val="tx1"/>
                </a:solidFill>
              </a:rPr>
              <a:t>your guests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tx1"/>
                </a:solidFill>
              </a:rPr>
              <a:t>as for cold meat dishes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tx1"/>
                </a:solidFill>
              </a:rPr>
              <a:t>cold boiled pork with spices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tx1"/>
                </a:solidFill>
              </a:rPr>
              <a:t>delicious Russian pancakes with </a:t>
            </a:r>
            <a:r>
              <a:rPr lang="en-US" sz="2600" dirty="0" smtClean="0">
                <a:solidFill>
                  <a:schemeClr val="tx1"/>
                </a:solidFill>
              </a:rPr>
              <a:t>caviar </a:t>
            </a:r>
            <a:r>
              <a:rPr lang="en-US" sz="2600" dirty="0">
                <a:solidFill>
                  <a:schemeClr val="tx1"/>
                </a:solidFill>
              </a:rPr>
              <a:t>and thick sour cream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tx1"/>
                </a:solidFill>
              </a:rPr>
              <a:t>for the main course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600" dirty="0" smtClean="0">
                <a:solidFill>
                  <a:schemeClr val="tx1"/>
                </a:solidFill>
              </a:rPr>
              <a:t> </a:t>
            </a:r>
            <a:r>
              <a:rPr lang="en-US" sz="2600" dirty="0">
                <a:solidFill>
                  <a:schemeClr val="tx1"/>
                </a:solidFill>
              </a:rPr>
              <a:t>to be eaten with meat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600" dirty="0" smtClean="0">
                <a:solidFill>
                  <a:schemeClr val="tx1"/>
                </a:solidFill>
              </a:rPr>
              <a:t> </a:t>
            </a:r>
            <a:r>
              <a:rPr lang="en-US" sz="2600" dirty="0">
                <a:solidFill>
                  <a:schemeClr val="tx1"/>
                </a:solidFill>
              </a:rPr>
              <a:t>in a good old time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600" dirty="0" smtClean="0">
                <a:solidFill>
                  <a:schemeClr val="tx1"/>
                </a:solidFill>
              </a:rPr>
              <a:t> </a:t>
            </a:r>
            <a:r>
              <a:rPr lang="en-US" sz="2600" dirty="0">
                <a:solidFill>
                  <a:schemeClr val="tx1"/>
                </a:solidFill>
              </a:rPr>
              <a:t>a pie with meat or cabbage filling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600" dirty="0" smtClean="0">
                <a:solidFill>
                  <a:schemeClr val="tx1"/>
                </a:solidFill>
              </a:rPr>
              <a:t> </a:t>
            </a:r>
            <a:r>
              <a:rPr lang="en-US" sz="2600" dirty="0">
                <a:solidFill>
                  <a:schemeClr val="tx1"/>
                </a:solidFill>
              </a:rPr>
              <a:t>a pie with fish filling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600" dirty="0" smtClean="0">
                <a:solidFill>
                  <a:schemeClr val="tx1"/>
                </a:solidFill>
              </a:rPr>
              <a:t>open </a:t>
            </a:r>
            <a:r>
              <a:rPr lang="en-US" sz="2600" dirty="0">
                <a:solidFill>
                  <a:schemeClr val="tx1"/>
                </a:solidFill>
              </a:rPr>
              <a:t>curd tarts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600" dirty="0" smtClean="0">
                <a:solidFill>
                  <a:schemeClr val="tx1"/>
                </a:solidFill>
              </a:rPr>
              <a:t>twist </a:t>
            </a:r>
            <a:r>
              <a:rPr lang="en-US" sz="2600" dirty="0">
                <a:solidFill>
                  <a:schemeClr val="tx1"/>
                </a:solidFill>
              </a:rPr>
              <a:t>of bread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2178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40795" y="-1451113"/>
            <a:ext cx="7485354" cy="115293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89243" y="626165"/>
            <a:ext cx="8115370" cy="5652805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Russian Cuisine</a:t>
            </a:r>
            <a:r>
              <a:rPr 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.</a:t>
            </a:r>
            <a:endParaRPr lang="en-US" sz="12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             Russian cuisine is a rich and varied. In Russia there is a large variety of milk products: a sort of dry cream cheese called “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tvorog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”, thick sour cream and several types of  sour milk products. There is a big choice of appetizers, soups, hot and dessert dishes. You can recommended your guests caviar, salmon, hot and cold smoked sturgeon, pike-perch in aspic or stuffed, herring, sprats, smoked, fried, marinated fish and the like.</a:t>
            </a:r>
            <a:endParaRPr lang="en-US" sz="12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            As for cold meat dishes one can taste ham, cold boiled pork with spices, jellied tongue and various salads. For a change you can taste delicious Russian pancake /blini/ with caviar and mushrooms and  thick sour cream.</a:t>
            </a:r>
            <a:endParaRPr lang="en-US" sz="12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           How  about soups? There are plenty of them. Fresh cabbage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shchee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borshch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, kidney and cucumber  soup /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rassolnik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/, soup in season-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okroshka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en-US" sz="12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           For the main course you can order fish  and meat dishes to your taste: fried pike-perch or carp in thick sour cream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sause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, beef-Stroganoff and mashed potatoes, stuffed cabbage-rolls/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golubtsy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/, Siberian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pelmeni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ets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en-US" sz="12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             A few words about buckwheat “kasha”, which may be eaten with meat like potatoes as well as a cereal with butter or milk. It is very popular in Russia.</a:t>
            </a:r>
            <a:endParaRPr lang="en-US" sz="12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              Russian cuisine is famous for its Russian pies which were baked in Russia good old times and remain popular nowadays. They are: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kulebiaka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 /a pie with meat or cabbage filling/,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rastegay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 /a pie with fish filling/, open curd tarts /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vatrushki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/, honey-cakes, twists of  bread /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krendeli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/,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boubliki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baranki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sooshki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, Russian Easter cakes and various fancy-cakes.</a:t>
            </a:r>
            <a:endParaRPr lang="en-US" sz="12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6078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19261" y="0"/>
            <a:ext cx="6763647" cy="1113183"/>
          </a:xfrm>
        </p:spPr>
        <p:txBody>
          <a:bodyPr/>
          <a:lstStyle/>
          <a:p>
            <a:r>
              <a:rPr lang="en-US" dirty="0" smtClean="0"/>
              <a:t>Exercises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3302382"/>
              </p:ext>
            </p:extLst>
          </p:nvPr>
        </p:nvGraphicFramePr>
        <p:xfrm>
          <a:off x="2604053" y="1192696"/>
          <a:ext cx="9074426" cy="5237921"/>
        </p:xfrm>
        <a:graphic>
          <a:graphicData uri="http://schemas.openxmlformats.org/drawingml/2006/table">
            <a:tbl>
              <a:tblPr/>
              <a:tblGrid>
                <a:gridCol w="3935895">
                  <a:extLst>
                    <a:ext uri="{9D8B030D-6E8A-4147-A177-3AD203B41FA5}">
                      <a16:colId xmlns:a16="http://schemas.microsoft.com/office/drawing/2014/main" val="1597643463"/>
                    </a:ext>
                  </a:extLst>
                </a:gridCol>
                <a:gridCol w="5138531">
                  <a:extLst>
                    <a:ext uri="{9D8B030D-6E8A-4147-A177-3AD203B41FA5}">
                      <a16:colId xmlns:a16="http://schemas.microsoft.com/office/drawing/2014/main" val="3580253614"/>
                    </a:ext>
                  </a:extLst>
                </a:gridCol>
              </a:tblGrid>
              <a:tr h="542092"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 </a:t>
                      </a:r>
                      <a:r>
                        <a:rPr lang="en-US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tvorog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457200" algn="l" fontAlgn="t">
                        <a:buFont typeface="Courier New" panose="02070309020205020404" pitchFamily="49" charset="0"/>
                        <a:buChar char="o"/>
                      </a:pPr>
                      <a:r>
                        <a:rPr lang="en-US" sz="2000" b="0" i="0" u="none" strike="noStrike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</a:rPr>
                        <a:t>stuffed cabbage-rolls</a:t>
                      </a:r>
                      <a:endParaRPr lang="en-US" sz="20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0967333"/>
                  </a:ext>
                </a:extLst>
              </a:tr>
              <a:tr h="782638"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2.shchee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457200" algn="l" fontAlgn="t">
                        <a:buFont typeface="Courier New" panose="02070309020205020404" pitchFamily="49" charset="0"/>
                        <a:buChar char="o"/>
                      </a:pPr>
                      <a:r>
                        <a:rPr lang="en-US" sz="2000" b="0" i="0" u="none" strike="noStrike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</a:rPr>
                        <a:t>a pie with meat or cabbage filling</a:t>
                      </a:r>
                      <a:endParaRPr lang="en-US" sz="20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4222327"/>
                  </a:ext>
                </a:extLst>
              </a:tr>
              <a:tr h="469583"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3.rassolnik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457200" algn="l" fontAlgn="t">
                        <a:buFont typeface="Courier New" panose="02070309020205020404" pitchFamily="49" charset="0"/>
                        <a:buChar char="o"/>
                      </a:pPr>
                      <a:r>
                        <a:rPr lang="en-US" sz="2000" b="0" i="0" u="none" strike="noStrike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</a:rPr>
                        <a:t>open curd tarts</a:t>
                      </a:r>
                      <a:endParaRPr lang="en-US" sz="20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2775993"/>
                  </a:ext>
                </a:extLst>
              </a:tr>
              <a:tr h="782638"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4.okroshka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457200" algn="l" fontAlgn="t">
                        <a:buFont typeface="Courier New" panose="02070309020205020404" pitchFamily="49" charset="0"/>
                        <a:buChar char="o"/>
                      </a:pPr>
                      <a:r>
                        <a:rPr lang="en-US" sz="2000" b="0" i="0" u="none" strike="noStrike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</a:rPr>
                        <a:t>a sort of dry cream cheese</a:t>
                      </a:r>
                      <a:endParaRPr lang="en-US" sz="20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8347595"/>
                  </a:ext>
                </a:extLst>
              </a:tr>
              <a:tr h="469583"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5.golubtsy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457200" algn="l" fontAlgn="t">
                        <a:buFont typeface="Courier New" panose="02070309020205020404" pitchFamily="49" charset="0"/>
                        <a:buChar char="o"/>
                      </a:pPr>
                      <a:r>
                        <a:rPr lang="en-US" sz="2000" b="0" i="0" u="none" strike="noStrike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</a:rPr>
                        <a:t>a fresh cabbage soup</a:t>
                      </a:r>
                      <a:endParaRPr lang="en-US" sz="20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8579844"/>
                  </a:ext>
                </a:extLst>
              </a:tr>
              <a:tr h="469583"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6.kulebiaka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457200" algn="l" fontAlgn="t">
                        <a:buFont typeface="Courier New" panose="02070309020205020404" pitchFamily="49" charset="0"/>
                        <a:buChar char="o"/>
                      </a:pPr>
                      <a:r>
                        <a:rPr lang="en-US" sz="2000" b="0" i="0" u="none" strike="noStrike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</a:rPr>
                        <a:t>twists of  bread</a:t>
                      </a:r>
                      <a:endParaRPr lang="en-US" sz="20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2529516"/>
                  </a:ext>
                </a:extLst>
              </a:tr>
              <a:tr h="782638"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7.rastegay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457200" algn="l" fontAlgn="t">
                        <a:buFont typeface="Courier New" panose="02070309020205020404" pitchFamily="49" charset="0"/>
                        <a:buChar char="o"/>
                      </a:pPr>
                      <a:r>
                        <a:rPr lang="en-US" sz="2000" b="0" i="0" u="none" strike="noStrike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</a:rPr>
                        <a:t>a kidney and cucumber  soup</a:t>
                      </a:r>
                      <a:endParaRPr lang="en-US" sz="20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7259041"/>
                  </a:ext>
                </a:extLst>
              </a:tr>
              <a:tr h="469583"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8.vatrushki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457200" algn="l" fontAlgn="t">
                        <a:buFont typeface="Courier New" panose="02070309020205020404" pitchFamily="49" charset="0"/>
                        <a:buChar char="o"/>
                      </a:pPr>
                      <a:r>
                        <a:rPr lang="en-US" sz="2000" b="0" i="0" u="none" strike="noStrike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</a:rPr>
                        <a:t>a pie with fish filling</a:t>
                      </a:r>
                      <a:endParaRPr lang="en-US" sz="20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1716301"/>
                  </a:ext>
                </a:extLst>
              </a:tr>
              <a:tr h="469583"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9.krendeli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457200" algn="l" fontAlgn="t">
                        <a:buFont typeface="Courier New" panose="02070309020205020404" pitchFamily="49" charset="0"/>
                        <a:buChar char="o"/>
                      </a:pPr>
                      <a:r>
                        <a:rPr lang="en-US" sz="2000" b="0" i="0" u="none" strike="noStrike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</a:rPr>
                        <a:t>a soup in season</a:t>
                      </a:r>
                      <a:endParaRPr lang="en-US" sz="20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3766259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-759557" y="3768114"/>
            <a:ext cx="1264199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0518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668981"/>
          </a:xfrm>
        </p:spPr>
        <p:txBody>
          <a:bodyPr/>
          <a:lstStyle/>
          <a:p>
            <a:r>
              <a:rPr lang="en-US" dirty="0" smtClean="0"/>
              <a:t>Name the food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729" y="1523999"/>
            <a:ext cx="2242126" cy="168159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63999" y="1523999"/>
            <a:ext cx="2528847" cy="167536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60990" y="1523999"/>
            <a:ext cx="2718762" cy="167533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729" y="3733563"/>
            <a:ext cx="2242126" cy="149421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3998" y="3644816"/>
            <a:ext cx="2528847" cy="168589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0618" y="3494986"/>
            <a:ext cx="2678545" cy="2008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618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2592925" y="578391"/>
            <a:ext cx="8911687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125" y="731809"/>
            <a:ext cx="4702607" cy="249695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8458" y="3911885"/>
            <a:ext cx="3977766" cy="26518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9432" y="3851563"/>
            <a:ext cx="4097518" cy="271216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8458" y="879613"/>
            <a:ext cx="4648778" cy="2465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474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7785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63" y="624110"/>
            <a:ext cx="3688440" cy="296458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7165" y="624110"/>
            <a:ext cx="4444653" cy="29645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7165" y="3811594"/>
            <a:ext cx="4444653" cy="250011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363" y="3887472"/>
            <a:ext cx="3636840" cy="2424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089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318</TotalTime>
  <Words>591</Words>
  <Application>Microsoft Office PowerPoint</Application>
  <PresentationFormat>Широкоэкранный</PresentationFormat>
  <Paragraphs>65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Century Gothic</vt:lpstr>
      <vt:lpstr>Courier New</vt:lpstr>
      <vt:lpstr>Times New Roman</vt:lpstr>
      <vt:lpstr>Wingdings 3</vt:lpstr>
      <vt:lpstr>Легкий дым</vt:lpstr>
      <vt:lpstr>Russian Cuisine</vt:lpstr>
      <vt:lpstr>What products can you see in the picture?</vt:lpstr>
      <vt:lpstr>New Vocabulary</vt:lpstr>
      <vt:lpstr>Word-combinations</vt:lpstr>
      <vt:lpstr>Презентация PowerPoint</vt:lpstr>
      <vt:lpstr>Exercises</vt:lpstr>
      <vt:lpstr>Name the food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Russian Cuisine</dc:title>
  <dc:creator>Преподаватель</dc:creator>
  <cp:lastModifiedBy>Преподаватель</cp:lastModifiedBy>
  <cp:revision>14</cp:revision>
  <dcterms:created xsi:type="dcterms:W3CDTF">2022-02-09T05:42:38Z</dcterms:created>
  <dcterms:modified xsi:type="dcterms:W3CDTF">2022-02-09T11:06:01Z</dcterms:modified>
</cp:coreProperties>
</file>