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66" r:id="rId16"/>
    <p:sldId id="265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10/2/2022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10/2/2022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5A44D4-2972-4586-A39C-AFD200C77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520116"/>
            <a:ext cx="6724650" cy="5301843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41BA12-9C4E-4CBF-AF3D-131E19530E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 педагог-психолог Овчинникова В.М.</a:t>
            </a: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«СОШ№105»</a:t>
            </a:r>
          </a:p>
        </p:txBody>
      </p:sp>
    </p:spTree>
    <p:extLst>
      <p:ext uri="{BB962C8B-B14F-4D97-AF65-F5344CB8AC3E}">
        <p14:creationId xmlns:p14="http://schemas.microsoft.com/office/powerpoint/2010/main" val="1652741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28ACE8-8CB3-4E4A-BE36-8D7B72266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5 подходов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8872AC-7B28-467A-AA84-2DB302E8B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97435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подход Информационный:</a:t>
            </a:r>
          </a:p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– обеспечение учащихся разнообразной достоверной информацией о современных и перспективных профессиях, учебных заведениях и организациях, предоставляющих рабочие места, о рынке труда и о том, как планировать свою карьеру.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1A38C0-B07B-4EDC-8C37-756917277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150453"/>
            <a:ext cx="4639112" cy="242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95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B0CB2E-BA8E-4E8A-B2C0-A01C37516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2 подход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1300D0-A54E-4901-B4FA-31C71F689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185464"/>
            <a:ext cx="10178322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Диагностико</a:t>
            </a:r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консультационный. </a:t>
            </a:r>
          </a:p>
          <a:p>
            <a:r>
              <a:rPr 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– установление соответствия потенциала респондента тому или иному виду профессиональной деятельности путем сопоставления его способностей и особенностей к требованиям профессий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265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8FBA8-916F-434C-BE1F-261364F0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3 подход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1B7E30-470A-4B50-90AF-80E2C3A84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572937"/>
            <a:ext cx="10178322" cy="27977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Активизирующий.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формирование мотивации и внутренней готовности к самостоятельному и осознанному построению своего профессионального и жизненного пути.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1758CF8-70E0-4287-B867-476D31D7A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578" y="4370665"/>
            <a:ext cx="5226341" cy="236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708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A33030-2457-40F0-8EB3-742C11188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4 подход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FDAF12-2B5E-4BE5-849D-C870A2C48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89046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Развивающий. </a:t>
            </a:r>
          </a:p>
          <a:p>
            <a:r>
              <a:rPr lang="ru-RU" sz="4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различных знаний, умений и навыков, необходимых для овладения той или иной профессией и успешного трудоустройства.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857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E49B3-7F1B-4541-AFF5-C79396F90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5 подход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653106-830D-4E74-A4DD-90A4F1AC5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89046"/>
            <a:ext cx="10178322" cy="35935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ориентированный.</a:t>
            </a:r>
          </a:p>
          <a:p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Цель: погружение в реальность профессий через комплекс проб или практических заданий, моделирующих элементы конкретных видов профессиональной деятельности и имеющих завершенный вид.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9FAD30-3870-48BB-8A7C-7881660EE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809" y="4412610"/>
            <a:ext cx="4521667" cy="244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640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6B17B5-AD32-482F-8328-48F2D104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8ADB30-15BC-436D-8E4F-724E60F24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2621" y="1400961"/>
            <a:ext cx="10178322" cy="42452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представленных выше методов обучения профессиональному самоопределению  вызывает огромный интерес и положительно влияет на выбор и определение обучающимися будущей профессии. Применение не только теоретических, а в большей степени практических методов, помогают  формированию способности самостоятельно  ориентироваться в мире профессий.  Я надеюсь, что представленный материал будет полезен всем, кто размышляет над вопросами профессионального и личностного самоопределения.</a:t>
            </a:r>
          </a:p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Закончить своё выступление я хочу ещё одной притчей, которую вы наверняка знаете: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1747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A8D1B81-BB25-42C2-950B-B398A194EF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771787"/>
            <a:ext cx="10178322" cy="5107805"/>
          </a:xfrm>
        </p:spPr>
        <p:txBody>
          <a:bodyPr>
            <a:normAutofit lnSpcReduction="10000"/>
          </a:bodyPr>
          <a:lstStyle/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Давным-давно в старинном городе жил Мастер, окружённый учениками. Самый способный из них однажды задумался: «А есть ли вопрос, на который наш Мастер не смог бы дать ответа?» Он пошёл на цветущий луг, поймал самую красивую бабочку и спрятал её между ладонями. Бабочка цеплялась лапками за его руки, и ученику было щекотно. Улыбаясь, он подошёл к Мастеру и спросил: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Скажите, какая бабочка у меня в руках: живая или мёртвая?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крепко держал бабочку в сомкнутых ладонях и был готов в любое мгновение сжать их ради своей истины.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глядя на руки ученика, Мастер ответил: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Всё в твоих руках.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Эту фразу я не устаю повторять своим ученикам на каждом занятии!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3118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F8064B-B320-4AE2-B3CA-E1C4AA766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28301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EE4128D-32E3-4978-9D40-AFC778E7D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9" y="1510019"/>
            <a:ext cx="10178322" cy="528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04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D90ED31-AA44-4794-819F-95A3FA17A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604007"/>
            <a:ext cx="10178322" cy="5275585"/>
          </a:xfrm>
        </p:spPr>
        <p:txBody>
          <a:bodyPr>
            <a:noAutofit/>
          </a:bodyPr>
          <a:lstStyle/>
          <a:p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Как-то раз боги, собравшись, решили поразвлечься. Один из них сказал: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Давайте что-нибудь отберем у людей?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долгих раздумий другой воскликнул: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Я знаю! Давайте отберем у них счастье! Проблема только в том, куда его спрятать, чтобы они не нашли.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сказал: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Давайте запрячем его на вершине самой высокой в мире горы!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Нет, помни, что у них много сил, кто-то сможет взобраться и найти, и если найдет один, все остальные сразу узнают, где счастье, – ответил другой.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Тогда кто-то выдвинул новое предложение: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Давайте спрячем его на дне моря!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ответили: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Нет, не забывай, что они любопытны, кто-нибудь сможет сконструировать аппарат для подводного плаванья, и тогда они обязательно найдут счастье.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Спрячем его на другой планете, подальше от Земли, – предложил кто-то еще.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Нет, – отклонили его предложение, – помни, что мы дали им достаточно ума, когда-нибудь они придумают корабль, чтобы путешествовать по мирам, и откроют эту планету, и тогда все обретут счастье. Самый пожилой бог, который на протяжении всего разговора хранил молчание и только внимательно слушал выступавших, сказал: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Я думаю, что знаю, где нужно запрятать счастье, чтобы они его никогда не нашли.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повернулись к нему заинтригованные и спросили: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Где?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Спрячем внутри них самих, они будут так заняты его поисками снаружи, что им и в голову не придет искать его внутри себя. 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боги согласились, и с тех пор люди тратят всю свою жизнь в поисках счастья, не зная, что оно спрятано в них самих.</a:t>
            </a:r>
            <a:br>
              <a:rPr lang="ru-RU" sz="1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79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B2A49D72-016D-40A2-A3F8-D9ADDDE293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5185" y="167780"/>
            <a:ext cx="9177555" cy="619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22CFBB-D757-49FA-8436-B5BC883A7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00463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FC247B-97CF-4AC4-8E8C-E96DA5AAB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42239"/>
            <a:ext cx="10178322" cy="4537353"/>
          </a:xfrm>
        </p:spPr>
        <p:txBody>
          <a:bodyPr/>
          <a:lstStyle/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методами обучения профессиональному самоопределению в общеобразовательных организациях.      </a:t>
            </a:r>
          </a:p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учащимся в выборе будущей профессии, разумного планирования профессиональной карьеры с учетом потребностей личностного самоопределения в условиях реального труда.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31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82852-C4DF-4704-AC94-5D2FB61CD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75964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58A82C-67A4-4F8E-81B9-B722255B3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17739"/>
            <a:ext cx="10178322" cy="4739780"/>
          </a:xfrm>
        </p:spPr>
        <p:txBody>
          <a:bodyPr>
            <a:normAutofit lnSpcReduction="10000"/>
          </a:bodyPr>
          <a:lstStyle/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воображения и фантазии, коммуникативных способностей и социальной адаптации.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обучающихся с разнообразным миром профессий, расширить их кругозор;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побуждать детей к поиску информации о различных профессиях, к самовоспитанию, саморазвитию;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-вовлечь в дискуссию с целью не оставить равнодушных к теме;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-помочь выявить способности к определенному виду деятельности;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показать значение трудовой деятельности в жизни человека, привить любовь к труду.</a:t>
            </a:r>
          </a:p>
          <a:p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уважительного и доброго отношения к труду и людям разных профессий.</a:t>
            </a:r>
            <a:b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124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1AE8F-3FD7-4617-B559-91DDF7305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самоопределение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F82842-7ADF-46B5-B5CB-B2C532D7A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048624"/>
            <a:ext cx="10178322" cy="4386352"/>
          </a:xfrm>
        </p:spPr>
        <p:txBody>
          <a:bodyPr>
            <a:normAutofit/>
          </a:bodyPr>
          <a:lstStyle/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профессионального самоопределения молодежи, представлений о своем профессиональном "Я" тех, кто завтра выйдет на рынок труда и будет производительной силой общества, в современном мире является чрезвычайно актуальной. 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современного профессионального самоопределения может строиться двумя путями: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путь – процесс профессионального самоопределения, при котором учитываются лишь социальные и социально-психологические особенности, а личностные не являются основными. 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профессиональный путь строится на внешней мотивации и стимуляции. Субъект в данном случае зависим от окружающих в своем профессиональном становлении. </a:t>
            </a:r>
          </a:p>
          <a:p>
            <a:r>
              <a:rPr lang="ru-RU" sz="1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путь – процесс профессионального самоопределения, при котором индивидуально-психологические особенности влияют на успешность профессионального становления. Через личностные особенности строятся отношения с социумом в контексте профессионального развития. Данный путь профессионального развития является более адекватным и приводит человека к успеху в профессии.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A30F1B2-B21D-41D8-A0D7-E7A46EF21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396" y="4823134"/>
            <a:ext cx="6525237" cy="182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4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086B73-E5D9-4547-A918-4D203B975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15273"/>
            <a:ext cx="10178322" cy="1492132"/>
          </a:xfrm>
        </p:spPr>
        <p:txBody>
          <a:bodyPr/>
          <a:lstStyle/>
          <a:p>
            <a:pPr algn="ctr"/>
            <a:r>
              <a:rPr lang="ru-RU" dirty="0"/>
              <a:t>стереотипы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5F25CE-DCC4-4128-8E3C-BA6AD9AE7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170070"/>
            <a:ext cx="10178322" cy="3593591"/>
          </a:xfrm>
        </p:spPr>
        <p:txBody>
          <a:bodyPr/>
          <a:lstStyle/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большинства молодых людей выбор профессии основывается на существующих в обществе стереотипах, что мешает найти себя в мире профессий и создает психологические трудности: 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Расхождение понятий "работа" и "профессия". </a:t>
            </a:r>
          </a:p>
          <a:p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Расхождение между </a:t>
            </a:r>
            <a:r>
              <a:rPr lang="ru-RU" sz="2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оплачиваемостью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и собственными интересами.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581123-CB92-431F-9C82-99C37D31C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226" y="4613946"/>
            <a:ext cx="4135774" cy="198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235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ACFA6-5059-407A-83BD-281BBDACC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Личность ориентируется в мире профессий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BF8517-A4F6-49EC-BB46-059C054D6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осознает смысл профессиональной деятельности, 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требования профессий и перспективы их развития, </a:t>
            </a:r>
          </a:p>
          <a:p>
            <a:pPr lvl="0"/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согласовать профессиональную деятельность с другими важными жизненными приоритетами.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EAB79D-2696-412A-BFF0-201290589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960" y="4082796"/>
            <a:ext cx="2572735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846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173E7-C1D6-4E7D-B6BE-6E869FB55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Для эффективного профессионального выбора необходимы: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00C3ED-1EB9-4B02-944C-91C2EF26D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955" y="1785848"/>
            <a:ext cx="10178322" cy="3593591"/>
          </a:xfrm>
        </p:spPr>
        <p:txBody>
          <a:bodyPr/>
          <a:lstStyle/>
          <a:p>
            <a:pPr lvl="0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рациональность решения жизненных задач; </a:t>
            </a:r>
          </a:p>
          <a:p>
            <a:pPr lvl="0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самостоятельности;</a:t>
            </a:r>
          </a:p>
          <a:p>
            <a:pPr lvl="0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на будущее; </a:t>
            </a:r>
          </a:p>
          <a:p>
            <a:pPr lvl="0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 профессиональных интересов и общих трудовых навыков;</a:t>
            </a:r>
          </a:p>
          <a:p>
            <a:pPr lvl="0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некоторый опыт практической работы.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4DF797-3E84-4E91-B367-6CA36ACD9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477" y="3825380"/>
            <a:ext cx="4479721" cy="270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20545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103</TotalTime>
  <Words>1066</Words>
  <Application>Microsoft Office PowerPoint</Application>
  <PresentationFormat>Широкоэкранный</PresentationFormat>
  <Paragraphs>59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Corbel</vt:lpstr>
      <vt:lpstr>Gill Sans MT</vt:lpstr>
      <vt:lpstr>Impact</vt:lpstr>
      <vt:lpstr>Times New Roman</vt:lpstr>
      <vt:lpstr>Эмблема</vt:lpstr>
      <vt:lpstr>Презентация PowerPoint</vt:lpstr>
      <vt:lpstr>Презентация PowerPoint</vt:lpstr>
      <vt:lpstr>Презентация PowerPoint</vt:lpstr>
      <vt:lpstr>Цель:</vt:lpstr>
      <vt:lpstr>Задачи:</vt:lpstr>
      <vt:lpstr>самоопределение</vt:lpstr>
      <vt:lpstr>стереотипы</vt:lpstr>
      <vt:lpstr>Личность ориентируется в мире профессий</vt:lpstr>
      <vt:lpstr>Для эффективного профессионального выбора необходимы:</vt:lpstr>
      <vt:lpstr>5 подходов</vt:lpstr>
      <vt:lpstr>2 подход</vt:lpstr>
      <vt:lpstr>3 подход</vt:lpstr>
      <vt:lpstr>4 подход</vt:lpstr>
      <vt:lpstr>5 подход</vt:lpstr>
      <vt:lpstr>Вывод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Вера</cp:lastModifiedBy>
  <cp:revision>11</cp:revision>
  <dcterms:created xsi:type="dcterms:W3CDTF">2022-10-02T09:16:39Z</dcterms:created>
  <dcterms:modified xsi:type="dcterms:W3CDTF">2022-10-02T11:00:11Z</dcterms:modified>
</cp:coreProperties>
</file>