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5" r:id="rId12"/>
    <p:sldId id="267" r:id="rId13"/>
    <p:sldId id="266" r:id="rId14"/>
    <p:sldId id="273" r:id="rId15"/>
    <p:sldId id="268" r:id="rId16"/>
    <p:sldId id="271" r:id="rId17"/>
    <p:sldId id="27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307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634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843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576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81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95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08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11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5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901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1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05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50BA2-2E9D-4DE6-A024-FCDF9EF7A96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8E1E3-86DC-4E8C-9C1F-C7C16F8F76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45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957" y="0"/>
            <a:ext cx="642896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1708" y="3366655"/>
            <a:ext cx="5306291" cy="1433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314512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398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113506"/>
            <a:ext cx="12025744" cy="697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14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44799"/>
            <a:ext cx="10661073" cy="681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23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1782" y="0"/>
            <a:ext cx="11277600" cy="538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5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1.Установите соответствие между характеристиками и видами мышечной ткани человека: для этого к каждому элементу левого столбца подберите соответствующий элемент из правого столбца.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200073"/>
              </p:ext>
            </p:extLst>
          </p:nvPr>
        </p:nvGraphicFramePr>
        <p:xfrm>
          <a:off x="838200" y="1825625"/>
          <a:ext cx="1051560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777315714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104687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МЫШЕЧНОЙ ТКАНИ</a:t>
                      </a:r>
                    </a:p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7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образована веретеновидными клетками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гладкая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0385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клетки имеют поперечную </a:t>
                      </a:r>
                      <a:r>
                        <a:rPr lang="ru-RU" sz="2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исчерченность</a:t>
                      </a: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сердечная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5242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входит в состав стенок кровеносных сосудов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288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мышцы имеют высокую скорость сокращения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0674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200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КТП (9 часов)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9681683"/>
              </p:ext>
            </p:extLst>
          </p:nvPr>
        </p:nvGraphicFramePr>
        <p:xfrm>
          <a:off x="356260" y="1690688"/>
          <a:ext cx="11235047" cy="39960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1146">
                  <a:extLst>
                    <a:ext uri="{9D8B030D-6E8A-4147-A177-3AD203B41FA5}">
                      <a16:colId xmlns:a16="http://schemas.microsoft.com/office/drawing/2014/main" val="1579463812"/>
                    </a:ext>
                  </a:extLst>
                </a:gridCol>
                <a:gridCol w="9243901">
                  <a:extLst>
                    <a:ext uri="{9D8B030D-6E8A-4147-A177-3AD203B41FA5}">
                      <a16:colId xmlns:a16="http://schemas.microsoft.com/office/drawing/2014/main" val="1587248502"/>
                    </a:ext>
                  </a:extLst>
                </a:gridCol>
              </a:tblGrid>
              <a:tr h="44988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Опорно-двигательная система человека</a:t>
                      </a:r>
                      <a:endParaRPr lang="ru-RU" sz="2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1282453"/>
                  </a:ext>
                </a:extLst>
              </a:tr>
              <a:tr h="44988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Скелет человека. Осевой скелет </a:t>
                      </a:r>
                      <a:r>
                        <a:rPr lang="ru-RU" sz="2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добавочный скелет.</a:t>
                      </a:r>
                      <a:endParaRPr lang="ru-RU" sz="2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84786196"/>
                  </a:ext>
                </a:extLst>
              </a:tr>
              <a:tr h="44988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Скелет конечностей Соединения костей</a:t>
                      </a:r>
                      <a:endParaRPr lang="ru-RU" sz="2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04696443"/>
                  </a:ext>
                </a:extLst>
              </a:tr>
              <a:tr h="44988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Строение мышц. Обзор мышц человека</a:t>
                      </a:r>
                      <a:endParaRPr lang="ru-RU" sz="24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3038760"/>
                  </a:ext>
                </a:extLst>
              </a:tr>
              <a:tr h="52927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скелетных мышц и их регуляция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6031405"/>
                  </a:ext>
                </a:extLst>
              </a:tr>
              <a:tr h="5557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Контрольная работа «Опорно-двигательная система»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50005462"/>
                  </a:ext>
                </a:extLst>
              </a:tr>
              <a:tr h="5557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Нарушения опорно-двигательной системы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76271620"/>
                  </a:ext>
                </a:extLst>
              </a:tr>
              <a:tr h="5557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 помощь при ушибах, переломах костей и вывихах суставов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31985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4898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04334"/>
            <a:ext cx="10515600" cy="665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76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истемы </a:t>
            </a:r>
            <a:r>
              <a:rPr lang="ru-RU" dirty="0"/>
              <a:t>органов: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•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Опорно-двигательная 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пищеварительная;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дыхательная;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выделительная;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сердечно-сосудистая (кровеносная);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нервная;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сенсорная (систему органов чувств);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	эндокринная;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репродуктивная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(половую).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951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altLang="ru-RU" sz="2700" b="1" dirty="0">
                <a:solidFill>
                  <a:srgbClr val="4E4E3F"/>
                </a:solidFill>
                <a:latin typeface="Open Sans"/>
              </a:rPr>
              <a:t>Рассмотри иллюстрацию и определи, какая система органов здесь задействована</a:t>
            </a:r>
            <a:r>
              <a:rPr lang="ru-RU" altLang="ru-RU" b="1" dirty="0">
                <a:solidFill>
                  <a:srgbClr val="4E4E3F"/>
                </a:solidFill>
                <a:latin typeface="Open Sans"/>
              </a:rPr>
              <a:t>. </a:t>
            </a:r>
            <a:r>
              <a:rPr lang="ru-RU" altLang="ru-RU" dirty="0">
                <a:solidFill>
                  <a:srgbClr val="4E4E3F"/>
                </a:solidFill>
                <a:latin typeface="Open Sans"/>
              </a:rPr>
              <a:t> 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1818" y="1215377"/>
            <a:ext cx="7204364" cy="485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550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f2.ppt-online.org/files2/slide/f/Fyhw1WlvAT83x4z2QPbp0gDmkciZRNaYnuefELJHIj/slide-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05" y="-154379"/>
            <a:ext cx="11875325" cy="674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8753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504" y="-80850"/>
            <a:ext cx="11792197" cy="693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12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</a:t>
            </a:r>
            <a:r>
              <a:rPr lang="ru-RU" dirty="0" smtClean="0">
                <a:solidFill>
                  <a:srgbClr val="FF0000"/>
                </a:solidFill>
              </a:rPr>
              <a:t>римерная тематика </a:t>
            </a:r>
            <a:r>
              <a:rPr lang="ru-RU" dirty="0">
                <a:solidFill>
                  <a:srgbClr val="FF0000"/>
                </a:solidFill>
              </a:rPr>
              <a:t>проектов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Экологически грамотный потребитель товаров: упаковки, штрих коды, индексы пищевых добавок, этикетки на одежде и др.</a:t>
            </a:r>
          </a:p>
          <a:p>
            <a:r>
              <a:rPr lang="ru-RU" dirty="0" smtClean="0"/>
              <a:t>2. Определение содержания основных витаминов в суточном рационе, сопоставление с нормативами.</a:t>
            </a:r>
          </a:p>
          <a:p>
            <a:r>
              <a:rPr lang="ru-RU" dirty="0" smtClean="0"/>
              <a:t>3. Определение количества минеральных солей в суточном рационе, сопоставление с нормативами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701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57944"/>
            <a:ext cx="11768446" cy="680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86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Скелет зародыша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1644174"/>
            <a:ext cx="10645238" cy="521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54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631" y="0"/>
            <a:ext cx="11400312" cy="674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37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881" y="80154"/>
            <a:ext cx="12362213" cy="655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36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сустава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8182" y="1825624"/>
            <a:ext cx="7730836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52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1887" y="365125"/>
            <a:ext cx="10961914" cy="636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63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255" y="57944"/>
            <a:ext cx="11554689" cy="668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66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3078"/>
            <a:ext cx="12192000" cy="669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497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878" y="178130"/>
            <a:ext cx="11922826" cy="667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40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36318"/>
            <a:ext cx="12192000" cy="689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4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Раздел: Строение организма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b="1" dirty="0" smtClean="0"/>
              <a:t>Общий </a:t>
            </a:r>
            <a:r>
              <a:rPr lang="ru-RU" b="1" dirty="0"/>
              <a:t>обзор организма</a:t>
            </a:r>
            <a:endParaRPr lang="ru-RU" dirty="0"/>
          </a:p>
          <a:p>
            <a:pPr fontAlgn="base"/>
            <a:r>
              <a:rPr lang="ru-RU" b="1" dirty="0"/>
              <a:t>Клеточное строение организма</a:t>
            </a:r>
            <a:endParaRPr lang="ru-RU" dirty="0"/>
          </a:p>
          <a:p>
            <a:pPr fontAlgn="base"/>
            <a:r>
              <a:rPr lang="ru-RU" b="1" dirty="0"/>
              <a:t>Ткани</a:t>
            </a:r>
            <a:endParaRPr lang="ru-RU" dirty="0"/>
          </a:p>
          <a:p>
            <a:pPr fontAlgn="base"/>
            <a:r>
              <a:rPr lang="ru-RU" b="1" dirty="0"/>
              <a:t>Рефлекторная регуляция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7656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Глава </a:t>
            </a:r>
            <a:r>
              <a:rPr lang="ru-RU" dirty="0" smtClean="0">
                <a:solidFill>
                  <a:srgbClr val="FF0000"/>
                </a:solidFill>
              </a:rPr>
              <a:t>5.Внутренняя среда организма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4346103"/>
              </p:ext>
            </p:extLst>
          </p:nvPr>
        </p:nvGraphicFramePr>
        <p:xfrm>
          <a:off x="1484416" y="1690688"/>
          <a:ext cx="8858992" cy="35344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0047">
                  <a:extLst>
                    <a:ext uri="{9D8B030D-6E8A-4147-A177-3AD203B41FA5}">
                      <a16:colId xmlns:a16="http://schemas.microsoft.com/office/drawing/2014/main" val="350570426"/>
                    </a:ext>
                  </a:extLst>
                </a:gridCol>
                <a:gridCol w="7288945">
                  <a:extLst>
                    <a:ext uri="{9D8B030D-6E8A-4147-A177-3AD203B41FA5}">
                      <a16:colId xmlns:a16="http://schemas.microsoft.com/office/drawing/2014/main" val="3257293004"/>
                    </a:ext>
                  </a:extLst>
                </a:gridCol>
              </a:tblGrid>
              <a:tr h="12797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Компоненты внутренней среды организма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75180806"/>
                  </a:ext>
                </a:extLst>
              </a:tr>
              <a:tr h="121877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Борьба организма с инфекцией. Иммунитет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69545961"/>
                  </a:ext>
                </a:extLst>
              </a:tr>
              <a:tr h="1035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3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Иммунология на службе здоровья</a:t>
                      </a:r>
                      <a:endParaRPr lang="ru-RU" sz="3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8109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7554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162" y="-30304"/>
            <a:ext cx="11441290" cy="665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346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87" y="332374"/>
            <a:ext cx="9476508" cy="637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303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130" y="210352"/>
            <a:ext cx="11032175" cy="651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3400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9387" y="607429"/>
            <a:ext cx="11752613" cy="593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536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5861"/>
            <a:ext cx="11922826" cy="628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71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5033" y="261258"/>
            <a:ext cx="9868395" cy="596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973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3143" y="475013"/>
            <a:ext cx="10260280" cy="544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248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0655" y="574409"/>
            <a:ext cx="10165277" cy="628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0746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7517" y="510639"/>
            <a:ext cx="11044052" cy="591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50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873" y="512618"/>
            <a:ext cx="10806545" cy="566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091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903" y="617518"/>
            <a:ext cx="11185910" cy="490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973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6909" y="2006554"/>
            <a:ext cx="8443356" cy="362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646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9413" y="565485"/>
            <a:ext cx="9381506" cy="598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948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5662" y="295296"/>
            <a:ext cx="9215251" cy="579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466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15530"/>
          </a:xfrm>
        </p:spPr>
        <p:txBody>
          <a:bodyPr/>
          <a:lstStyle/>
          <a:p>
            <a:r>
              <a:rPr lang="ru-RU" dirty="0" smtClean="0"/>
              <a:t>Задачи на группы крови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80656"/>
            <a:ext cx="7367649" cy="5096307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/>
              <a:t>У мальчика I группа, у его сестры – IV. Что можно сказать о группах крови их родителей</a:t>
            </a:r>
            <a:r>
              <a:rPr lang="ru-RU" sz="3200" dirty="0" smtClean="0"/>
              <a:t>?</a:t>
            </a:r>
          </a:p>
          <a:p>
            <a:endParaRPr lang="ru-RU" sz="3200" dirty="0" smtClean="0"/>
          </a:p>
          <a:p>
            <a:r>
              <a:rPr lang="ru-RU" sz="3200" dirty="0"/>
              <a:t>У родителей II и III группы крови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/>
              <a:t>Женщина с III группой крови возбудила дело о взыскании алиментов с мужчины, имеющего I группу, утверждая, что он отец ребенка. У ребенка I группа. Какое решение должен вынести суд?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848" y="1425039"/>
            <a:ext cx="3621975" cy="392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2569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0664" y="811092"/>
            <a:ext cx="9298379" cy="56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880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46614"/>
            <a:ext cx="9778340" cy="54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760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2147" y="676894"/>
            <a:ext cx="10621653" cy="537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166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8482" y="463138"/>
            <a:ext cx="10908084" cy="593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103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3301" y="365125"/>
            <a:ext cx="10423878" cy="605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880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236" y="0"/>
            <a:ext cx="1156854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80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8769" y="961229"/>
            <a:ext cx="10474036" cy="507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69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1550"/>
            <a:ext cx="11817927" cy="669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9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598500"/>
            <a:ext cx="12441382" cy="745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91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8324" y="0"/>
            <a:ext cx="12280324" cy="698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98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7614"/>
            <a:ext cx="11845636" cy="689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25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277</Words>
  <Application>Microsoft Office PowerPoint</Application>
  <PresentationFormat>Широкоэкранный</PresentationFormat>
  <Paragraphs>61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6" baseType="lpstr"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Примерная тематика проектов.</vt:lpstr>
      <vt:lpstr>Раздел: Строение организма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1.Установите соответствие между характеристиками и видами мышечной ткани человека: для этого к каждому элементу левого столбца подберите соответствующий элемент из правого столбца.</vt:lpstr>
      <vt:lpstr> КТП (9 часов)</vt:lpstr>
      <vt:lpstr>Презентация PowerPoint</vt:lpstr>
      <vt:lpstr>Системы органов: </vt:lpstr>
      <vt:lpstr>Рассмотри иллюстрацию и определи, какая система органов здесь задействована.   </vt:lpstr>
      <vt:lpstr>Презентация PowerPoint</vt:lpstr>
      <vt:lpstr>Презентация PowerPoint</vt:lpstr>
      <vt:lpstr>Презентация PowerPoint</vt:lpstr>
      <vt:lpstr>Скелет зародыша</vt:lpstr>
      <vt:lpstr>Презентация PowerPoint</vt:lpstr>
      <vt:lpstr>Презентация PowerPoint</vt:lpstr>
      <vt:lpstr>Строение сустава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Глава 5.Внутренняя среда организма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на группы крови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Admin</cp:lastModifiedBy>
  <cp:revision>30</cp:revision>
  <dcterms:created xsi:type="dcterms:W3CDTF">2022-10-10T15:07:27Z</dcterms:created>
  <dcterms:modified xsi:type="dcterms:W3CDTF">2022-10-11T07:49:30Z</dcterms:modified>
</cp:coreProperties>
</file>