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63" r:id="rId5"/>
    <p:sldId id="262" r:id="rId6"/>
    <p:sldId id="264" r:id="rId7"/>
    <p:sldId id="257" r:id="rId8"/>
    <p:sldId id="259" r:id="rId9"/>
    <p:sldId id="261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2A6C9-22D6-4856-8D15-C68CAF57170B}" type="datetimeFigureOut">
              <a:rPr lang="ru-RU" smtClean="0"/>
              <a:t>19.05.2015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D2E4-6E27-4D11-9D5D-58DFFBFFF4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2A6C9-22D6-4856-8D15-C68CAF57170B}" type="datetimeFigureOut">
              <a:rPr lang="ru-RU" smtClean="0"/>
              <a:t>19.05.2015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D2E4-6E27-4D11-9D5D-58DFFBFFF4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2A6C9-22D6-4856-8D15-C68CAF57170B}" type="datetimeFigureOut">
              <a:rPr lang="ru-RU" smtClean="0"/>
              <a:t>19.05.2015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D2E4-6E27-4D11-9D5D-58DFFBFFF4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2A6C9-22D6-4856-8D15-C68CAF57170B}" type="datetimeFigureOut">
              <a:rPr lang="ru-RU" smtClean="0"/>
              <a:t>19.05.2015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D2E4-6E27-4D11-9D5D-58DFFBFFF4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2A6C9-22D6-4856-8D15-C68CAF57170B}" type="datetimeFigureOut">
              <a:rPr lang="ru-RU" smtClean="0"/>
              <a:t>19.05.2015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D2E4-6E27-4D11-9D5D-58DFFBFFF4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2A6C9-22D6-4856-8D15-C68CAF57170B}" type="datetimeFigureOut">
              <a:rPr lang="ru-RU" smtClean="0"/>
              <a:t>19.05.2015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D2E4-6E27-4D11-9D5D-58DFFBFFF49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2A6C9-22D6-4856-8D15-C68CAF57170B}" type="datetimeFigureOut">
              <a:rPr lang="ru-RU" smtClean="0"/>
              <a:t>19.05.2015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D2E4-6E27-4D11-9D5D-58DFFBFFF4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2A6C9-22D6-4856-8D15-C68CAF57170B}" type="datetimeFigureOut">
              <a:rPr lang="ru-RU" smtClean="0"/>
              <a:t>19.05.2015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D2E4-6E27-4D11-9D5D-58DFFBFFF4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2A6C9-22D6-4856-8D15-C68CAF57170B}" type="datetimeFigureOut">
              <a:rPr lang="ru-RU" smtClean="0"/>
              <a:t>19.05.2015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D2E4-6E27-4D11-9D5D-58DFFBFFF4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2A6C9-22D6-4856-8D15-C68CAF57170B}" type="datetimeFigureOut">
              <a:rPr lang="ru-RU" smtClean="0"/>
              <a:t>19.05.2015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230D2E4-6E27-4D11-9D5D-58DFFBFFF4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2A6C9-22D6-4856-8D15-C68CAF57170B}" type="datetimeFigureOut">
              <a:rPr lang="ru-RU" smtClean="0"/>
              <a:t>19.05.2015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0D2E4-6E27-4D11-9D5D-58DFFBFFF4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F02A6C9-22D6-4856-8D15-C68CAF57170B}" type="datetimeFigureOut">
              <a:rPr lang="ru-RU" smtClean="0"/>
              <a:t>19.05.2015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6230D2E4-6E27-4D11-9D5D-58DFFBFFF49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864096"/>
          </a:xfrm>
        </p:spPr>
        <p:txBody>
          <a:bodyPr>
            <a:noAutofit/>
          </a:bodyPr>
          <a:lstStyle/>
          <a:p>
            <a:pPr algn="ctr"/>
            <a:r>
              <a:rPr lang="en-US" sz="2400" b="1" i="1" cap="none" dirty="0" smtClean="0">
                <a:latin typeface="Comic Sans MS" panose="030F0702030302020204" pitchFamily="66" charset="0"/>
              </a:rPr>
              <a:t>Look at the pictures and say what Mag and </a:t>
            </a:r>
            <a:r>
              <a:rPr lang="en-US" sz="2400" b="1" i="1" cap="none" dirty="0">
                <a:latin typeface="Comic Sans MS" panose="030F0702030302020204" pitchFamily="66" charset="0"/>
              </a:rPr>
              <a:t>A</a:t>
            </a:r>
            <a:r>
              <a:rPr lang="en-US" sz="2400" b="1" i="1" cap="none" dirty="0" smtClean="0">
                <a:latin typeface="Comic Sans MS" panose="030F0702030302020204" pitchFamily="66" charset="0"/>
              </a:rPr>
              <a:t>lex usually do at home and guess the topic of the lesson.</a:t>
            </a:r>
            <a:endParaRPr lang="ru-RU" sz="2400" b="1" i="1" cap="none" dirty="0"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908720"/>
            <a:ext cx="4771144" cy="5853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70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Texts for Listening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" y="914400"/>
            <a:ext cx="3605024" cy="3108960"/>
          </a:xfrm>
        </p:spPr>
        <p:txBody>
          <a:bodyPr>
            <a:noAutofit/>
          </a:bodyPr>
          <a:lstStyle/>
          <a:p>
            <a:r>
              <a:rPr lang="en-US" sz="1400" dirty="0" smtClean="0"/>
              <a:t>I.</a:t>
            </a:r>
          </a:p>
          <a:p>
            <a:r>
              <a:rPr lang="en-US" sz="1400" dirty="0" smtClean="0"/>
              <a:t>Mag: Alex, where were you on Friday?</a:t>
            </a:r>
          </a:p>
          <a:p>
            <a:r>
              <a:rPr lang="en-US" sz="1400" dirty="0" smtClean="0"/>
              <a:t>Alex: I visited my Grandma and Grandpa.</a:t>
            </a:r>
          </a:p>
          <a:p>
            <a:r>
              <a:rPr lang="en-US" sz="1400" dirty="0" smtClean="0"/>
              <a:t>Mag: Did you help them in the garden?</a:t>
            </a:r>
          </a:p>
          <a:p>
            <a:r>
              <a:rPr lang="en-US" sz="1400" dirty="0" smtClean="0"/>
              <a:t>Alex: No, my Grandpa and I repaired my bike.</a:t>
            </a:r>
          </a:p>
          <a:p>
            <a:r>
              <a:rPr lang="en-US" sz="1400" dirty="0" smtClean="0"/>
              <a:t>II.</a:t>
            </a:r>
            <a:endParaRPr lang="en-US" sz="1400" dirty="0"/>
          </a:p>
          <a:p>
            <a:r>
              <a:rPr lang="en-US" sz="1400" dirty="0" smtClean="0"/>
              <a:t>Mag: Alex, what did you do on Saturday?</a:t>
            </a:r>
          </a:p>
          <a:p>
            <a:r>
              <a:rPr lang="en-US" sz="1400" dirty="0" smtClean="0"/>
              <a:t>Alex: I was in the kitchen in </a:t>
            </a:r>
            <a:r>
              <a:rPr lang="en-US" sz="1400" dirty="0" smtClean="0"/>
              <a:t>the morning</a:t>
            </a:r>
            <a:r>
              <a:rPr lang="en-US" sz="1400" dirty="0" smtClean="0"/>
              <a:t>.</a:t>
            </a:r>
          </a:p>
          <a:p>
            <a:r>
              <a:rPr lang="en-US" sz="1400" dirty="0" smtClean="0"/>
              <a:t>Mag: In the kitchen? But why?</a:t>
            </a:r>
          </a:p>
          <a:p>
            <a:r>
              <a:rPr lang="en-US" sz="1400" dirty="0" smtClean="0"/>
              <a:t>Alex: My mum had her birthday on Saturday. I made a big banana cake for her.</a:t>
            </a:r>
          </a:p>
          <a:p>
            <a:r>
              <a:rPr lang="en-US" sz="1400" dirty="0" smtClean="0"/>
              <a:t>Mag: Really? Did your mother like it?</a:t>
            </a:r>
          </a:p>
          <a:p>
            <a:r>
              <a:rPr lang="en-US" sz="1400" dirty="0" smtClean="0"/>
              <a:t>Alex: Yes. She said it was wonderful.</a:t>
            </a:r>
          </a:p>
          <a:p>
            <a:endParaRPr lang="en-US" sz="1400" dirty="0"/>
          </a:p>
          <a:p>
            <a:endParaRPr lang="ru-RU" sz="14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914400"/>
            <a:ext cx="3528392" cy="3108960"/>
          </a:xfrm>
        </p:spPr>
        <p:txBody>
          <a:bodyPr>
            <a:noAutofit/>
          </a:bodyPr>
          <a:lstStyle/>
          <a:p>
            <a:r>
              <a:rPr lang="en-US" sz="1400" dirty="0" smtClean="0"/>
              <a:t>III.</a:t>
            </a:r>
          </a:p>
          <a:p>
            <a:r>
              <a:rPr lang="en-US" sz="1400" dirty="0" smtClean="0"/>
              <a:t>Mag:  What about Sunday, Alex?</a:t>
            </a:r>
          </a:p>
          <a:p>
            <a:r>
              <a:rPr lang="en-US" sz="1400" dirty="0" smtClean="0"/>
              <a:t>Alex: Oh, I went to the country on Sunday.</a:t>
            </a:r>
          </a:p>
          <a:p>
            <a:r>
              <a:rPr lang="en-US" sz="1400" dirty="0" smtClean="0"/>
              <a:t>Mag: Did you go with your Mum and Dad?</a:t>
            </a:r>
          </a:p>
          <a:p>
            <a:r>
              <a:rPr lang="en-US" sz="1400" dirty="0" smtClean="0"/>
              <a:t>Alex: Yes, and we had a picnic there.</a:t>
            </a:r>
          </a:p>
          <a:p>
            <a:r>
              <a:rPr lang="en-US" sz="1400" dirty="0" smtClean="0"/>
              <a:t>IV.</a:t>
            </a:r>
            <a:endParaRPr lang="en-US" sz="1400" dirty="0"/>
          </a:p>
          <a:p>
            <a:r>
              <a:rPr lang="en-US" sz="1400" dirty="0" smtClean="0"/>
              <a:t>Mag: Alex, did you go to the park on Tuesday afternoon?</a:t>
            </a:r>
          </a:p>
          <a:p>
            <a:r>
              <a:rPr lang="en-US" sz="1400" dirty="0" smtClean="0"/>
              <a:t>Alex: No, I was at home.</a:t>
            </a:r>
          </a:p>
          <a:p>
            <a:r>
              <a:rPr lang="en-US" sz="1400" dirty="0" smtClean="0"/>
              <a:t>Mag: What did you do?</a:t>
            </a:r>
          </a:p>
          <a:p>
            <a:r>
              <a:rPr lang="en-US" sz="1400" dirty="0" smtClean="0"/>
              <a:t>Alex: I did my homework all Tuesday afternoon. I had a lot of homework.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09603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2420888"/>
          </a:xfrm>
        </p:spPr>
        <p:txBody>
          <a:bodyPr>
            <a:noAutofit/>
          </a:bodyPr>
          <a:lstStyle/>
          <a:p>
            <a:pPr algn="l"/>
            <a:r>
              <a:rPr lang="en-US" sz="4000" b="1" i="1" cap="none" dirty="0" smtClean="0"/>
              <a:t/>
            </a:r>
            <a:br>
              <a:rPr lang="en-US" sz="4000" b="1" i="1" cap="none" dirty="0" smtClean="0"/>
            </a:br>
            <a:r>
              <a:rPr lang="en-US" sz="4000" b="1" i="1" cap="none" dirty="0"/>
              <a:t/>
            </a:r>
            <a:br>
              <a:rPr lang="en-US" sz="4000" b="1" i="1" cap="none" dirty="0"/>
            </a:br>
            <a:r>
              <a:rPr lang="en-US" sz="4000" b="1" i="1" cap="none" dirty="0" smtClean="0">
                <a:latin typeface="Comic Sans MS" panose="030F0702030302020204" pitchFamily="66" charset="0"/>
              </a:rPr>
              <a:t>Topic</a:t>
            </a:r>
            <a:r>
              <a:rPr lang="en-US" sz="4000" cap="none" dirty="0" smtClean="0">
                <a:latin typeface="Comic Sans MS" panose="030F0702030302020204" pitchFamily="66" charset="0"/>
              </a:rPr>
              <a:t>: </a:t>
            </a:r>
            <a:r>
              <a:rPr lang="en-US" sz="4000" b="1" cap="none" dirty="0" smtClean="0">
                <a:latin typeface="Comic Sans MS" panose="030F0702030302020204" pitchFamily="66" charset="0"/>
              </a:rPr>
              <a:t>How I help my family.</a:t>
            </a:r>
            <a:br>
              <a:rPr lang="en-US" sz="4000" b="1" cap="none" dirty="0" smtClean="0">
                <a:latin typeface="Comic Sans MS" panose="030F0702030302020204" pitchFamily="66" charset="0"/>
              </a:rPr>
            </a:br>
            <a:r>
              <a:rPr lang="en-US" sz="4000" cap="none" dirty="0">
                <a:latin typeface="Comic Sans MS" panose="030F0702030302020204" pitchFamily="66" charset="0"/>
              </a:rPr>
              <a:t/>
            </a:r>
            <a:br>
              <a:rPr lang="en-US" sz="4000" cap="none" dirty="0">
                <a:latin typeface="Comic Sans MS" panose="030F0702030302020204" pitchFamily="66" charset="0"/>
              </a:rPr>
            </a:br>
            <a:r>
              <a:rPr lang="en-US" sz="4000" cap="none" dirty="0" smtClean="0"/>
              <a:t/>
            </a:r>
            <a:br>
              <a:rPr lang="en-US" sz="4000" cap="none" dirty="0" smtClean="0"/>
            </a:br>
            <a:r>
              <a:rPr lang="en-US" sz="4000" b="1" i="1" cap="none" dirty="0" smtClean="0">
                <a:latin typeface="Comic Sans MS" panose="030F0702030302020204" pitchFamily="66" charset="0"/>
              </a:rPr>
              <a:t>Goal</a:t>
            </a:r>
            <a:r>
              <a:rPr lang="en-US" sz="4000" cap="none" dirty="0" smtClean="0">
                <a:latin typeface="Comic Sans MS" panose="030F0702030302020204" pitchFamily="66" charset="0"/>
              </a:rPr>
              <a:t>: </a:t>
            </a:r>
            <a:r>
              <a:rPr lang="en-US" sz="4000" b="1" cap="none" dirty="0">
                <a:latin typeface="Comic Sans MS" panose="030F0702030302020204" pitchFamily="66" charset="0"/>
              </a:rPr>
              <a:t>t</a:t>
            </a:r>
            <a:r>
              <a:rPr lang="en-US" sz="4000" b="1" cap="none" dirty="0" smtClean="0">
                <a:latin typeface="Comic Sans MS" panose="030F0702030302020204" pitchFamily="66" charset="0"/>
              </a:rPr>
              <a:t>o speak on the topic using verbs in Past </a:t>
            </a:r>
            <a:r>
              <a:rPr lang="en-US" sz="4000" b="1" cap="none" dirty="0">
                <a:latin typeface="Comic Sans MS" panose="030F0702030302020204" pitchFamily="66" charset="0"/>
              </a:rPr>
              <a:t>S</a:t>
            </a:r>
            <a:r>
              <a:rPr lang="en-US" sz="4000" b="1" cap="none" dirty="0" smtClean="0">
                <a:latin typeface="Comic Sans MS" panose="030F0702030302020204" pitchFamily="66" charset="0"/>
              </a:rPr>
              <a:t>imple.</a:t>
            </a:r>
            <a:endParaRPr lang="ru-RU" sz="4000" b="1" cap="none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47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548680"/>
            <a:ext cx="6485344" cy="548640"/>
          </a:xfrm>
        </p:spPr>
        <p:txBody>
          <a:bodyPr/>
          <a:lstStyle/>
          <a:p>
            <a:r>
              <a:rPr lang="en-US" sz="3600" b="1" i="1" cap="none" dirty="0" smtClean="0">
                <a:latin typeface="Comic Sans MS" panose="030F0702030302020204" pitchFamily="66" charset="0"/>
              </a:rPr>
              <a:t>Listen, read and remember:</a:t>
            </a:r>
            <a:endParaRPr lang="ru-RU" sz="3600" b="1" i="1" cap="none" dirty="0">
              <a:latin typeface="Comic Sans MS" panose="030F0702030302020204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556792"/>
            <a:ext cx="8918934" cy="3240360"/>
          </a:xfrm>
        </p:spPr>
      </p:pic>
    </p:spTree>
    <p:extLst>
      <p:ext uri="{BB962C8B-B14F-4D97-AF65-F5344CB8AC3E}">
        <p14:creationId xmlns:p14="http://schemas.microsoft.com/office/powerpoint/2010/main" val="3806086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</p:spPr>
        <p:txBody>
          <a:bodyPr/>
          <a:lstStyle/>
          <a:p>
            <a:pPr algn="ctr"/>
            <a:r>
              <a:rPr lang="en-US" sz="3600" b="1" i="1" cap="none" dirty="0" smtClean="0">
                <a:latin typeface="Comic Sans MS" panose="030F0702030302020204" pitchFamily="66" charset="0"/>
              </a:rPr>
              <a:t>Complete the text. Say how Mag helped her mum.</a:t>
            </a:r>
            <a:endParaRPr lang="ru-RU" sz="3600" b="1" i="1" cap="none" dirty="0"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1" y="1268760"/>
            <a:ext cx="8666163" cy="3750715"/>
          </a:xfrm>
        </p:spPr>
      </p:pic>
    </p:spTree>
    <p:extLst>
      <p:ext uri="{BB962C8B-B14F-4D97-AF65-F5344CB8AC3E}">
        <p14:creationId xmlns:p14="http://schemas.microsoft.com/office/powerpoint/2010/main" val="181488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i="1" dirty="0" smtClean="0">
                <a:latin typeface="Comic Sans MS" panose="030F0702030302020204" pitchFamily="66" charset="0"/>
              </a:rPr>
              <a:t>The Answers:</a:t>
            </a:r>
            <a:endParaRPr lang="ru-RU" b="1" i="1" dirty="0"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+mj-lt"/>
              <a:buAutoNum type="arabicParenR"/>
            </a:pPr>
            <a:r>
              <a:rPr lang="en-US" sz="2800" dirty="0" smtClean="0">
                <a:latin typeface="Comic Sans MS" panose="030F0702030302020204" pitchFamily="66" charset="0"/>
              </a:rPr>
              <a:t>got</a:t>
            </a:r>
          </a:p>
          <a:p>
            <a:pPr>
              <a:buFont typeface="+mj-lt"/>
              <a:buAutoNum type="arabicParenR"/>
            </a:pPr>
            <a:r>
              <a:rPr lang="en-US" sz="2800" dirty="0" smtClean="0">
                <a:latin typeface="Comic Sans MS" panose="030F0702030302020204" pitchFamily="66" charset="0"/>
              </a:rPr>
              <a:t>washed</a:t>
            </a:r>
          </a:p>
          <a:p>
            <a:pPr>
              <a:buFont typeface="+mj-lt"/>
              <a:buAutoNum type="arabicParenR"/>
            </a:pPr>
            <a:r>
              <a:rPr lang="en-US" sz="2800" dirty="0" smtClean="0">
                <a:latin typeface="Comic Sans MS" panose="030F0702030302020204" pitchFamily="66" charset="0"/>
              </a:rPr>
              <a:t>cleaned</a:t>
            </a:r>
          </a:p>
          <a:p>
            <a:pPr>
              <a:buFont typeface="+mj-lt"/>
              <a:buAutoNum type="arabicParenR"/>
            </a:pPr>
            <a:r>
              <a:rPr lang="en-US" sz="2800" dirty="0" smtClean="0">
                <a:latin typeface="Comic Sans MS" panose="030F0702030302020204" pitchFamily="66" charset="0"/>
              </a:rPr>
              <a:t>made</a:t>
            </a:r>
          </a:p>
          <a:p>
            <a:pPr>
              <a:buFont typeface="+mj-lt"/>
              <a:buAutoNum type="arabicParenR"/>
            </a:pPr>
            <a:r>
              <a:rPr lang="en-US" sz="2800" dirty="0" smtClean="0">
                <a:latin typeface="Comic Sans MS" panose="030F0702030302020204" pitchFamily="66" charset="0"/>
              </a:rPr>
              <a:t>helped</a:t>
            </a:r>
          </a:p>
          <a:p>
            <a:pPr>
              <a:buFont typeface="+mj-lt"/>
              <a:buAutoNum type="arabicParenR"/>
            </a:pPr>
            <a:r>
              <a:rPr lang="en-US" sz="2800" dirty="0" smtClean="0">
                <a:latin typeface="Comic Sans MS" panose="030F0702030302020204" pitchFamily="66" charset="0"/>
              </a:rPr>
              <a:t>had</a:t>
            </a:r>
          </a:p>
          <a:p>
            <a:pPr>
              <a:buFont typeface="+mj-lt"/>
              <a:buAutoNum type="arabicParenR"/>
            </a:pPr>
            <a:r>
              <a:rPr lang="en-US" sz="2800" dirty="0" smtClean="0">
                <a:latin typeface="Comic Sans MS" panose="030F0702030302020204" pitchFamily="66" charset="0"/>
              </a:rPr>
              <a:t>watered</a:t>
            </a:r>
          </a:p>
        </p:txBody>
      </p:sp>
    </p:spTree>
    <p:extLst>
      <p:ext uri="{BB962C8B-B14F-4D97-AF65-F5344CB8AC3E}">
        <p14:creationId xmlns:p14="http://schemas.microsoft.com/office/powerpoint/2010/main" val="74623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74853"/>
          </a:xfrm>
        </p:spPr>
        <p:txBody>
          <a:bodyPr/>
          <a:lstStyle/>
          <a:p>
            <a:pPr algn="ctr"/>
            <a:r>
              <a:rPr lang="en-US" b="1" i="1" cap="none" dirty="0" smtClean="0">
                <a:latin typeface="Comic Sans MS" panose="030F0702030302020204" pitchFamily="66" charset="0"/>
              </a:rPr>
              <a:t>Listen and match the correct day. Say what Alex did on different days of the week.</a:t>
            </a:r>
            <a:endParaRPr lang="ru-RU" b="1" i="1" cap="none" dirty="0">
              <a:latin typeface="Comic Sans MS" panose="030F0702030302020204" pitchFamily="66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0" y="836712"/>
            <a:ext cx="1547664" cy="529564"/>
          </a:xfrm>
        </p:spPr>
        <p:txBody>
          <a:bodyPr>
            <a:noAutofit/>
          </a:bodyPr>
          <a:lstStyle/>
          <a:p>
            <a:r>
              <a:rPr lang="en-US" sz="2800" b="1" cap="none" dirty="0" smtClean="0">
                <a:latin typeface="Comic Sans MS" panose="030F0702030302020204" pitchFamily="66" charset="0"/>
              </a:rPr>
              <a:t>Ex.24</a:t>
            </a:r>
            <a:endParaRPr lang="ru-RU" sz="2800" b="1" cap="none" dirty="0"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908720"/>
            <a:ext cx="5591175" cy="5834063"/>
          </a:xfrm>
        </p:spPr>
      </p:pic>
    </p:spTree>
    <p:extLst>
      <p:ext uri="{BB962C8B-B14F-4D97-AF65-F5344CB8AC3E}">
        <p14:creationId xmlns:p14="http://schemas.microsoft.com/office/powerpoint/2010/main" val="1888770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91264" cy="63408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omic Sans MS" panose="030F0702030302020204" pitchFamily="66" charset="0"/>
              </a:rPr>
              <a:t>Ex.24, p.73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1403648" y="692696"/>
            <a:ext cx="6059016" cy="1152127"/>
          </a:xfrm>
        </p:spPr>
        <p:txBody>
          <a:bodyPr>
            <a:noAutofit/>
          </a:bodyPr>
          <a:lstStyle/>
          <a:p>
            <a:pPr algn="ctr"/>
            <a:r>
              <a:rPr lang="en-US" sz="3200" b="1" i="1" cap="none" spc="0" dirty="0" smtClean="0">
                <a:latin typeface="Comic Sans MS" panose="030F0702030302020204" pitchFamily="66" charset="0"/>
              </a:rPr>
              <a:t>Match the parts of the sentences.</a:t>
            </a:r>
            <a:endParaRPr lang="ru-RU" sz="3200" b="1" i="1" cap="none" spc="0" dirty="0"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79512" y="2060848"/>
            <a:ext cx="6768752" cy="2160240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sz="2800" dirty="0" smtClean="0">
                <a:latin typeface="Comic Sans MS" panose="030F0702030302020204" pitchFamily="66" charset="0"/>
              </a:rPr>
              <a:t>Alex and his Grandpa repaired his bike.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800" dirty="0" smtClean="0">
                <a:latin typeface="Comic Sans MS" panose="030F0702030302020204" pitchFamily="66" charset="0"/>
              </a:rPr>
              <a:t>Alex made a banana cake for his mother.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800" dirty="0" smtClean="0">
                <a:latin typeface="Comic Sans MS" panose="030F0702030302020204" pitchFamily="66" charset="0"/>
              </a:rPr>
              <a:t>Alex had a picnic.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800" dirty="0" smtClean="0">
                <a:latin typeface="Comic Sans MS" panose="030F0702030302020204" pitchFamily="66" charset="0"/>
              </a:rPr>
              <a:t>Alex did his homework. </a:t>
            </a:r>
            <a:endParaRPr lang="ru-RU" sz="2800" dirty="0">
              <a:latin typeface="Comic Sans MS" panose="030F0702030302020204" pitchFamily="66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6660232" y="2060848"/>
            <a:ext cx="2314600" cy="1944216"/>
          </a:xfrm>
        </p:spPr>
        <p:txBody>
          <a:bodyPr>
            <a:normAutofit fontScale="92500"/>
          </a:bodyPr>
          <a:lstStyle/>
          <a:p>
            <a:pPr marL="457200" indent="-457200">
              <a:buFont typeface="+mj-lt"/>
              <a:buAutoNum type="alphaLcParenR"/>
            </a:pPr>
            <a:r>
              <a:rPr lang="en-US" dirty="0" smtClean="0">
                <a:latin typeface="Comic Sans MS" panose="030F0702030302020204" pitchFamily="66" charset="0"/>
              </a:rPr>
              <a:t>on Saturday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 smtClean="0">
                <a:latin typeface="Comic Sans MS" panose="030F0702030302020204" pitchFamily="66" charset="0"/>
              </a:rPr>
              <a:t>on Friday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 smtClean="0">
                <a:latin typeface="Comic Sans MS" panose="030F0702030302020204" pitchFamily="66" charset="0"/>
              </a:rPr>
              <a:t>on Tuesday</a:t>
            </a:r>
          </a:p>
          <a:p>
            <a:pPr marL="457200" indent="-457200">
              <a:buFont typeface="+mj-lt"/>
              <a:buAutoNum type="alphaLcParenR"/>
            </a:pPr>
            <a:r>
              <a:rPr lang="en-US" dirty="0" smtClean="0">
                <a:latin typeface="Comic Sans MS" panose="030F0702030302020204" pitchFamily="66" charset="0"/>
              </a:rPr>
              <a:t>on Sunday</a:t>
            </a:r>
            <a:endParaRPr lang="en-US" dirty="0">
              <a:latin typeface="Comic Sans MS" panose="030F0702030302020204" pitchFamily="66" charset="0"/>
            </a:endParaRPr>
          </a:p>
          <a:p>
            <a:pPr marL="457200" indent="-457200">
              <a:buFont typeface="+mj-lt"/>
              <a:buAutoNum type="alphaLcParenR"/>
            </a:pPr>
            <a:endParaRPr lang="en-US" dirty="0" smtClean="0"/>
          </a:p>
          <a:p>
            <a:pPr marL="457200" indent="-457200">
              <a:buFont typeface="+mj-lt"/>
              <a:buAutoNum type="alphaLcParenR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65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1412776"/>
            <a:ext cx="4392488" cy="1143000"/>
          </a:xfrm>
        </p:spPr>
        <p:txBody>
          <a:bodyPr/>
          <a:lstStyle/>
          <a:p>
            <a:r>
              <a:rPr lang="en-US" sz="3600" b="1" dirty="0" smtClean="0">
                <a:latin typeface="Comic Sans MS" panose="030F0702030302020204" pitchFamily="66" charset="0"/>
              </a:rPr>
              <a:t>Ex.24, p.73  </a:t>
            </a:r>
            <a:br>
              <a:rPr lang="en-US" sz="3600" b="1" dirty="0" smtClean="0">
                <a:latin typeface="Comic Sans MS" panose="030F0702030302020204" pitchFamily="66" charset="0"/>
              </a:rPr>
            </a:br>
            <a:r>
              <a:rPr lang="en-US" sz="3600" b="1" dirty="0">
                <a:latin typeface="Arial Black" panose="020B0A04020102020204" pitchFamily="34" charset="0"/>
              </a:rPr>
              <a:t/>
            </a:r>
            <a:br>
              <a:rPr lang="en-US" sz="3600" b="1" dirty="0">
                <a:latin typeface="Arial Black" panose="020B0A04020102020204" pitchFamily="34" charset="0"/>
              </a:rPr>
            </a:br>
            <a:r>
              <a:rPr lang="en-US" sz="3600" b="1" dirty="0" smtClean="0">
                <a:latin typeface="Comic Sans MS" panose="030F0702030302020204" pitchFamily="66" charset="0"/>
              </a:rPr>
              <a:t>The answers:</a:t>
            </a:r>
            <a:endParaRPr lang="ru-RU" sz="3600" b="1" dirty="0">
              <a:latin typeface="Comic Sans MS" panose="030F0702030302020204" pitchFamily="66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691680" y="2924944"/>
            <a:ext cx="5987008" cy="12241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dirty="0" smtClean="0">
                <a:latin typeface="Comic Sans MS" panose="030F0702030302020204" pitchFamily="66" charset="0"/>
              </a:rPr>
              <a:t>1) b; 2) a; 3) d; 4) c</a:t>
            </a:r>
            <a:endParaRPr lang="ru-RU" sz="4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23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332656"/>
            <a:ext cx="3172976" cy="548640"/>
          </a:xfrm>
        </p:spPr>
        <p:txBody>
          <a:bodyPr/>
          <a:lstStyle/>
          <a:p>
            <a:r>
              <a:rPr lang="en-US" sz="3600" b="1" i="1" dirty="0" smtClean="0">
                <a:latin typeface="Comic Sans MS" panose="030F0702030302020204" pitchFamily="66" charset="0"/>
              </a:rPr>
              <a:t>Homework</a:t>
            </a:r>
            <a:endParaRPr lang="ru-RU" sz="3600" b="1" i="1" dirty="0">
              <a:latin typeface="Comic Sans MS" panose="030F0702030302020204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556792"/>
            <a:ext cx="4474840" cy="1296143"/>
          </a:xfrm>
        </p:spPr>
        <p:txBody>
          <a:bodyPr>
            <a:noAutofit/>
          </a:bodyPr>
          <a:lstStyle/>
          <a:p>
            <a:r>
              <a:rPr lang="en-US" sz="3600" cap="none" spc="0" dirty="0" smtClean="0">
                <a:latin typeface="Comic Sans MS" panose="030F0702030302020204" pitchFamily="66" charset="0"/>
              </a:rPr>
              <a:t>Ex.23, p.72</a:t>
            </a:r>
          </a:p>
          <a:p>
            <a:r>
              <a:rPr lang="en-US" sz="3600" cap="none" spc="0" dirty="0" smtClean="0">
                <a:latin typeface="Comic Sans MS" panose="030F0702030302020204" pitchFamily="66" charset="0"/>
              </a:rPr>
              <a:t>W.B. Ex.9, p.40</a:t>
            </a:r>
            <a:endParaRPr lang="ru-RU" sz="3600" cap="none" spc="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22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241</TotalTime>
  <Words>352</Words>
  <Application>Microsoft Office PowerPoint</Application>
  <PresentationFormat>Экран (4:3)</PresentationFormat>
  <Paragraphs>52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Arial Black</vt:lpstr>
      <vt:lpstr>Comic Sans MS</vt:lpstr>
      <vt:lpstr>Franklin Gothic Book</vt:lpstr>
      <vt:lpstr>Franklin Gothic Medium</vt:lpstr>
      <vt:lpstr>Tunga</vt:lpstr>
      <vt:lpstr>Wingdings</vt:lpstr>
      <vt:lpstr>Углы</vt:lpstr>
      <vt:lpstr>Look at the pictures and say what Mag and Alex usually do at home and guess the topic of the lesson.</vt:lpstr>
      <vt:lpstr>  Topic: How I help my family.   Goal: to speak on the topic using verbs in Past Simple.</vt:lpstr>
      <vt:lpstr>Listen, read and remember:</vt:lpstr>
      <vt:lpstr>Complete the text. Say how Mag helped her mum.</vt:lpstr>
      <vt:lpstr>The Answers:</vt:lpstr>
      <vt:lpstr>Listen and match the correct day. Say what Alex did on different days of the week.</vt:lpstr>
      <vt:lpstr>Ex.24, p.73</vt:lpstr>
      <vt:lpstr>Ex.24, p.73    The answers:</vt:lpstr>
      <vt:lpstr>Homework</vt:lpstr>
      <vt:lpstr> Texts for Listening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345</dc:creator>
  <cp:lastModifiedBy>1</cp:lastModifiedBy>
  <cp:revision>26</cp:revision>
  <dcterms:created xsi:type="dcterms:W3CDTF">2015-01-26T17:23:27Z</dcterms:created>
  <dcterms:modified xsi:type="dcterms:W3CDTF">2015-05-19T07:55:59Z</dcterms:modified>
</cp:coreProperties>
</file>