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ru-RU"/>
              <a:t>Образец заголовка</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10/12/2022</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10/12/2022</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ru-RU"/>
              <a:t>Образец заголовка</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ru-RU"/>
              <a:t>Образец заголовка</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10/12/2022</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ru-RU"/>
              <a:t>Образец заголовка</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ru-RU"/>
              <a:t>Образец заголовка</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10/12/2022</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10/12/2022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10/12/2022</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BE4D22-6549-4EE2-AE6E-A2C0DC08CD0F}"/>
              </a:ext>
            </a:extLst>
          </p:cNvPr>
          <p:cNvSpPr>
            <a:spLocks noGrp="1"/>
          </p:cNvSpPr>
          <p:nvPr>
            <p:ph type="ctrTitle"/>
          </p:nvPr>
        </p:nvSpPr>
        <p:spPr>
          <a:xfrm>
            <a:off x="599227" y="3128631"/>
            <a:ext cx="10993549" cy="1475013"/>
          </a:xfrm>
        </p:spPr>
        <p:txBody>
          <a:bodyPr>
            <a:normAutofit/>
          </a:bodyPr>
          <a:lstStyle/>
          <a:p>
            <a:r>
              <a:rPr lang="ru-RU" dirty="0">
                <a:solidFill>
                  <a:schemeClr val="bg1"/>
                </a:solidFill>
                <a:latin typeface="Times New Roman" panose="02020603050405020304" pitchFamily="18" charset="0"/>
                <a:cs typeface="Times New Roman" panose="02020603050405020304" pitchFamily="18" charset="0"/>
              </a:rPr>
              <a:t>Византийская империя при </a:t>
            </a:r>
            <a:r>
              <a:rPr lang="ru-RU" dirty="0" err="1">
                <a:solidFill>
                  <a:schemeClr val="bg1"/>
                </a:solidFill>
                <a:latin typeface="Times New Roman" panose="02020603050405020304" pitchFamily="18" charset="0"/>
                <a:cs typeface="Times New Roman" panose="02020603050405020304" pitchFamily="18" charset="0"/>
              </a:rPr>
              <a:t>юстиниане</a:t>
            </a:r>
            <a:endParaRPr lang="ru-RU" dirty="0">
              <a:solidFill>
                <a:schemeClr val="bg1"/>
              </a:solidFill>
              <a:latin typeface="Times New Roman" panose="02020603050405020304" pitchFamily="18" charset="0"/>
              <a:cs typeface="Times New Roman" panose="02020603050405020304" pitchFamily="18" charset="0"/>
            </a:endParaRPr>
          </a:p>
        </p:txBody>
      </p:sp>
      <p:sp>
        <p:nvSpPr>
          <p:cNvPr id="3" name="Подзаголовок 2">
            <a:extLst>
              <a:ext uri="{FF2B5EF4-FFF2-40B4-BE49-F238E27FC236}">
                <a16:creationId xmlns:a16="http://schemas.microsoft.com/office/drawing/2014/main" id="{EBAE5692-0EA4-45B8-A045-EAEFA8DCD927}"/>
              </a:ext>
            </a:extLst>
          </p:cNvPr>
          <p:cNvSpPr>
            <a:spLocks noGrp="1"/>
          </p:cNvSpPr>
          <p:nvPr>
            <p:ph type="subTitle" idx="1"/>
          </p:nvPr>
        </p:nvSpPr>
        <p:spPr>
          <a:xfrm>
            <a:off x="599227" y="5542408"/>
            <a:ext cx="10993546" cy="590321"/>
          </a:xfrm>
        </p:spPr>
        <p:txBody>
          <a:bodyPr/>
          <a:lstStyle/>
          <a:p>
            <a:r>
              <a:rPr lang="ru-RU" b="1" dirty="0">
                <a:solidFill>
                  <a:schemeClr val="bg1"/>
                </a:solidFill>
                <a:latin typeface="Times New Roman" panose="02020603050405020304" pitchFamily="18" charset="0"/>
                <a:cs typeface="Times New Roman" panose="02020603050405020304" pitchFamily="18" charset="0"/>
              </a:rPr>
              <a:t>Учитель по истории</a:t>
            </a:r>
            <a:br>
              <a:rPr lang="ru-RU" b="1" dirty="0">
                <a:solidFill>
                  <a:schemeClr val="bg1"/>
                </a:solidFill>
                <a:latin typeface="Times New Roman" panose="02020603050405020304" pitchFamily="18" charset="0"/>
                <a:cs typeface="Times New Roman" panose="02020603050405020304" pitchFamily="18" charset="0"/>
              </a:rPr>
            </a:br>
            <a:r>
              <a:rPr lang="ru-RU" b="1" dirty="0" err="1">
                <a:solidFill>
                  <a:schemeClr val="bg1"/>
                </a:solidFill>
                <a:latin typeface="Times New Roman" panose="02020603050405020304" pitchFamily="18" charset="0"/>
                <a:cs typeface="Times New Roman" panose="02020603050405020304" pitchFamily="18" charset="0"/>
              </a:rPr>
              <a:t>Гринмирис</a:t>
            </a:r>
            <a:r>
              <a:rPr lang="ru-RU" b="1" dirty="0">
                <a:solidFill>
                  <a:schemeClr val="bg1"/>
                </a:solidFill>
                <a:latin typeface="Times New Roman" panose="02020603050405020304" pitchFamily="18" charset="0"/>
                <a:cs typeface="Times New Roman" panose="02020603050405020304" pitchFamily="18" charset="0"/>
              </a:rPr>
              <a:t> Альфред Владимирович </a:t>
            </a:r>
          </a:p>
        </p:txBody>
      </p:sp>
      <p:graphicFrame>
        <p:nvGraphicFramePr>
          <p:cNvPr id="6" name="Таблица 5">
            <a:extLst>
              <a:ext uri="{FF2B5EF4-FFF2-40B4-BE49-F238E27FC236}">
                <a16:creationId xmlns:a16="http://schemas.microsoft.com/office/drawing/2014/main" id="{6C4C76E3-1B60-4658-A336-5D85972E3279}"/>
              </a:ext>
            </a:extLst>
          </p:cNvPr>
          <p:cNvGraphicFramePr>
            <a:graphicFrameLocks noGrp="1"/>
          </p:cNvGraphicFramePr>
          <p:nvPr>
            <p:extLst>
              <p:ext uri="{D42A27DB-BD31-4B8C-83A1-F6EECF244321}">
                <p14:modId xmlns:p14="http://schemas.microsoft.com/office/powerpoint/2010/main" val="2832969416"/>
              </p:ext>
            </p:extLst>
          </p:nvPr>
        </p:nvGraphicFramePr>
        <p:xfrm>
          <a:off x="1689100" y="1458347"/>
          <a:ext cx="10134600" cy="1463040"/>
        </p:xfrm>
        <a:graphic>
          <a:graphicData uri="http://schemas.openxmlformats.org/drawingml/2006/table">
            <a:tbl>
              <a:tblPr/>
              <a:tblGrid>
                <a:gridCol w="10134600">
                  <a:extLst>
                    <a:ext uri="{9D8B030D-6E8A-4147-A177-3AD203B41FA5}">
                      <a16:colId xmlns:a16="http://schemas.microsoft.com/office/drawing/2014/main" val="3867602437"/>
                    </a:ext>
                  </a:extLst>
                </a:gridCol>
              </a:tblGrid>
              <a:tr h="0">
                <a:tc>
                  <a:txBody>
                    <a:bodyPr/>
                    <a:lstStyle/>
                    <a:p>
                      <a:pPr marL="1350645" algn="ctr">
                        <a:spcAft>
                          <a:spcPts val="0"/>
                        </a:spcAft>
                      </a:pPr>
                      <a:r>
                        <a:rPr lang="ru-RU" sz="1600" b="1" cap="all" dirty="0">
                          <a:effectLst/>
                          <a:latin typeface="Times New Roman" panose="02020603050405020304" pitchFamily="18" charset="0"/>
                          <a:ea typeface="Times New Roman" panose="02020603050405020304" pitchFamily="18" charset="0"/>
                        </a:rPr>
                        <a:t>Государственное бюджетное общеобразовательное учреждение</a:t>
                      </a:r>
                    </a:p>
                    <a:p>
                      <a:pPr marL="1350645" algn="ctr">
                        <a:spcAft>
                          <a:spcPts val="0"/>
                        </a:spcAft>
                      </a:pPr>
                      <a:r>
                        <a:rPr lang="ru-RU" sz="1600" b="1" cap="all" dirty="0">
                          <a:effectLst/>
                          <a:latin typeface="Times New Roman" panose="02020603050405020304" pitchFamily="18" charset="0"/>
                          <a:ea typeface="Times New Roman" panose="02020603050405020304" pitchFamily="18" charset="0"/>
                        </a:rPr>
                        <a:t> средняя общеобразовательная школа № 303</a:t>
                      </a:r>
                    </a:p>
                    <a:p>
                      <a:pPr marL="1350645" algn="ctr">
                        <a:spcAft>
                          <a:spcPts val="0"/>
                        </a:spcAft>
                      </a:pPr>
                      <a:r>
                        <a:rPr lang="ru-RU" sz="1600" b="1" cap="all" dirty="0">
                          <a:effectLst/>
                          <a:latin typeface="Times New Roman" panose="02020603050405020304" pitchFamily="18" charset="0"/>
                          <a:ea typeface="Times New Roman" panose="02020603050405020304" pitchFamily="18" charset="0"/>
                        </a:rPr>
                        <a:t>с углубленным изучением немецкого языка</a:t>
                      </a:r>
                    </a:p>
                    <a:p>
                      <a:pPr marL="1350645" algn="ctr">
                        <a:spcAft>
                          <a:spcPts val="0"/>
                        </a:spcAft>
                      </a:pPr>
                      <a:r>
                        <a:rPr lang="ru-RU" sz="1600" b="1" cap="all" dirty="0">
                          <a:effectLst/>
                          <a:latin typeface="Times New Roman" panose="02020603050405020304" pitchFamily="18" charset="0"/>
                          <a:ea typeface="Times New Roman" panose="02020603050405020304" pitchFamily="18" charset="0"/>
                        </a:rPr>
                        <a:t>и предметов художественно-эстетического цикла</a:t>
                      </a:r>
                    </a:p>
                    <a:p>
                      <a:pPr marL="1350645" algn="ctr">
                        <a:spcAft>
                          <a:spcPts val="0"/>
                        </a:spcAft>
                      </a:pPr>
                      <a:r>
                        <a:rPr lang="ru-RU" sz="1600" b="1" cap="all" dirty="0">
                          <a:effectLst/>
                          <a:latin typeface="Times New Roman" panose="02020603050405020304" pitchFamily="18" charset="0"/>
                          <a:ea typeface="Times New Roman" panose="02020603050405020304" pitchFamily="18" charset="0"/>
                        </a:rPr>
                        <a:t>имени Фридриха Шиллера</a:t>
                      </a:r>
                    </a:p>
                    <a:p>
                      <a:pPr marL="1350645" algn="ctr">
                        <a:spcAft>
                          <a:spcPts val="0"/>
                        </a:spcAft>
                      </a:pPr>
                      <a:r>
                        <a:rPr lang="ru-RU" sz="1600" b="1" cap="all" dirty="0" err="1">
                          <a:effectLst/>
                          <a:latin typeface="Times New Roman" panose="02020603050405020304" pitchFamily="18" charset="0"/>
                          <a:ea typeface="Times New Roman" panose="02020603050405020304" pitchFamily="18" charset="0"/>
                        </a:rPr>
                        <a:t>фрунзенского</a:t>
                      </a:r>
                      <a:r>
                        <a:rPr lang="ru-RU" sz="1600" b="1" cap="all" dirty="0">
                          <a:effectLst/>
                          <a:latin typeface="Times New Roman" panose="02020603050405020304" pitchFamily="18" charset="0"/>
                          <a:ea typeface="Times New Roman" panose="02020603050405020304" pitchFamily="18" charset="0"/>
                        </a:rPr>
                        <a:t> района </a:t>
                      </a:r>
                      <a:r>
                        <a:rPr lang="ru-RU" sz="1600" b="1" cap="all" dirty="0" err="1">
                          <a:effectLst/>
                          <a:latin typeface="Times New Roman" panose="02020603050405020304" pitchFamily="18" charset="0"/>
                          <a:ea typeface="Times New Roman" panose="02020603050405020304" pitchFamily="18" charset="0"/>
                        </a:rPr>
                        <a:t>Санкт-петербурга</a:t>
                      </a:r>
                      <a:endParaRPr lang="ru-RU" sz="1600" b="1" cap="all" dirty="0">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extLst>
                  <a:ext uri="{0D108BD9-81ED-4DB2-BD59-A6C34878D82A}">
                    <a16:rowId xmlns:a16="http://schemas.microsoft.com/office/drawing/2014/main" val="703761577"/>
                  </a:ext>
                </a:extLst>
              </a:tr>
            </a:tbl>
          </a:graphicData>
        </a:graphic>
      </p:graphicFrame>
      <p:pic>
        <p:nvPicPr>
          <p:cNvPr id="7" name="Рисунок 6">
            <a:extLst>
              <a:ext uri="{FF2B5EF4-FFF2-40B4-BE49-F238E27FC236}">
                <a16:creationId xmlns:a16="http://schemas.microsoft.com/office/drawing/2014/main" id="{3B3F53C8-72A7-40C3-9F95-EB77D55E24A0}"/>
              </a:ext>
            </a:extLst>
          </p:cNvPr>
          <p:cNvPicPr>
            <a:picLocks noChangeAspect="1"/>
          </p:cNvPicPr>
          <p:nvPr/>
        </p:nvPicPr>
        <p:blipFill>
          <a:blip r:embed="rId2"/>
          <a:stretch>
            <a:fillRect/>
          </a:stretch>
        </p:blipFill>
        <p:spPr>
          <a:xfrm>
            <a:off x="711200" y="725271"/>
            <a:ext cx="2286000" cy="1971675"/>
          </a:xfrm>
          <a:prstGeom prst="rect">
            <a:avLst/>
          </a:prstGeom>
        </p:spPr>
      </p:pic>
    </p:spTree>
    <p:extLst>
      <p:ext uri="{BB962C8B-B14F-4D97-AF65-F5344CB8AC3E}">
        <p14:creationId xmlns:p14="http://schemas.microsoft.com/office/powerpoint/2010/main" val="1998861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6C3672-DA8D-4FDC-BAC9-C57688C8A329}"/>
              </a:ext>
            </a:extLst>
          </p:cNvPr>
          <p:cNvSpPr>
            <a:spLocks noGrp="1"/>
          </p:cNvSpPr>
          <p:nvPr>
            <p:ph type="title"/>
          </p:nvPr>
        </p:nvSpPr>
        <p:spPr>
          <a:xfrm>
            <a:off x="581191" y="4694910"/>
            <a:ext cx="11029615" cy="1497507"/>
          </a:xfrm>
        </p:spPr>
        <p:txBody>
          <a:bodyPr/>
          <a:lstStyle/>
          <a:p>
            <a:r>
              <a:rPr lang="ru-RU" b="1" dirty="0">
                <a:solidFill>
                  <a:schemeClr val="bg1"/>
                </a:solidFill>
                <a:latin typeface="Times New Roman" panose="02020603050405020304" pitchFamily="18" charset="0"/>
                <a:cs typeface="Times New Roman" panose="02020603050405020304" pitchFamily="18" charset="0"/>
              </a:rPr>
              <a:t>Ранняя жизнь и вступление на престол</a:t>
            </a:r>
          </a:p>
        </p:txBody>
      </p:sp>
      <p:sp>
        <p:nvSpPr>
          <p:cNvPr id="3" name="Текст 2">
            <a:extLst>
              <a:ext uri="{FF2B5EF4-FFF2-40B4-BE49-F238E27FC236}">
                <a16:creationId xmlns:a16="http://schemas.microsoft.com/office/drawing/2014/main" id="{A6984706-B2F1-400A-8EE5-5CF2DDDB7228}"/>
              </a:ext>
            </a:extLst>
          </p:cNvPr>
          <p:cNvSpPr>
            <a:spLocks noGrp="1"/>
          </p:cNvSpPr>
          <p:nvPr>
            <p:ph type="body" idx="1"/>
          </p:nvPr>
        </p:nvSpPr>
        <p:spPr>
          <a:xfrm>
            <a:off x="581191" y="1041400"/>
            <a:ext cx="4879808" cy="3835400"/>
          </a:xfrm>
        </p:spPr>
        <p:txBody>
          <a:bodyPr>
            <a:normAutofit/>
          </a:bodyPr>
          <a:lstStyle/>
          <a:p>
            <a:pPr algn="just"/>
            <a:r>
              <a:rPr lang="ru-RU" b="1" dirty="0">
                <a:solidFill>
                  <a:schemeClr val="tx1"/>
                </a:solidFill>
                <a:latin typeface="Times New Roman" panose="02020603050405020304" pitchFamily="18" charset="0"/>
                <a:cs typeface="Times New Roman" panose="02020603050405020304" pitchFamily="18" charset="0"/>
              </a:rPr>
              <a:t>Династия Юстинианов началась с восшествия на престол ее тезки Юстин I Юстин I родился в небольшой деревне </a:t>
            </a:r>
            <a:r>
              <a:rPr lang="ru-RU" b="1" dirty="0" err="1">
                <a:solidFill>
                  <a:schemeClr val="tx1"/>
                </a:solidFill>
                <a:latin typeface="Times New Roman" panose="02020603050405020304" pitchFamily="18" charset="0"/>
                <a:cs typeface="Times New Roman" panose="02020603050405020304" pitchFamily="18" charset="0"/>
              </a:rPr>
              <a:t>Бедериана</a:t>
            </a:r>
            <a:r>
              <a:rPr lang="ru-RU" b="1" dirty="0">
                <a:solidFill>
                  <a:schemeClr val="tx1"/>
                </a:solidFill>
                <a:latin typeface="Times New Roman" panose="02020603050405020304" pitchFamily="18" charset="0"/>
                <a:cs typeface="Times New Roman" panose="02020603050405020304" pitchFamily="18" charset="0"/>
              </a:rPr>
              <a:t> в 450-х годах нашей эры. Как и многие деревенские юноши, он отправился в Константинополь и завербовался в армию, где, благодаря своим физическим способностям, он стал частью </a:t>
            </a:r>
            <a:r>
              <a:rPr lang="ru-RU" b="1" dirty="0" err="1">
                <a:solidFill>
                  <a:schemeClr val="tx1"/>
                </a:solidFill>
                <a:latin typeface="Times New Roman" panose="02020603050405020304" pitchFamily="18" charset="0"/>
                <a:cs typeface="Times New Roman" panose="02020603050405020304" pitchFamily="18" charset="0"/>
              </a:rPr>
              <a:t>Оправдатели</a:t>
            </a:r>
            <a:r>
              <a:rPr lang="ru-RU" b="1" dirty="0">
                <a:solidFill>
                  <a:schemeClr val="tx1"/>
                </a:solidFill>
                <a:latin typeface="Times New Roman" panose="02020603050405020304" pitchFamily="18" charset="0"/>
                <a:cs typeface="Times New Roman" panose="02020603050405020304" pitchFamily="18" charset="0"/>
              </a:rPr>
              <a:t> Дворцовая стража.</a:t>
            </a:r>
          </a:p>
        </p:txBody>
      </p:sp>
      <p:pic>
        <p:nvPicPr>
          <p:cNvPr id="4" name="Рисунок 3">
            <a:extLst>
              <a:ext uri="{FF2B5EF4-FFF2-40B4-BE49-F238E27FC236}">
                <a16:creationId xmlns:a16="http://schemas.microsoft.com/office/drawing/2014/main" id="{323A02D9-0634-47B1-A971-D5659EF209E7}"/>
              </a:ext>
            </a:extLst>
          </p:cNvPr>
          <p:cNvPicPr>
            <a:picLocks noChangeAspect="1"/>
          </p:cNvPicPr>
          <p:nvPr/>
        </p:nvPicPr>
        <p:blipFill>
          <a:blip r:embed="rId2"/>
          <a:stretch>
            <a:fillRect/>
          </a:stretch>
        </p:blipFill>
        <p:spPr>
          <a:xfrm>
            <a:off x="5880098" y="848358"/>
            <a:ext cx="4622802" cy="3698242"/>
          </a:xfrm>
          <a:prstGeom prst="rect">
            <a:avLst/>
          </a:prstGeom>
        </p:spPr>
      </p:pic>
    </p:spTree>
    <p:extLst>
      <p:ext uri="{BB962C8B-B14F-4D97-AF65-F5344CB8AC3E}">
        <p14:creationId xmlns:p14="http://schemas.microsoft.com/office/powerpoint/2010/main" val="4050017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9F8E273-87D8-41CC-A766-BBAB7072B1C8}"/>
              </a:ext>
            </a:extLst>
          </p:cNvPr>
          <p:cNvSpPr>
            <a:spLocks noGrp="1"/>
          </p:cNvSpPr>
          <p:nvPr>
            <p:ph type="title"/>
          </p:nvPr>
        </p:nvSpPr>
        <p:spPr>
          <a:xfrm>
            <a:off x="581192" y="4586887"/>
            <a:ext cx="11029615" cy="1497507"/>
          </a:xfrm>
        </p:spPr>
        <p:txBody>
          <a:bodyPr/>
          <a:lstStyle/>
          <a:p>
            <a:r>
              <a:rPr lang="ru-RU" b="1" dirty="0">
                <a:solidFill>
                  <a:schemeClr val="bg1"/>
                </a:solidFill>
                <a:latin typeface="Times New Roman" panose="02020603050405020304" pitchFamily="18" charset="0"/>
                <a:cs typeface="Times New Roman" panose="02020603050405020304" pitchFamily="18" charset="0"/>
              </a:rPr>
              <a:t>правление</a:t>
            </a:r>
          </a:p>
        </p:txBody>
      </p:sp>
      <p:sp>
        <p:nvSpPr>
          <p:cNvPr id="3" name="Текст 2">
            <a:extLst>
              <a:ext uri="{FF2B5EF4-FFF2-40B4-BE49-F238E27FC236}">
                <a16:creationId xmlns:a16="http://schemas.microsoft.com/office/drawing/2014/main" id="{98BB0058-EDA0-469E-8A13-7EB3C2A97C87}"/>
              </a:ext>
            </a:extLst>
          </p:cNvPr>
          <p:cNvSpPr>
            <a:spLocks noGrp="1"/>
          </p:cNvSpPr>
          <p:nvPr>
            <p:ph type="body" idx="1"/>
          </p:nvPr>
        </p:nvSpPr>
        <p:spPr>
          <a:xfrm>
            <a:off x="581191" y="1048916"/>
            <a:ext cx="11029615" cy="2951584"/>
          </a:xfrm>
        </p:spPr>
        <p:txBody>
          <a:bodyPr>
            <a:noAutofit/>
          </a:bodyPr>
          <a:lstStyle/>
          <a:p>
            <a:pPr algn="just"/>
            <a:r>
              <a:rPr lang="ru-RU" b="1" dirty="0">
                <a:solidFill>
                  <a:schemeClr val="tx1"/>
                </a:solidFill>
                <a:latin typeface="Times New Roman" panose="02020603050405020304" pitchFamily="18" charset="0"/>
                <a:cs typeface="Times New Roman" panose="02020603050405020304" pitchFamily="18" charset="0"/>
              </a:rPr>
              <a:t>Юстин, родом из </a:t>
            </a:r>
            <a:r>
              <a:rPr lang="ru-RU" b="1" dirty="0" err="1">
                <a:solidFill>
                  <a:schemeClr val="tx1"/>
                </a:solidFill>
                <a:latin typeface="Times New Roman" panose="02020603050405020304" pitchFamily="18" charset="0"/>
                <a:cs typeface="Times New Roman" panose="02020603050405020304" pitchFamily="18" charset="0"/>
              </a:rPr>
              <a:t>латиноязычной</a:t>
            </a:r>
            <a:r>
              <a:rPr lang="ru-RU" b="1" dirty="0">
                <a:solidFill>
                  <a:schemeClr val="tx1"/>
                </a:solidFill>
                <a:latin typeface="Times New Roman" panose="02020603050405020304" pitchFamily="18" charset="0"/>
                <a:cs typeface="Times New Roman" panose="02020603050405020304" pitchFamily="18" charset="0"/>
              </a:rPr>
              <a:t> провинции, плохо говорил по-гречески, и был почти полностью неграмотным. Таким образом, он окружил себя умными советниками, самым известным из которых был его племянник, Юстиниан. Юстиниан, возможно, оказал большое влияние на своего дядю и, по мнению некоторых историков, таких как Прокопий, быть настоящим власть за троном. После своего восшествия на престол Юстин устранил других кандидатов на трон; двое были казнены, а трое были наказаны либо смертью, либо изгнанием. В отличие от большинства императоров до него, которые были </a:t>
            </a:r>
            <a:r>
              <a:rPr lang="ru-RU" b="1" dirty="0" err="1">
                <a:solidFill>
                  <a:schemeClr val="tx1"/>
                </a:solidFill>
                <a:latin typeface="Times New Roman" panose="02020603050405020304" pitchFamily="18" charset="0"/>
                <a:cs typeface="Times New Roman" panose="02020603050405020304" pitchFamily="18" charset="0"/>
              </a:rPr>
              <a:t>монофизитамиИустин</a:t>
            </a:r>
            <a:r>
              <a:rPr lang="ru-RU" b="1" dirty="0">
                <a:solidFill>
                  <a:schemeClr val="tx1"/>
                </a:solidFill>
                <a:latin typeface="Times New Roman" panose="02020603050405020304" pitchFamily="18" charset="0"/>
                <a:cs typeface="Times New Roman" panose="02020603050405020304" pitchFamily="18" charset="0"/>
              </a:rPr>
              <a:t> был </a:t>
            </a:r>
            <a:r>
              <a:rPr lang="ru-RU" b="1" dirty="0" err="1">
                <a:solidFill>
                  <a:schemeClr val="tx1"/>
                </a:solidFill>
                <a:latin typeface="Times New Roman" panose="02020603050405020304" pitchFamily="18" charset="0"/>
                <a:cs typeface="Times New Roman" panose="02020603050405020304" pitchFamily="18" charset="0"/>
              </a:rPr>
              <a:t>монофизитом</a:t>
            </a:r>
            <a:r>
              <a:rPr lang="ru-RU" b="1" dirty="0">
                <a:solidFill>
                  <a:schemeClr val="tx1"/>
                </a:solidFill>
                <a:latin typeface="Times New Roman" panose="02020603050405020304" pitchFamily="18" charset="0"/>
                <a:cs typeface="Times New Roman" panose="02020603050405020304" pitchFamily="18" charset="0"/>
              </a:rPr>
              <a:t>, набожным Православный христианин. </a:t>
            </a:r>
            <a:r>
              <a:rPr lang="ru-RU" b="1" dirty="0" err="1">
                <a:solidFill>
                  <a:schemeClr val="tx1"/>
                </a:solidFill>
                <a:latin typeface="Times New Roman" panose="02020603050405020304" pitchFamily="18" charset="0"/>
                <a:cs typeface="Times New Roman" panose="02020603050405020304" pitchFamily="18" charset="0"/>
              </a:rPr>
              <a:t>Монофизиты</a:t>
            </a:r>
            <a:r>
              <a:rPr lang="ru-RU" b="1" dirty="0">
                <a:solidFill>
                  <a:schemeClr val="tx1"/>
                </a:solidFill>
                <a:latin typeface="Times New Roman" panose="02020603050405020304" pitchFamily="18" charset="0"/>
                <a:cs typeface="Times New Roman" panose="02020603050405020304" pitchFamily="18" charset="0"/>
              </a:rPr>
              <a:t> и православные находились в конфликте из-за двойственной природы Христос.</a:t>
            </a:r>
          </a:p>
        </p:txBody>
      </p:sp>
    </p:spTree>
    <p:extLst>
      <p:ext uri="{BB962C8B-B14F-4D97-AF65-F5344CB8AC3E}">
        <p14:creationId xmlns:p14="http://schemas.microsoft.com/office/powerpoint/2010/main" val="1110976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BC153E-3CA4-462E-9EAA-8C77375A140E}"/>
              </a:ext>
            </a:extLst>
          </p:cNvPr>
          <p:cNvSpPr>
            <a:spLocks noGrp="1"/>
          </p:cNvSpPr>
          <p:nvPr>
            <p:ph type="title"/>
          </p:nvPr>
        </p:nvSpPr>
        <p:spPr>
          <a:xfrm>
            <a:off x="581192" y="4841695"/>
            <a:ext cx="11029615" cy="1497507"/>
          </a:xfrm>
        </p:spPr>
        <p:txBody>
          <a:bodyPr/>
          <a:lstStyle/>
          <a:p>
            <a:r>
              <a:rPr lang="ru-RU" b="1" dirty="0">
                <a:solidFill>
                  <a:prstClr val="white"/>
                </a:solidFill>
                <a:latin typeface="Times New Roman" panose="02020603050405020304" pitchFamily="18" charset="0"/>
                <a:cs typeface="Times New Roman" panose="02020603050405020304" pitchFamily="18" charset="0"/>
              </a:rPr>
              <a:t>правление</a:t>
            </a:r>
            <a:endParaRPr lang="ru-RU" dirty="0"/>
          </a:p>
        </p:txBody>
      </p:sp>
      <p:sp>
        <p:nvSpPr>
          <p:cNvPr id="3" name="Текст 2">
            <a:extLst>
              <a:ext uri="{FF2B5EF4-FFF2-40B4-BE49-F238E27FC236}">
                <a16:creationId xmlns:a16="http://schemas.microsoft.com/office/drawing/2014/main" id="{081188C8-9289-4B6A-B221-9608743FD1FE}"/>
              </a:ext>
            </a:extLst>
          </p:cNvPr>
          <p:cNvSpPr>
            <a:spLocks noGrp="1"/>
          </p:cNvSpPr>
          <p:nvPr>
            <p:ph type="body" idx="1"/>
          </p:nvPr>
        </p:nvSpPr>
        <p:spPr>
          <a:xfrm>
            <a:off x="3070393" y="850899"/>
            <a:ext cx="8540414" cy="3990795"/>
          </a:xfrm>
        </p:spPr>
        <p:txBody>
          <a:bodyPr>
            <a:normAutofit fontScale="92500"/>
          </a:bodyPr>
          <a:lstStyle/>
          <a:p>
            <a:pPr algn="just"/>
            <a:r>
              <a:rPr lang="ru-RU" b="1" dirty="0">
                <a:solidFill>
                  <a:schemeClr val="tx1"/>
                </a:solidFill>
                <a:latin typeface="Times New Roman" panose="02020603050405020304" pitchFamily="18" charset="0"/>
                <a:cs typeface="Times New Roman" panose="02020603050405020304" pitchFamily="18" charset="0"/>
              </a:rPr>
              <a:t>После деликатных переговоров </a:t>
            </a:r>
            <a:r>
              <a:rPr lang="ru-RU" b="1" dirty="0" err="1">
                <a:solidFill>
                  <a:schemeClr val="tx1"/>
                </a:solidFill>
                <a:latin typeface="Times New Roman" panose="02020603050405020304" pitchFamily="18" charset="0"/>
                <a:cs typeface="Times New Roman" panose="02020603050405020304" pitchFamily="18" charset="0"/>
              </a:rPr>
              <a:t>Акацианский</a:t>
            </a:r>
            <a:r>
              <a:rPr lang="ru-RU" b="1" dirty="0">
                <a:solidFill>
                  <a:schemeClr val="tx1"/>
                </a:solidFill>
                <a:latin typeface="Times New Roman" panose="02020603050405020304" pitchFamily="18" charset="0"/>
                <a:cs typeface="Times New Roman" panose="02020603050405020304" pitchFamily="18" charset="0"/>
              </a:rPr>
              <a:t> раскол закончился в конце марта 519 года. После этой первоначальной церковной перестройки остальная часть правления Юстина была относительно тихой и мирной. В 525 году, возможно, по настоянию Юстиниана, Юстин отменил закон, который фактически запрещал придворные чиновники от брака с людьми низкого сословия. Это позволило Юстиниану жениться Феодора, имевший низкое социальное положение. В последние годы его правления конфликт вокруг Империи усилился. Усилились раздоры с Остготское королевство в Итальянский полуостров. Их король, Теодорих </a:t>
            </a:r>
            <a:r>
              <a:rPr lang="ru-RU" b="1" dirty="0" err="1">
                <a:solidFill>
                  <a:schemeClr val="tx1"/>
                </a:solidFill>
                <a:latin typeface="Times New Roman" panose="02020603050405020304" pitchFamily="18" charset="0"/>
                <a:cs typeface="Times New Roman" panose="02020603050405020304" pitchFamily="18" charset="0"/>
              </a:rPr>
              <a:t>ВеликийТеодорих</a:t>
            </a:r>
            <a:r>
              <a:rPr lang="ru-RU" b="1" dirty="0">
                <a:solidFill>
                  <a:schemeClr val="tx1"/>
                </a:solidFill>
                <a:latin typeface="Times New Roman" panose="02020603050405020304" pitchFamily="18" charset="0"/>
                <a:cs typeface="Times New Roman" panose="02020603050405020304" pitchFamily="18" charset="0"/>
              </a:rPr>
              <a:t> Великий с подозрением относился к заговорам византийцев и обратился против римского сенаторского класса, зайдя так далеко, что казнил философа Боэций, который пытался положить конец преследованиям.</a:t>
            </a:r>
          </a:p>
        </p:txBody>
      </p:sp>
      <p:pic>
        <p:nvPicPr>
          <p:cNvPr id="4" name="Рисунок 3">
            <a:extLst>
              <a:ext uri="{FF2B5EF4-FFF2-40B4-BE49-F238E27FC236}">
                <a16:creationId xmlns:a16="http://schemas.microsoft.com/office/drawing/2014/main" id="{0539D5E6-B1E3-4A3A-8467-1BEFCF913734}"/>
              </a:ext>
            </a:extLst>
          </p:cNvPr>
          <p:cNvPicPr>
            <a:picLocks noChangeAspect="1"/>
          </p:cNvPicPr>
          <p:nvPr/>
        </p:nvPicPr>
        <p:blipFill>
          <a:blip r:embed="rId2"/>
          <a:stretch>
            <a:fillRect/>
          </a:stretch>
        </p:blipFill>
        <p:spPr>
          <a:xfrm>
            <a:off x="581192" y="1006655"/>
            <a:ext cx="2095500" cy="1009650"/>
          </a:xfrm>
          <a:prstGeom prst="rect">
            <a:avLst/>
          </a:prstGeom>
        </p:spPr>
      </p:pic>
    </p:spTree>
    <p:extLst>
      <p:ext uri="{BB962C8B-B14F-4D97-AF65-F5344CB8AC3E}">
        <p14:creationId xmlns:p14="http://schemas.microsoft.com/office/powerpoint/2010/main" val="782241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0D9E410-B433-4C4F-B29C-F423ECBA1950}"/>
              </a:ext>
            </a:extLst>
          </p:cNvPr>
          <p:cNvSpPr>
            <a:spLocks noGrp="1"/>
          </p:cNvSpPr>
          <p:nvPr>
            <p:ph type="title"/>
          </p:nvPr>
        </p:nvSpPr>
        <p:spPr>
          <a:xfrm>
            <a:off x="581191" y="5219700"/>
            <a:ext cx="11029615" cy="972717"/>
          </a:xfrm>
        </p:spPr>
        <p:txBody>
          <a:bodyPr/>
          <a:lstStyle/>
          <a:p>
            <a:r>
              <a:rPr lang="ru-RU" b="1" dirty="0">
                <a:solidFill>
                  <a:schemeClr val="bg1"/>
                </a:solidFill>
                <a:latin typeface="Times New Roman" panose="02020603050405020304" pitchFamily="18" charset="0"/>
                <a:cs typeface="Times New Roman" panose="02020603050405020304" pitchFamily="18" charset="0"/>
              </a:rPr>
              <a:t>Юстиниан </a:t>
            </a:r>
            <a:r>
              <a:rPr lang="en-US" b="1" dirty="0" err="1">
                <a:solidFill>
                  <a:schemeClr val="bg1"/>
                </a:solidFill>
                <a:latin typeface="Times New Roman" panose="02020603050405020304" pitchFamily="18" charset="0"/>
                <a:cs typeface="Times New Roman" panose="02020603050405020304" pitchFamily="18" charset="0"/>
              </a:rPr>
              <a:t>i</a:t>
            </a:r>
            <a:r>
              <a:rPr lang="ru-RU" b="1" dirty="0">
                <a:solidFill>
                  <a:schemeClr val="bg1"/>
                </a:solidFill>
                <a:latin typeface="Times New Roman" panose="02020603050405020304" pitchFamily="18" charset="0"/>
                <a:cs typeface="Times New Roman" panose="02020603050405020304" pitchFamily="18" charset="0"/>
              </a:rPr>
              <a:t> </a:t>
            </a:r>
          </a:p>
        </p:txBody>
      </p:sp>
      <p:sp>
        <p:nvSpPr>
          <p:cNvPr id="3" name="Текст 2">
            <a:extLst>
              <a:ext uri="{FF2B5EF4-FFF2-40B4-BE49-F238E27FC236}">
                <a16:creationId xmlns:a16="http://schemas.microsoft.com/office/drawing/2014/main" id="{60530983-F261-49D8-8ACB-A17995D9E1FB}"/>
              </a:ext>
            </a:extLst>
          </p:cNvPr>
          <p:cNvSpPr>
            <a:spLocks noGrp="1"/>
          </p:cNvSpPr>
          <p:nvPr>
            <p:ph type="body" idx="1"/>
          </p:nvPr>
        </p:nvSpPr>
        <p:spPr>
          <a:xfrm>
            <a:off x="581191" y="822504"/>
            <a:ext cx="7826209" cy="4308296"/>
          </a:xfrm>
        </p:spPr>
        <p:txBody>
          <a:bodyPr>
            <a:normAutofit fontScale="92500" lnSpcReduction="20000"/>
          </a:bodyPr>
          <a:lstStyle/>
          <a:p>
            <a:pPr algn="just"/>
            <a:r>
              <a:rPr lang="ru-RU" b="1" dirty="0">
                <a:solidFill>
                  <a:schemeClr val="tx1"/>
                </a:solidFill>
                <a:latin typeface="Times New Roman" panose="02020603050405020304" pitchFamily="18" charset="0"/>
                <a:cs typeface="Times New Roman" panose="02020603050405020304" pitchFamily="18" charset="0"/>
              </a:rPr>
              <a:t>Сила династии была продемонстрирована при Юстиниане I. После беспорядков в Нике Юстиниан восстановил город и реформировал законодательство с помощью "Кодекса Юстиниана".</a:t>
            </a:r>
          </a:p>
          <a:p>
            <a:pPr algn="just"/>
            <a:r>
              <a:rPr lang="ru-RU" b="1" dirty="0">
                <a:solidFill>
                  <a:schemeClr val="tx1"/>
                </a:solidFill>
                <a:latin typeface="Times New Roman" panose="02020603050405020304" pitchFamily="18" charset="0"/>
                <a:cs typeface="Times New Roman" panose="02020603050405020304" pitchFamily="18" charset="0"/>
              </a:rPr>
              <a:t>Юстиниан унаследовал войну с Персией от своего дяди и предыдущего императора Юстина I. Юстиниан продолжил войну, преуспев в отправке войск вплоть до Евфрата, но набег застопорился, и он потерял начатки новой крепости в результате сокрушительного поражения. Этот своего рода тупик привел Юстиниана к переговорам о "Вечном мире", в ходе которых он согласился заплатить одиннадцать тысяч фунтов золота в обмен на прекращение военных действий и защиту нескольких горных перевалов.</a:t>
            </a:r>
          </a:p>
          <a:p>
            <a:pPr algn="just"/>
            <a:r>
              <a:rPr lang="ru-RU" b="1" dirty="0">
                <a:solidFill>
                  <a:schemeClr val="tx1"/>
                </a:solidFill>
                <a:latin typeface="Times New Roman" panose="02020603050405020304" pitchFamily="18" charset="0"/>
                <a:cs typeface="Times New Roman" panose="02020603050405020304" pitchFamily="18" charset="0"/>
              </a:rPr>
              <a:t>Затем он приступил к осуществлению своей мечты о восстановлении Римской империи. По его приказу его любимый генерал </a:t>
            </a:r>
            <a:r>
              <a:rPr lang="ru-RU" b="1" dirty="0" err="1">
                <a:solidFill>
                  <a:schemeClr val="tx1"/>
                </a:solidFill>
                <a:latin typeface="Times New Roman" panose="02020603050405020304" pitchFamily="18" charset="0"/>
                <a:cs typeface="Times New Roman" panose="02020603050405020304" pitchFamily="18" charset="0"/>
              </a:rPr>
              <a:t>Велисарий</a:t>
            </a:r>
            <a:r>
              <a:rPr lang="ru-RU" b="1" dirty="0">
                <a:solidFill>
                  <a:schemeClr val="tx1"/>
                </a:solidFill>
                <a:latin typeface="Times New Roman" panose="02020603050405020304" pitchFamily="18" charset="0"/>
                <a:cs typeface="Times New Roman" panose="02020603050405020304" pitchFamily="18" charset="0"/>
              </a:rPr>
              <a:t> начал отвоевывать бывшие римские территории, начав с вандалов.</a:t>
            </a:r>
          </a:p>
        </p:txBody>
      </p:sp>
      <p:pic>
        <p:nvPicPr>
          <p:cNvPr id="4" name="Рисунок 3">
            <a:extLst>
              <a:ext uri="{FF2B5EF4-FFF2-40B4-BE49-F238E27FC236}">
                <a16:creationId xmlns:a16="http://schemas.microsoft.com/office/drawing/2014/main" id="{A77705C9-6E96-43FE-8F2A-31314DA7396D}"/>
              </a:ext>
            </a:extLst>
          </p:cNvPr>
          <p:cNvPicPr>
            <a:picLocks noChangeAspect="1"/>
          </p:cNvPicPr>
          <p:nvPr/>
        </p:nvPicPr>
        <p:blipFill>
          <a:blip r:embed="rId2"/>
          <a:stretch>
            <a:fillRect/>
          </a:stretch>
        </p:blipFill>
        <p:spPr>
          <a:xfrm>
            <a:off x="8636000" y="939800"/>
            <a:ext cx="2738438" cy="3651250"/>
          </a:xfrm>
          <a:prstGeom prst="rect">
            <a:avLst/>
          </a:prstGeom>
        </p:spPr>
      </p:pic>
    </p:spTree>
    <p:extLst>
      <p:ext uri="{BB962C8B-B14F-4D97-AF65-F5344CB8AC3E}">
        <p14:creationId xmlns:p14="http://schemas.microsoft.com/office/powerpoint/2010/main" val="1051676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93E7F3-8247-47FE-8051-01CACB6AECCD}"/>
              </a:ext>
            </a:extLst>
          </p:cNvPr>
          <p:cNvSpPr>
            <a:spLocks noGrp="1"/>
          </p:cNvSpPr>
          <p:nvPr>
            <p:ph type="title"/>
          </p:nvPr>
        </p:nvSpPr>
        <p:spPr>
          <a:xfrm>
            <a:off x="581192" y="4694910"/>
            <a:ext cx="11029615" cy="1497507"/>
          </a:xfrm>
        </p:spPr>
        <p:txBody>
          <a:bodyPr/>
          <a:lstStyle/>
          <a:p>
            <a:r>
              <a:rPr lang="ru-RU" b="1" dirty="0">
                <a:solidFill>
                  <a:schemeClr val="bg1"/>
                </a:solidFill>
                <a:latin typeface="Times New Roman" panose="02020603050405020304" pitchFamily="18" charset="0"/>
                <a:cs typeface="Times New Roman" panose="02020603050405020304" pitchFamily="18" charset="0"/>
              </a:rPr>
              <a:t>Юстиниан </a:t>
            </a:r>
            <a:r>
              <a:rPr lang="en-US" b="1" dirty="0">
                <a:solidFill>
                  <a:schemeClr val="bg1"/>
                </a:solidFill>
                <a:latin typeface="Times New Roman" panose="02020603050405020304" pitchFamily="18" charset="0"/>
                <a:cs typeface="Times New Roman" panose="02020603050405020304" pitchFamily="18" charset="0"/>
              </a:rPr>
              <a:t>ii</a:t>
            </a:r>
            <a:endParaRPr lang="ru-RU" b="1" dirty="0">
              <a:solidFill>
                <a:schemeClr val="bg1"/>
              </a:solidFill>
              <a:latin typeface="Times New Roman" panose="02020603050405020304" pitchFamily="18" charset="0"/>
              <a:cs typeface="Times New Roman" panose="02020603050405020304" pitchFamily="18" charset="0"/>
            </a:endParaRPr>
          </a:p>
        </p:txBody>
      </p:sp>
      <p:sp>
        <p:nvSpPr>
          <p:cNvPr id="3" name="Текст 2">
            <a:extLst>
              <a:ext uri="{FF2B5EF4-FFF2-40B4-BE49-F238E27FC236}">
                <a16:creationId xmlns:a16="http://schemas.microsoft.com/office/drawing/2014/main" id="{5B0631FD-55FA-4EC7-B2AF-69EA38149BFE}"/>
              </a:ext>
            </a:extLst>
          </p:cNvPr>
          <p:cNvSpPr>
            <a:spLocks noGrp="1"/>
          </p:cNvSpPr>
          <p:nvPr>
            <p:ph type="body" idx="1"/>
          </p:nvPr>
        </p:nvSpPr>
        <p:spPr>
          <a:xfrm>
            <a:off x="4851400" y="871116"/>
            <a:ext cx="6657807" cy="4107284"/>
          </a:xfrm>
        </p:spPr>
        <p:txBody>
          <a:bodyPr>
            <a:normAutofit/>
          </a:bodyPr>
          <a:lstStyle/>
          <a:p>
            <a:pPr algn="just"/>
            <a:r>
              <a:rPr lang="ru-RU" b="1" dirty="0">
                <a:solidFill>
                  <a:schemeClr val="tx1"/>
                </a:solidFill>
                <a:latin typeface="Times New Roman" panose="02020603050405020304" pitchFamily="18" charset="0"/>
                <a:cs typeface="Times New Roman" panose="02020603050405020304" pitchFamily="18" charset="0"/>
              </a:rPr>
              <a:t>После завоевания Юстинианом и обширных программ восстановления казна империи опустела.</a:t>
            </a:r>
            <a:r>
              <a:rPr lang="en-US" b="1"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Финансовый беспорядок ослабил Империю и вынудил его преемника Юстина II приостановить выплаты аварам. Пока византийцы были отвлечены персами, орды лангобардов под предводительством короля </a:t>
            </a:r>
            <a:r>
              <a:rPr lang="ru-RU" b="1" dirty="0" err="1">
                <a:solidFill>
                  <a:schemeClr val="tx1"/>
                </a:solidFill>
                <a:latin typeface="Times New Roman" panose="02020603050405020304" pitchFamily="18" charset="0"/>
                <a:cs typeface="Times New Roman" panose="02020603050405020304" pitchFamily="18" charset="0"/>
              </a:rPr>
              <a:t>Альбоина</a:t>
            </a:r>
            <a:r>
              <a:rPr lang="ru-RU" b="1" dirty="0">
                <a:solidFill>
                  <a:schemeClr val="tx1"/>
                </a:solidFill>
                <a:latin typeface="Times New Roman" panose="02020603050405020304" pitchFamily="18" charset="0"/>
                <a:cs typeface="Times New Roman" panose="02020603050405020304" pitchFamily="18" charset="0"/>
              </a:rPr>
              <a:t> вторглись в Италию и вскоре завоевали большую часть полуострова. Более поздние войны с персами в Сирии не прошли гладко, что привело к психическому заболеванию, которое свело Юстина II в могилу.</a:t>
            </a:r>
          </a:p>
        </p:txBody>
      </p:sp>
      <p:pic>
        <p:nvPicPr>
          <p:cNvPr id="4" name="Рисунок 3">
            <a:extLst>
              <a:ext uri="{FF2B5EF4-FFF2-40B4-BE49-F238E27FC236}">
                <a16:creationId xmlns:a16="http://schemas.microsoft.com/office/drawing/2014/main" id="{4A5295E1-B63B-4341-984A-D6A6169259AD}"/>
              </a:ext>
            </a:extLst>
          </p:cNvPr>
          <p:cNvPicPr>
            <a:picLocks noChangeAspect="1"/>
          </p:cNvPicPr>
          <p:nvPr/>
        </p:nvPicPr>
        <p:blipFill>
          <a:blip r:embed="rId2"/>
          <a:stretch>
            <a:fillRect/>
          </a:stretch>
        </p:blipFill>
        <p:spPr>
          <a:xfrm>
            <a:off x="581192" y="849806"/>
            <a:ext cx="4005857" cy="3970806"/>
          </a:xfrm>
          <a:prstGeom prst="rect">
            <a:avLst/>
          </a:prstGeom>
        </p:spPr>
      </p:pic>
    </p:spTree>
    <p:extLst>
      <p:ext uri="{BB962C8B-B14F-4D97-AF65-F5344CB8AC3E}">
        <p14:creationId xmlns:p14="http://schemas.microsoft.com/office/powerpoint/2010/main" val="874500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73135E-C244-4CCC-AF8A-BE1A3FDE1AA3}"/>
              </a:ext>
            </a:extLst>
          </p:cNvPr>
          <p:cNvSpPr>
            <a:spLocks noGrp="1"/>
          </p:cNvSpPr>
          <p:nvPr>
            <p:ph type="title"/>
          </p:nvPr>
        </p:nvSpPr>
        <p:spPr>
          <a:xfrm>
            <a:off x="581192" y="4575427"/>
            <a:ext cx="11029615" cy="1497507"/>
          </a:xfrm>
        </p:spPr>
        <p:txBody>
          <a:bodyPr/>
          <a:lstStyle/>
          <a:p>
            <a:r>
              <a:rPr lang="ru-RU" b="1" dirty="0" err="1">
                <a:solidFill>
                  <a:schemeClr val="bg1"/>
                </a:solidFill>
                <a:latin typeface="Times New Roman" panose="02020603050405020304" pitchFamily="18" charset="0"/>
                <a:cs typeface="Times New Roman" panose="02020603050405020304" pitchFamily="18" charset="0"/>
              </a:rPr>
              <a:t>морис</a:t>
            </a:r>
            <a:endParaRPr lang="ru-RU" b="1" dirty="0">
              <a:solidFill>
                <a:schemeClr val="bg1"/>
              </a:solidFill>
              <a:latin typeface="Times New Roman" panose="02020603050405020304" pitchFamily="18" charset="0"/>
              <a:cs typeface="Times New Roman" panose="02020603050405020304" pitchFamily="18" charset="0"/>
            </a:endParaRPr>
          </a:p>
        </p:txBody>
      </p:sp>
      <p:sp>
        <p:nvSpPr>
          <p:cNvPr id="3" name="Текст 2">
            <a:extLst>
              <a:ext uri="{FF2B5EF4-FFF2-40B4-BE49-F238E27FC236}">
                <a16:creationId xmlns:a16="http://schemas.microsoft.com/office/drawing/2014/main" id="{ACAD9F54-407F-4A92-8C69-B4C41CF77124}"/>
              </a:ext>
            </a:extLst>
          </p:cNvPr>
          <p:cNvSpPr>
            <a:spLocks noGrp="1"/>
          </p:cNvSpPr>
          <p:nvPr>
            <p:ph type="body" idx="1"/>
          </p:nvPr>
        </p:nvSpPr>
        <p:spPr>
          <a:xfrm>
            <a:off x="479592" y="801192"/>
            <a:ext cx="11029615" cy="2107108"/>
          </a:xfrm>
        </p:spPr>
        <p:txBody>
          <a:bodyPr>
            <a:normAutofit lnSpcReduction="10000"/>
          </a:bodyPr>
          <a:lstStyle/>
          <a:p>
            <a:pPr algn="just"/>
            <a:r>
              <a:rPr lang="ru-RU" b="1" dirty="0">
                <a:solidFill>
                  <a:schemeClr val="tx1"/>
                </a:solidFill>
                <a:latin typeface="Times New Roman" panose="02020603050405020304" pitchFamily="18" charset="0"/>
                <a:cs typeface="Times New Roman" panose="02020603050405020304" pitchFamily="18" charset="0"/>
              </a:rPr>
              <a:t>Морис, пятый и последний император династии Юстинианов, по сообщениям, был родом из Армении и начал свою карьеру в Константинополе в качестве нотариуса. Со временем он дослужился до звания секретаря императорской телохранительницы, а в 577 году нашей эры был назначен главнокомандующим армией. Он, после тяжелой кампании на Востоке в </a:t>
            </a:r>
            <a:r>
              <a:rPr lang="ru-RU" b="1" dirty="0" err="1">
                <a:solidFill>
                  <a:schemeClr val="tx1"/>
                </a:solidFill>
                <a:latin typeface="Times New Roman" panose="02020603050405020304" pitchFamily="18" charset="0"/>
                <a:cs typeface="Times New Roman" panose="02020603050405020304" pitchFamily="18" charset="0"/>
              </a:rPr>
              <a:t>Византийско</a:t>
            </a:r>
            <a:r>
              <a:rPr lang="ru-RU" b="1" dirty="0">
                <a:solidFill>
                  <a:schemeClr val="tx1"/>
                </a:solidFill>
                <a:latin typeface="Times New Roman" panose="02020603050405020304" pitchFamily="18" charset="0"/>
                <a:cs typeface="Times New Roman" panose="02020603050405020304" pitchFamily="18" charset="0"/>
              </a:rPr>
              <a:t>–Сасанидской войне 572-591 годов, был повышен до звания патриция. В 582 году он женился на дочери императора и унаследовал его трон в возрасте сорока трех лет.</a:t>
            </a:r>
          </a:p>
        </p:txBody>
      </p:sp>
      <p:pic>
        <p:nvPicPr>
          <p:cNvPr id="4" name="Рисунок 3">
            <a:extLst>
              <a:ext uri="{FF2B5EF4-FFF2-40B4-BE49-F238E27FC236}">
                <a16:creationId xmlns:a16="http://schemas.microsoft.com/office/drawing/2014/main" id="{E9DB1BF8-B1E1-43A2-9AF0-73EF2572EF7C}"/>
              </a:ext>
            </a:extLst>
          </p:cNvPr>
          <p:cNvPicPr>
            <a:picLocks noChangeAspect="1"/>
          </p:cNvPicPr>
          <p:nvPr/>
        </p:nvPicPr>
        <p:blipFill>
          <a:blip r:embed="rId2"/>
          <a:stretch>
            <a:fillRect/>
          </a:stretch>
        </p:blipFill>
        <p:spPr>
          <a:xfrm>
            <a:off x="4826000" y="2908300"/>
            <a:ext cx="4130319" cy="2107108"/>
          </a:xfrm>
          <a:prstGeom prst="rect">
            <a:avLst/>
          </a:prstGeom>
        </p:spPr>
      </p:pic>
    </p:spTree>
    <p:extLst>
      <p:ext uri="{BB962C8B-B14F-4D97-AF65-F5344CB8AC3E}">
        <p14:creationId xmlns:p14="http://schemas.microsoft.com/office/powerpoint/2010/main" val="3455897487"/>
      </p:ext>
    </p:extLst>
  </p:cSld>
  <p:clrMapOvr>
    <a:masterClrMapping/>
  </p:clrMapOvr>
</p:sld>
</file>

<file path=ppt/theme/theme1.xml><?xml version="1.0" encoding="utf-8"?>
<a:theme xmlns:a="http://schemas.openxmlformats.org/drawingml/2006/main" name="Дивиденд">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TM03457464[[fn=Дивиденд]]</Template>
  <TotalTime>29</TotalTime>
  <Words>623</Words>
  <Application>Microsoft Office PowerPoint</Application>
  <PresentationFormat>Широкоэкранный</PresentationFormat>
  <Paragraphs>22</Paragraphs>
  <Slides>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7</vt:i4>
      </vt:variant>
    </vt:vector>
  </HeadingPairs>
  <TitlesOfParts>
    <vt:vector size="12" baseType="lpstr">
      <vt:lpstr>Corbel</vt:lpstr>
      <vt:lpstr>Gill Sans MT</vt:lpstr>
      <vt:lpstr>Times New Roman</vt:lpstr>
      <vt:lpstr>Wingdings 2</vt:lpstr>
      <vt:lpstr>Дивиденд</vt:lpstr>
      <vt:lpstr>Византийская империя при юстиниане</vt:lpstr>
      <vt:lpstr>Ранняя жизнь и вступление на престол</vt:lpstr>
      <vt:lpstr>правление</vt:lpstr>
      <vt:lpstr>правление</vt:lpstr>
      <vt:lpstr>Юстиниан i </vt:lpstr>
      <vt:lpstr>Юстиниан ii</vt:lpstr>
      <vt:lpstr>морис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Византийская империя при юстиниане</dc:title>
  <dc:creator>User</dc:creator>
  <cp:lastModifiedBy>User</cp:lastModifiedBy>
  <cp:revision>4</cp:revision>
  <dcterms:created xsi:type="dcterms:W3CDTF">2022-10-12T07:54:06Z</dcterms:created>
  <dcterms:modified xsi:type="dcterms:W3CDTF">2022-10-12T08:23:59Z</dcterms:modified>
</cp:coreProperties>
</file>