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68" r:id="rId4"/>
    <p:sldId id="269" r:id="rId5"/>
    <p:sldId id="270" r:id="rId6"/>
    <p:sldId id="271" r:id="rId7"/>
    <p:sldId id="258" r:id="rId8"/>
    <p:sldId id="259" r:id="rId9"/>
    <p:sldId id="260" r:id="rId10"/>
    <p:sldId id="272" r:id="rId11"/>
    <p:sldId id="262" r:id="rId12"/>
    <p:sldId id="273" r:id="rId13"/>
    <p:sldId id="274" r:id="rId14"/>
    <p:sldId id="264" r:id="rId15"/>
    <p:sldId id="265" r:id="rId16"/>
    <p:sldId id="275" r:id="rId17"/>
    <p:sldId id="276" r:id="rId18"/>
    <p:sldId id="277" r:id="rId19"/>
    <p:sldId id="266" r:id="rId20"/>
    <p:sldId id="279" r:id="rId21"/>
    <p:sldId id="280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33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63205-458F-4FC4-A940-F86E5AA78FC0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92336-98C8-4756-9390-80C271BF8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456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63205-458F-4FC4-A940-F86E5AA78FC0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92336-98C8-4756-9390-80C271BF8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59848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63205-458F-4FC4-A940-F86E5AA78FC0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92336-98C8-4756-9390-80C271BF8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37237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F051E-6694-4F4C-8D78-4CE36A7C43AE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38C7E-7D0C-45A8-93BF-DB37FED46B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53395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F051E-6694-4F4C-8D78-4CE36A7C43AE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38C7E-7D0C-45A8-93BF-DB37FED46B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10389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F051E-6694-4F4C-8D78-4CE36A7C43AE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38C7E-7D0C-45A8-93BF-DB37FED46B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66880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F051E-6694-4F4C-8D78-4CE36A7C43AE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38C7E-7D0C-45A8-93BF-DB37FED46B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15955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F051E-6694-4F4C-8D78-4CE36A7C43AE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38C7E-7D0C-45A8-93BF-DB37FED46B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42704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F051E-6694-4F4C-8D78-4CE36A7C43AE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38C7E-7D0C-45A8-93BF-DB37FED46B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32083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F051E-6694-4F4C-8D78-4CE36A7C43AE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38C7E-7D0C-45A8-93BF-DB37FED46B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56212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F051E-6694-4F4C-8D78-4CE36A7C43AE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38C7E-7D0C-45A8-93BF-DB37FED46B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2633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63205-458F-4FC4-A940-F86E5AA78FC0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92336-98C8-4756-9390-80C271BF8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49552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F051E-6694-4F4C-8D78-4CE36A7C43AE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38C7E-7D0C-45A8-93BF-DB37FED46B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77105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F051E-6694-4F4C-8D78-4CE36A7C43AE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38C7E-7D0C-45A8-93BF-DB37FED46B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47690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F051E-6694-4F4C-8D78-4CE36A7C43AE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38C7E-7D0C-45A8-93BF-DB37FED46B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23111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63205-458F-4FC4-A940-F86E5AA78FC0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92336-98C8-4756-9390-80C271BF8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439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63205-458F-4FC4-A940-F86E5AA78FC0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92336-98C8-4756-9390-80C271BF8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6775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63205-458F-4FC4-A940-F86E5AA78FC0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92336-98C8-4756-9390-80C271BF8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7749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63205-458F-4FC4-A940-F86E5AA78FC0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92336-98C8-4756-9390-80C271BF8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438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63205-458F-4FC4-A940-F86E5AA78FC0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92336-98C8-4756-9390-80C271BF8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94606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63205-458F-4FC4-A940-F86E5AA78FC0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92336-98C8-4756-9390-80C271BF8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2604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63205-458F-4FC4-A940-F86E5AA78FC0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92336-98C8-4756-9390-80C271BF8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5607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863205-458F-4FC4-A940-F86E5AA78FC0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392336-98C8-4756-9390-80C271BF8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1840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0F051E-6694-4F4C-8D78-4CE36A7C43AE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838C7E-7D0C-45A8-93BF-DB37FED46B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1252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&#1054;&#1073;&#1088;&#1072;&#1097;&#1077;&#1085;&#1080;&#1077;.mp4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01134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58384" y="919878"/>
            <a:ext cx="6532417" cy="774988"/>
          </a:xfrm>
        </p:spPr>
        <p:txBody>
          <a:bodyPr>
            <a:normAutofit fontScale="85000" lnSpcReduction="20000"/>
          </a:bodyPr>
          <a:lstStyle/>
          <a:p>
            <a:r>
              <a:rPr lang="ru-RU" sz="3600" b="1" dirty="0" smtClean="0">
                <a:solidFill>
                  <a:srgbClr val="0033CC"/>
                </a:solidFill>
              </a:rPr>
              <a:t>Стратегическая сессия Российского движения детей и молодёжи</a:t>
            </a:r>
            <a:endParaRPr lang="ru-RU" sz="3600" b="1" dirty="0">
              <a:solidFill>
                <a:srgbClr val="0033CC"/>
              </a:solidFill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524000" y="5366617"/>
            <a:ext cx="9144000" cy="84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0000CC"/>
                </a:solidFill>
              </a:rPr>
              <a:t>10 октября 2022г.</a:t>
            </a:r>
          </a:p>
          <a:p>
            <a:r>
              <a:rPr lang="ru-RU" sz="2000" b="1" dirty="0" err="1" smtClean="0">
                <a:solidFill>
                  <a:srgbClr val="0000CC"/>
                </a:solidFill>
              </a:rPr>
              <a:t>Ардатовский</a:t>
            </a:r>
            <a:r>
              <a:rPr lang="ru-RU" sz="2000" b="1" dirty="0" smtClean="0">
                <a:solidFill>
                  <a:srgbClr val="0000CC"/>
                </a:solidFill>
              </a:rPr>
              <a:t> муниципальный район</a:t>
            </a:r>
            <a:endParaRPr lang="ru-RU" sz="2000" b="1" dirty="0">
              <a:solidFill>
                <a:srgbClr val="0000CC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10496" t="21900" r="12148" b="22901"/>
          <a:stretch/>
        </p:blipFill>
        <p:spPr>
          <a:xfrm>
            <a:off x="9556249" y="209696"/>
            <a:ext cx="2223501" cy="158661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69" t="21279" r="64770" b="63159"/>
          <a:stretch/>
        </p:blipFill>
        <p:spPr>
          <a:xfrm>
            <a:off x="201024" y="315031"/>
            <a:ext cx="2883104" cy="1209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580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2143" y="-5228"/>
            <a:ext cx="12204143" cy="68632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114" y="938341"/>
            <a:ext cx="3958295" cy="562494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4537" y="958248"/>
            <a:ext cx="3673686" cy="519316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1254" y="2181484"/>
            <a:ext cx="4193618" cy="31386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74273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839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657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2143" y="-5228"/>
            <a:ext cx="12204143" cy="6863228"/>
          </a:xfrm>
          <a:prstGeom prst="rect">
            <a:avLst/>
          </a:prstGeom>
        </p:spPr>
      </p:pic>
      <p:sp>
        <p:nvSpPr>
          <p:cNvPr id="8" name="Подзаголовок 2"/>
          <p:cNvSpPr txBox="1">
            <a:spLocks/>
          </p:cNvSpPr>
          <p:nvPr/>
        </p:nvSpPr>
        <p:spPr>
          <a:xfrm>
            <a:off x="7987146" y="1804348"/>
            <a:ext cx="3837709" cy="478051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ru-RU" dirty="0" smtClean="0">
                <a:solidFill>
                  <a:srgbClr val="0000CC"/>
                </a:solidFill>
              </a:rPr>
              <a:t>"Задача, стоящая перед нами чрезвычайно важна для всей страны и её будущего сегодня. Сейчас мы особо остро ощущаем, насколько молодежь искренне любит свою страну, нацелена на созидание и активную работу. Уверен, что инициатива, исходившая от молодежи и поддержанная Президентом нашей страны, обретёт новые направления развития. Спасибо за вовлеченность и работу", - обратился с приветственным словом Губернатор Нижегородской области </a:t>
            </a:r>
            <a:r>
              <a:rPr lang="ru-RU" b="1" dirty="0" smtClean="0">
                <a:solidFill>
                  <a:srgbClr val="0000CC"/>
                </a:solidFill>
              </a:rPr>
              <a:t>Глеб Никитин.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10" y="1027906"/>
            <a:ext cx="7348383" cy="48970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86083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2143" y="-5228"/>
            <a:ext cx="12204143" cy="6863228"/>
          </a:xfrm>
          <a:prstGeom prst="rect">
            <a:avLst/>
          </a:prstGeom>
        </p:spPr>
      </p:pic>
      <p:sp>
        <p:nvSpPr>
          <p:cNvPr id="8" name="Подзаголовок 2"/>
          <p:cNvSpPr txBox="1">
            <a:spLocks/>
          </p:cNvSpPr>
          <p:nvPr/>
        </p:nvSpPr>
        <p:spPr>
          <a:xfrm>
            <a:off x="8323054" y="1690688"/>
            <a:ext cx="3540692" cy="5167312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ru-RU" dirty="0" smtClean="0">
                <a:solidFill>
                  <a:srgbClr val="0000CC"/>
                </a:solidFill>
              </a:rPr>
              <a:t>"Движение сегодня - это платформа, позволяющая ребёнку попробовать себя в любой социальной роли, даст возможность быть услышанными и принимать активное участие в развитии страны, а также будет способствовать воспитанию детей, развитию общественно значимой и творческой активности, чувства личной ответственности в каждом событии. Мы точно знаем, что существующий опыт Нижегородской области, кадры позволят решить поставленные перед нами задачи", - рассказал </a:t>
            </a:r>
            <a:r>
              <a:rPr lang="ru-RU" b="1" dirty="0" smtClean="0">
                <a:solidFill>
                  <a:srgbClr val="0000CC"/>
                </a:solidFill>
              </a:rPr>
              <a:t>Вячеслав Амосов.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55" y="1027906"/>
            <a:ext cx="7556201" cy="50355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000739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323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061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913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50689" y="-5228"/>
            <a:ext cx="12342689" cy="6863228"/>
          </a:xfrm>
          <a:prstGeom prst="rect">
            <a:avLst/>
          </a:prstGeom>
        </p:spPr>
      </p:pic>
      <p:sp>
        <p:nvSpPr>
          <p:cNvPr id="8" name="Подзаголовок 2"/>
          <p:cNvSpPr txBox="1">
            <a:spLocks/>
          </p:cNvSpPr>
          <p:nvPr/>
        </p:nvSpPr>
        <p:spPr>
          <a:xfrm>
            <a:off x="7744691" y="2333346"/>
            <a:ext cx="3776219" cy="264043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Видеоприветствие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Председателя Совета регионального отделения Российского</a:t>
            </a:r>
            <a:r>
              <a:rPr kumimoji="0" lang="ru-RU" sz="2800" b="0" i="0" u="none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t> движения детей и молодёжи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ru-RU" sz="2800" b="0" i="0" u="none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t>В.А. Амосова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pic>
        <p:nvPicPr>
          <p:cNvPr id="3" name="Рисунок 2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173" y="1180326"/>
            <a:ext cx="6736864" cy="44921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24149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21121" y="478972"/>
            <a:ext cx="47083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4262C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ПРЕДЛОЖИТЕ НАЗВАНИЕ</a:t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4262C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4262C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НОВОГО ДВИЖЕНИЯ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E4262C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 flipV="1">
            <a:off x="2333897" y="1788940"/>
            <a:ext cx="4488164" cy="1084888"/>
          </a:xfrm>
          <a:prstGeom prst="round2DiagRect">
            <a:avLst>
              <a:gd name="adj1" fmla="val 46804"/>
              <a:gd name="adj2" fmla="val 6849"/>
            </a:avLst>
          </a:prstGeom>
          <a:solidFill>
            <a:srgbClr val="5B2F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 flipV="1">
            <a:off x="7262948" y="1788940"/>
            <a:ext cx="4488164" cy="1084888"/>
          </a:xfrm>
          <a:prstGeom prst="round2DiagRect">
            <a:avLst>
              <a:gd name="adj1" fmla="val 46804"/>
              <a:gd name="adj2" fmla="val 6849"/>
            </a:avLst>
          </a:prstGeom>
          <a:solidFill>
            <a:srgbClr val="E53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 flipV="1">
            <a:off x="2333897" y="3238582"/>
            <a:ext cx="4488164" cy="1084888"/>
          </a:xfrm>
          <a:prstGeom prst="round2DiagRect">
            <a:avLst>
              <a:gd name="adj1" fmla="val 46804"/>
              <a:gd name="adj2" fmla="val 6849"/>
            </a:avLst>
          </a:prstGeom>
          <a:solidFill>
            <a:srgbClr val="243E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 flipV="1">
            <a:off x="7271657" y="3238582"/>
            <a:ext cx="4488164" cy="1084888"/>
          </a:xfrm>
          <a:prstGeom prst="round2DiagRect">
            <a:avLst>
              <a:gd name="adj1" fmla="val 46804"/>
              <a:gd name="adj2" fmla="val 6849"/>
            </a:avLst>
          </a:prstGeom>
          <a:solidFill>
            <a:srgbClr val="5B2F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 flipV="1">
            <a:off x="2333897" y="4688224"/>
            <a:ext cx="4488164" cy="1084888"/>
          </a:xfrm>
          <a:prstGeom prst="round2DiagRect">
            <a:avLst>
              <a:gd name="adj1" fmla="val 46804"/>
              <a:gd name="adj2" fmla="val 6849"/>
            </a:avLst>
          </a:prstGeom>
          <a:solidFill>
            <a:srgbClr val="E53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 flipV="1">
            <a:off x="7271657" y="4662768"/>
            <a:ext cx="4488164" cy="1084888"/>
          </a:xfrm>
          <a:prstGeom prst="round2DiagRect">
            <a:avLst>
              <a:gd name="adj1" fmla="val 46804"/>
              <a:gd name="adj2" fmla="val 6849"/>
            </a:avLst>
          </a:prstGeom>
          <a:solidFill>
            <a:srgbClr val="243E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74624" y="2100551"/>
            <a:ext cx="33746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Введите название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28418" y="2100550"/>
            <a:ext cx="33746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Введите название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74624" y="3550193"/>
            <a:ext cx="33746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Введите название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828418" y="3550193"/>
            <a:ext cx="33746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Введите название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74624" y="4974378"/>
            <a:ext cx="33746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Введите название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828418" y="4974378"/>
            <a:ext cx="33746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Введите название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83102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0586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318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73649" y="348513"/>
            <a:ext cx="500329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43EBC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ПРЕДЛОЖЕНИЯ</a:t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43EBC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43EBC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В ДЕЯТЕЛЬНОСТЬ </a:t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43EBC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43EBC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РОССИЙСКОГО ДВИЖЕНИЯ</a:t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43EBC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43EBC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ДЕТЕЙ И МОЛОДЕЖИ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243EBC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16" name="Прямоугольник с двумя скругленными противолежащими углами 15"/>
          <p:cNvSpPr/>
          <p:nvPr/>
        </p:nvSpPr>
        <p:spPr>
          <a:xfrm flipV="1">
            <a:off x="403322" y="1916385"/>
            <a:ext cx="11518711" cy="4745671"/>
          </a:xfrm>
          <a:prstGeom prst="round2DiagRect">
            <a:avLst>
              <a:gd name="adj1" fmla="val 33041"/>
              <a:gd name="adj2" fmla="val 6849"/>
            </a:avLst>
          </a:prstGeom>
          <a:solidFill>
            <a:srgbClr val="FFFFFF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 flipV="1">
            <a:off x="818605" y="2354327"/>
            <a:ext cx="461554" cy="388873"/>
          </a:xfrm>
          <a:prstGeom prst="round2DiagRect">
            <a:avLst>
              <a:gd name="adj1" fmla="val 46804"/>
              <a:gd name="adj2" fmla="val 6849"/>
            </a:avLst>
          </a:prstGeom>
          <a:solidFill>
            <a:srgbClr val="E53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393370" y="2354327"/>
            <a:ext cx="102151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43EB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Введите предложение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243EBC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8" name="Прямоугольник с двумя скругленными противолежащими углами 17"/>
          <p:cNvSpPr/>
          <p:nvPr/>
        </p:nvSpPr>
        <p:spPr>
          <a:xfrm flipV="1">
            <a:off x="818605" y="3652042"/>
            <a:ext cx="461554" cy="388873"/>
          </a:xfrm>
          <a:prstGeom prst="round2DiagRect">
            <a:avLst>
              <a:gd name="adj1" fmla="val 46804"/>
              <a:gd name="adj2" fmla="val 6849"/>
            </a:avLst>
          </a:prstGeom>
          <a:solidFill>
            <a:srgbClr val="243E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393370" y="3636296"/>
            <a:ext cx="102151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B2FA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Введите предложение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5B2FA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 flipV="1">
            <a:off x="818605" y="4812367"/>
            <a:ext cx="461554" cy="388873"/>
          </a:xfrm>
          <a:prstGeom prst="round2DiagRect">
            <a:avLst>
              <a:gd name="adj1" fmla="val 46804"/>
              <a:gd name="adj2" fmla="val 6849"/>
            </a:avLst>
          </a:prstGeom>
          <a:solidFill>
            <a:srgbClr val="5B2F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93370" y="4775970"/>
            <a:ext cx="102151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5353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Введите предложение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E5353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9616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7000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775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120729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51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2143" y="-5228"/>
            <a:ext cx="12204143" cy="6863228"/>
          </a:xfrm>
          <a:prstGeom prst="rect">
            <a:avLst/>
          </a:prstGeom>
        </p:spPr>
      </p:pic>
      <p:sp>
        <p:nvSpPr>
          <p:cNvPr id="8" name="Подзаголовок 2"/>
          <p:cNvSpPr txBox="1">
            <a:spLocks/>
          </p:cNvSpPr>
          <p:nvPr/>
        </p:nvSpPr>
        <p:spPr>
          <a:xfrm>
            <a:off x="7813965" y="2061041"/>
            <a:ext cx="3762364" cy="36486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ru-RU" dirty="0">
                <a:solidFill>
                  <a:srgbClr val="0000C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19 мая в Государственную Думу внесен проект федерального закона "О российском движении детей и молодёжи".</a:t>
            </a:r>
            <a:r>
              <a:rPr lang="ru-RU" sz="2000" dirty="0">
                <a:solidFill>
                  <a:srgbClr val="0000C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Calibri" panose="020F0502020204030204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185" y="365125"/>
            <a:ext cx="6549889" cy="6367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96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2143" y="-5228"/>
            <a:ext cx="12204143" cy="68632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72" y="279836"/>
            <a:ext cx="5713701" cy="42835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Подзаголовок 2"/>
          <p:cNvSpPr txBox="1">
            <a:spLocks/>
          </p:cNvSpPr>
          <p:nvPr/>
        </p:nvSpPr>
        <p:spPr>
          <a:xfrm>
            <a:off x="2673928" y="5108177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dirty="0" smtClean="0">
                <a:solidFill>
                  <a:srgbClr val="0000CC"/>
                </a:solidFill>
              </a:rPr>
              <a:t>Общественная организация "Ассоциация детского движения Нижегородской области" представила опыт работы на Всероссийском слёте детских общественных организаций "Первый в двадцать первом" через организацию интерактивной стенд-площадки с элементами VR-технологий. Общее количество посетителей площадки составило более 4000 человек.</a:t>
            </a:r>
            <a:endParaRPr lang="ru-RU" dirty="0">
              <a:solidFill>
                <a:srgbClr val="0000CC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0464" y="1367488"/>
            <a:ext cx="5280645" cy="35190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520344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2143" y="-5228"/>
            <a:ext cx="12204143" cy="6863228"/>
          </a:xfrm>
          <a:prstGeom prst="rect">
            <a:avLst/>
          </a:prstGeom>
        </p:spPr>
      </p:pic>
      <p:sp>
        <p:nvSpPr>
          <p:cNvPr id="8" name="Подзаголовок 2"/>
          <p:cNvSpPr txBox="1">
            <a:spLocks/>
          </p:cNvSpPr>
          <p:nvPr/>
        </p:nvSpPr>
        <p:spPr>
          <a:xfrm>
            <a:off x="4184073" y="6157191"/>
            <a:ext cx="8132618" cy="7008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>
                <a:solidFill>
                  <a:srgbClr val="0000CC"/>
                </a:solidFill>
                <a:latin typeface="Calibri Light" panose="020F0302020204030204" pitchFamily="34" charset="0"/>
                <a:ea typeface="Times New Roman" panose="02020603050405020304" pitchFamily="18" charset="0"/>
              </a:rPr>
              <a:t>8 </a:t>
            </a:r>
            <a:r>
              <a:rPr lang="ru-RU" dirty="0">
                <a:solidFill>
                  <a:srgbClr val="0000CC"/>
                </a:solidFill>
                <a:latin typeface="Calibri Light" panose="020F0302020204030204" pitchFamily="34" charset="0"/>
                <a:ea typeface="Times New Roman" panose="02020603050405020304" pitchFamily="18" charset="0"/>
              </a:rPr>
              <a:t>июля закон принят в Совете Федерации.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223" y="942109"/>
            <a:ext cx="8452941" cy="47547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624281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2143" y="-5228"/>
            <a:ext cx="12204143" cy="68632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964" y="365125"/>
            <a:ext cx="8277830" cy="62989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139920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410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258</Words>
  <Application>Microsoft Office PowerPoint</Application>
  <PresentationFormat>Широкоэкранный</PresentationFormat>
  <Paragraphs>21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7" baseType="lpstr">
      <vt:lpstr>Arial</vt:lpstr>
      <vt:lpstr>Arial Black</vt:lpstr>
      <vt:lpstr>Calibri</vt:lpstr>
      <vt:lpstr>Calibri Light</vt:lpstr>
      <vt:lpstr>Times New Roman</vt:lpstr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Лена</dc:creator>
  <cp:lastModifiedBy>Лена</cp:lastModifiedBy>
  <cp:revision>20</cp:revision>
  <dcterms:created xsi:type="dcterms:W3CDTF">2022-10-06T06:18:42Z</dcterms:created>
  <dcterms:modified xsi:type="dcterms:W3CDTF">2022-10-07T04:50:21Z</dcterms:modified>
</cp:coreProperties>
</file>