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7" r:id="rId3"/>
    <p:sldId id="258" r:id="rId4"/>
    <p:sldId id="256" r:id="rId5"/>
    <p:sldId id="262" r:id="rId6"/>
    <p:sldId id="259" r:id="rId7"/>
    <p:sldId id="264" r:id="rId8"/>
    <p:sldId id="265" r:id="rId9"/>
    <p:sldId id="260" r:id="rId10"/>
    <p:sldId id="261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0D730-DE67-4E99-9565-D0B8C4C2623D}" type="datetimeFigureOut">
              <a:rPr lang="ru-RU" smtClean="0"/>
              <a:pPr/>
              <a:t>01.10.2018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66A57-10F4-43B6-9973-713C719F59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0D730-DE67-4E99-9565-D0B8C4C2623D}" type="datetimeFigureOut">
              <a:rPr lang="ru-RU" smtClean="0"/>
              <a:pPr/>
              <a:t>01.10.2018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66A57-10F4-43B6-9973-713C719F59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0D730-DE67-4E99-9565-D0B8C4C2623D}" type="datetimeFigureOut">
              <a:rPr lang="ru-RU" smtClean="0"/>
              <a:pPr/>
              <a:t>01.10.2018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66A57-10F4-43B6-9973-713C719F59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0D730-DE67-4E99-9565-D0B8C4C2623D}" type="datetimeFigureOut">
              <a:rPr lang="ru-RU" smtClean="0"/>
              <a:pPr/>
              <a:t>01.10.2018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66A57-10F4-43B6-9973-713C719F59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0D730-DE67-4E99-9565-D0B8C4C2623D}" type="datetimeFigureOut">
              <a:rPr lang="ru-RU" smtClean="0"/>
              <a:pPr/>
              <a:t>01.10.2018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66A57-10F4-43B6-9973-713C719F59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0D730-DE67-4E99-9565-D0B8C4C2623D}" type="datetimeFigureOut">
              <a:rPr lang="ru-RU" smtClean="0"/>
              <a:pPr/>
              <a:t>01.10.2018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66A57-10F4-43B6-9973-713C719F59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0D730-DE67-4E99-9565-D0B8C4C2623D}" type="datetimeFigureOut">
              <a:rPr lang="ru-RU" smtClean="0"/>
              <a:pPr/>
              <a:t>01.10.2018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66A57-10F4-43B6-9973-713C719F59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0D730-DE67-4E99-9565-D0B8C4C2623D}" type="datetimeFigureOut">
              <a:rPr lang="ru-RU" smtClean="0"/>
              <a:pPr/>
              <a:t>01.10.2018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66A57-10F4-43B6-9973-713C719F59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0D730-DE67-4E99-9565-D0B8C4C2623D}" type="datetimeFigureOut">
              <a:rPr lang="ru-RU" smtClean="0"/>
              <a:pPr/>
              <a:t>01.10.2018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66A57-10F4-43B6-9973-713C719F59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0D730-DE67-4E99-9565-D0B8C4C2623D}" type="datetimeFigureOut">
              <a:rPr lang="ru-RU" smtClean="0"/>
              <a:pPr/>
              <a:t>01.10.2018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66A57-10F4-43B6-9973-713C719F59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0D730-DE67-4E99-9565-D0B8C4C2623D}" type="datetimeFigureOut">
              <a:rPr lang="ru-RU" smtClean="0"/>
              <a:pPr/>
              <a:t>01.10.2018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66A57-10F4-43B6-9973-713C719F59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C0D730-DE67-4E99-9565-D0B8C4C2623D}" type="datetimeFigureOut">
              <a:rPr lang="ru-RU" smtClean="0"/>
              <a:pPr/>
              <a:t>01.10.2018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166A57-10F4-43B6-9973-713C719F59A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gif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2307" y="140463"/>
            <a:ext cx="8229600" cy="72924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Проверка домашнего задания: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99322" y="890616"/>
            <a:ext cx="5688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дождь?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0613" y="1577523"/>
            <a:ext cx="5688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Дожди какими бывают?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4564" y="2244251"/>
            <a:ext cx="5688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ливень?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9343" y="5083757"/>
            <a:ext cx="5688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ветер?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4564" y="4262679"/>
            <a:ext cx="5688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льют дожди?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4564" y="2907559"/>
            <a:ext cx="5688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туча?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4665" y="5833835"/>
            <a:ext cx="5688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дует ветер?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4564" y="3552376"/>
            <a:ext cx="5688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град?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49378" y="1055060"/>
            <a:ext cx="5143101" cy="4001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Осадки, выпадающие в виде капель воды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02174" y="1731311"/>
            <a:ext cx="4032448" cy="4001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Моросящий, проливной, ливень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098009" y="2385660"/>
            <a:ext cx="3426320" cy="4001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Сильный проливной дождь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58807" y="3098655"/>
            <a:ext cx="2797370" cy="4001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Тёмное, густое облако 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371881" y="3732352"/>
            <a:ext cx="2208232" cy="4001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Ледяные шарики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384556" y="4234438"/>
            <a:ext cx="4670944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Капли воды в облаках становятся тяжёлыми и начинают падать на землю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583780" y="5307258"/>
            <a:ext cx="2572398" cy="4001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Движущийся воздух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126688" y="5876027"/>
            <a:ext cx="4628872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Тёплый воздух лёгкий поднимается вверх, а холодный тяжёлый - вниз.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6668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  <p:bldP spid="10" grpId="0"/>
      <p:bldP spid="11" grpId="0"/>
      <p:bldP spid="12" grpId="0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88640"/>
            <a:ext cx="89644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3200" dirty="0"/>
              <a:t>Чтобы не путать этот порядок люди придумали фразу - подсказку</a:t>
            </a:r>
            <a:r>
              <a:rPr lang="ru-RU" sz="3200" dirty="0" smtClean="0"/>
              <a:t>.</a:t>
            </a:r>
            <a:r>
              <a:rPr lang="ru-RU" sz="3200" b="1" dirty="0">
                <a:solidFill>
                  <a:srgbClr val="FF0000"/>
                </a:solidFill>
              </a:rPr>
              <a:t> </a:t>
            </a:r>
            <a:endParaRPr lang="ru-RU" sz="3200" dirty="0"/>
          </a:p>
        </p:txBody>
      </p:sp>
      <p:sp>
        <p:nvSpPr>
          <p:cNvPr id="23" name="TextBox 22"/>
          <p:cNvSpPr txBox="1"/>
          <p:nvPr/>
        </p:nvSpPr>
        <p:spPr>
          <a:xfrm>
            <a:off x="494420" y="1264829"/>
            <a:ext cx="23762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аждый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97560" y="2730912"/>
            <a:ext cx="35283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ЖЁЛТЫЙ</a:t>
            </a:r>
            <a:r>
              <a:rPr lang="ru-RU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64913" y="1980775"/>
            <a:ext cx="26642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хотник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43808" y="2014233"/>
            <a:ext cx="41947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ОРАНЖЕВЫЙ</a:t>
            </a:r>
            <a:r>
              <a:rPr lang="ru-RU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870684" y="1264829"/>
            <a:ext cx="35283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КРАСНЫЙ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09986" y="2667940"/>
            <a:ext cx="26642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елает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92194" y="3359965"/>
            <a:ext cx="26642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нать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822084" y="3418637"/>
            <a:ext cx="312763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ЗЕЛЁНЫЙ</a:t>
            </a:r>
            <a:r>
              <a:rPr lang="ru-RU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09494" y="4040762"/>
            <a:ext cx="26642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721186" y="4013672"/>
            <a:ext cx="35283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ГОЛУБОЙ</a:t>
            </a:r>
            <a:r>
              <a:rPr lang="ru-RU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813454" y="4845612"/>
            <a:ext cx="35283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СИНИЙ</a:t>
            </a:r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721186" y="5615053"/>
            <a:ext cx="45473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ФИОЛЕТОВЫЙ</a:t>
            </a:r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70742" y="4795358"/>
            <a:ext cx="26642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идит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59151" y="5542762"/>
            <a:ext cx="26642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азан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11380" y="479001"/>
            <a:ext cx="242527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4800" b="1" dirty="0">
                <a:solidFill>
                  <a:srgbClr val="FF0000"/>
                </a:solidFill>
              </a:rPr>
              <a:t>Каждый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214181" y="1201937"/>
            <a:ext cx="25631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4800" b="1" dirty="0">
                <a:solidFill>
                  <a:srgbClr val="FFC000"/>
                </a:solidFill>
              </a:rPr>
              <a:t>Охотник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419968" y="1849687"/>
            <a:ext cx="230486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4800" b="1" dirty="0">
                <a:solidFill>
                  <a:srgbClr val="FFFF00"/>
                </a:solidFill>
              </a:rPr>
              <a:t>Желает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833473" y="2497437"/>
            <a:ext cx="180318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4800" b="1" dirty="0">
                <a:solidFill>
                  <a:srgbClr val="00B050"/>
                </a:solidFill>
              </a:rPr>
              <a:t>Знать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103870" y="3037905"/>
            <a:ext cx="105125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4800" b="1" dirty="0">
                <a:solidFill>
                  <a:srgbClr val="00B0F0"/>
                </a:solidFill>
              </a:rPr>
              <a:t>Где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604826" y="3634746"/>
            <a:ext cx="193514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4800" b="1" dirty="0">
                <a:solidFill>
                  <a:srgbClr val="0070C0"/>
                </a:solidFill>
              </a:rPr>
              <a:t>Сидит</a:t>
            </a:r>
            <a:r>
              <a:rPr lang="ru-RU" sz="4800" b="1" dirty="0">
                <a:solidFill>
                  <a:srgbClr val="1F497D">
                    <a:lumMod val="60000"/>
                    <a:lumOff val="40000"/>
                  </a:srgbClr>
                </a:solidFill>
              </a:rPr>
              <a:t> </a:t>
            </a:r>
          </a:p>
        </p:txBody>
      </p:sp>
      <p:sp>
        <p:nvSpPr>
          <p:cNvPr id="10" name="Содержимое 2"/>
          <p:cNvSpPr>
            <a:spLocks noGrp="1"/>
          </p:cNvSpPr>
          <p:nvPr>
            <p:ph idx="1"/>
          </p:nvPr>
        </p:nvSpPr>
        <p:spPr>
          <a:xfrm>
            <a:off x="1481992" y="4292731"/>
            <a:ext cx="2027515" cy="758611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800" b="1" dirty="0" smtClean="0">
                <a:solidFill>
                  <a:srgbClr val="7030A0"/>
                </a:solidFill>
              </a:rPr>
              <a:t>Фазан</a:t>
            </a:r>
            <a:endParaRPr lang="ru-RU" sz="4800" b="1" dirty="0">
              <a:solidFill>
                <a:srgbClr val="7030A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779931" y="836713"/>
            <a:ext cx="4736903" cy="580178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779930" y="1442974"/>
            <a:ext cx="4736903" cy="58017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779930" y="2023152"/>
            <a:ext cx="4736903" cy="580178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782541" y="2603330"/>
            <a:ext cx="4736903" cy="580178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779929" y="3221592"/>
            <a:ext cx="4736903" cy="580178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779929" y="3801770"/>
            <a:ext cx="4736903" cy="580178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3779928" y="4381948"/>
            <a:ext cx="4736903" cy="580178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94178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Расположите карточки по цветам радуги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32885" y="1700808"/>
            <a:ext cx="3168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dirty="0" smtClean="0"/>
              <a:t>Подсказка:</a:t>
            </a:r>
            <a:endParaRPr lang="ru-RU" sz="3600" i="1" dirty="0"/>
          </a:p>
        </p:txBody>
      </p:sp>
      <p:sp>
        <p:nvSpPr>
          <p:cNvPr id="5" name="TextBox 4"/>
          <p:cNvSpPr txBox="1"/>
          <p:nvPr/>
        </p:nvSpPr>
        <p:spPr>
          <a:xfrm>
            <a:off x="1403648" y="2379945"/>
            <a:ext cx="259228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Охотник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Должен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Знать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Где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Сидит 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Фазан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http://multator.ru/preview/7x0smileb6ti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996952"/>
            <a:ext cx="5472608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24281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9731" y="190115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Явления  природы</a:t>
            </a:r>
            <a:endParaRPr lang="ru-RU" b="1" dirty="0"/>
          </a:p>
        </p:txBody>
      </p:sp>
      <p:pic>
        <p:nvPicPr>
          <p:cNvPr id="2052" name="Picture 4" descr="http://www.playcast.ru/uploads/2015/01/01/11387354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84784"/>
            <a:ext cx="3168352" cy="2109255"/>
          </a:xfrm>
          <a:prstGeom prst="rect">
            <a:avLst/>
          </a:prstGeom>
          <a:noFill/>
        </p:spPr>
      </p:pic>
      <p:pic>
        <p:nvPicPr>
          <p:cNvPr id="2054" name="Picture 6" descr="http://litsait.ru/images/photos/medium/5b1a88c5e9387ef29c9fd705bb0528f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1412776"/>
            <a:ext cx="3096344" cy="2170212"/>
          </a:xfrm>
          <a:prstGeom prst="rect">
            <a:avLst/>
          </a:prstGeom>
          <a:noFill/>
        </p:spPr>
      </p:pic>
      <p:pic>
        <p:nvPicPr>
          <p:cNvPr id="2058" name="Picture 10" descr="https://4.404content.com/1/3E/E5/1268166787742566253/fullsiz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12059" y="4274413"/>
            <a:ext cx="3312369" cy="230425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115616" y="862211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81328" y="862210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15616" y="3752040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48163" y="3697848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https://doroginka.ru/gif/tree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0160" y="4336815"/>
            <a:ext cx="3985517" cy="2241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Загадка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26876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Дождь </a:t>
            </a:r>
            <a:r>
              <a:rPr lang="ru-RU" dirty="0"/>
              <a:t>прошел. Раздвинув тучи,</a:t>
            </a:r>
            <a:br>
              <a:rPr lang="ru-RU" dirty="0"/>
            </a:br>
            <a:r>
              <a:rPr lang="ru-RU" dirty="0"/>
              <a:t>К нам пробился солнца лучик.</a:t>
            </a:r>
            <a:br>
              <a:rPr lang="ru-RU" dirty="0"/>
            </a:br>
            <a:r>
              <a:rPr lang="ru-RU" dirty="0"/>
              <a:t>И буквально на глазах</a:t>
            </a:r>
            <a:br>
              <a:rPr lang="ru-RU" dirty="0"/>
            </a:br>
            <a:r>
              <a:rPr lang="ru-RU" dirty="0"/>
              <a:t>Мост возник на небесах.</a:t>
            </a:r>
            <a:br>
              <a:rPr lang="ru-RU" dirty="0"/>
            </a:br>
            <a:r>
              <a:rPr lang="ru-RU" dirty="0"/>
              <a:t>Разноцветная дуга -</a:t>
            </a:r>
            <a:br>
              <a:rPr lang="ru-RU" dirty="0"/>
            </a:br>
            <a:r>
              <a:rPr lang="ru-RU" dirty="0"/>
              <a:t>Это </a:t>
            </a:r>
            <a:r>
              <a:rPr lang="ru-RU" dirty="0" smtClean="0"/>
              <a:t>… .</a:t>
            </a:r>
            <a:endParaRPr lang="ru-RU" dirty="0"/>
          </a:p>
          <a:p>
            <a:endParaRPr lang="ru-RU" dirty="0"/>
          </a:p>
        </p:txBody>
      </p:sp>
      <p:pic>
        <p:nvPicPr>
          <p:cNvPr id="1026" name="Picture 2" descr="https://ds03.infourok.ru/uploads/ex/042b/000288b2-5ff9dcd7/hello_html_1d9cc7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404664"/>
            <a:ext cx="2664296" cy="2666617"/>
          </a:xfrm>
          <a:prstGeom prst="rect">
            <a:avLst/>
          </a:prstGeom>
          <a:noFill/>
        </p:spPr>
      </p:pic>
      <p:pic>
        <p:nvPicPr>
          <p:cNvPr id="2050" name="Picture 2" descr="http://www.k-pop.ru/wp-content/uploads/2013/10/a581af1687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33226" y="2883748"/>
            <a:ext cx="3981128" cy="2839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56314" y="4303685"/>
            <a:ext cx="2170584" cy="76944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400" b="1" dirty="0" smtClean="0"/>
              <a:t>РАДУГА</a:t>
            </a:r>
            <a:endParaRPr lang="ru-RU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6984" y="71390"/>
            <a:ext cx="8456506" cy="1470025"/>
          </a:xfrm>
        </p:spPr>
        <p:txBody>
          <a:bodyPr>
            <a:noAutofit/>
          </a:bodyPr>
          <a:lstStyle/>
          <a:p>
            <a:r>
              <a:rPr lang="ru-RU" sz="4000" b="1" dirty="0" smtClean="0"/>
              <a:t>Тема урока: </a:t>
            </a:r>
            <a:r>
              <a:rPr lang="ru-RU" sz="4000" b="1" dirty="0" smtClean="0">
                <a:solidFill>
                  <a:srgbClr val="FF0000"/>
                </a:solidFill>
              </a:rPr>
              <a:t>Почему радуга разноцветная?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http://www.playcast.ru/uploads/2016/07/15/19297405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516" y="1610212"/>
            <a:ext cx="3718427" cy="4957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million-wallpapers.ru/wallpapers/1/60/1531819783364831473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4778" y="3645024"/>
            <a:ext cx="4488711" cy="2805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cs8.livemaster.ru/storage/33/9d/b52d500bbbec899056edf3194fm2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412776"/>
            <a:ext cx="3120281" cy="2081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-dog.ru/wallpapers/9/11/4669912470629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08720"/>
            <a:ext cx="8640960" cy="54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b="1" dirty="0" smtClean="0"/>
              <a:t>Что такое радуга?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0364" y="1130175"/>
            <a:ext cx="8363271" cy="507659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    </a:t>
            </a:r>
            <a:r>
              <a:rPr lang="ru-RU" sz="4500" b="1" dirty="0" smtClean="0"/>
              <a:t>Радуга </a:t>
            </a:r>
            <a:r>
              <a:rPr lang="ru-RU" sz="4500" dirty="0"/>
              <a:t>-  это солнечные лучи, которые отражаются в каплях дождя.</a:t>
            </a:r>
          </a:p>
          <a:p>
            <a:pPr>
              <a:buNone/>
            </a:pPr>
            <a:r>
              <a:rPr lang="ru-RU" dirty="0" smtClean="0"/>
              <a:t>    </a:t>
            </a:r>
            <a:endParaRPr lang="ru-RU" sz="4500" dirty="0"/>
          </a:p>
        </p:txBody>
      </p:sp>
      <p:pic>
        <p:nvPicPr>
          <p:cNvPr id="4098" name="Picture 2" descr="http://900igr.net/up/datas/232594/00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744" r="36866"/>
          <a:stretch/>
        </p:blipFill>
        <p:spPr bwMode="auto">
          <a:xfrm>
            <a:off x="5148064" y="2740968"/>
            <a:ext cx="3744416" cy="3881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kch-school.ru/uploads/articles/articles_594adc6b822d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19" y="3140968"/>
            <a:ext cx="4726439" cy="3578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fs00.infourok.ru/images/doc/130/152308/img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57908" y="1891864"/>
            <a:ext cx="6264696" cy="4698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6024" y="260648"/>
            <a:ext cx="874846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/>
              <a:t>Радуга</a:t>
            </a:r>
            <a:r>
              <a:rPr lang="ru-RU" sz="3200" dirty="0"/>
              <a:t> разноцветная, </a:t>
            </a:r>
            <a:r>
              <a:rPr lang="ru-RU" sz="3200" dirty="0">
                <a:solidFill>
                  <a:srgbClr val="FF0000"/>
                </a:solidFill>
              </a:rPr>
              <a:t>потому что </a:t>
            </a:r>
            <a:r>
              <a:rPr lang="ru-RU" sz="3200" dirty="0"/>
              <a:t>лучи солнца проходят через дождевые капли, </a:t>
            </a:r>
            <a:r>
              <a:rPr lang="ru-RU" sz="3200" dirty="0" smtClean="0"/>
              <a:t>распадаясь </a:t>
            </a:r>
            <a:r>
              <a:rPr lang="ru-RU" sz="3200" dirty="0"/>
              <a:t>на разноцветные </a:t>
            </a:r>
            <a:r>
              <a:rPr lang="ru-RU" sz="3200" dirty="0" smtClean="0"/>
              <a:t>лучики.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3321589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img-fotki.yandex.ru/get/6806/24332511.fe/0_9e8a2_f9dc61f8_ori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6672"/>
            <a:ext cx="8712968" cy="5806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91169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02" y="260648"/>
            <a:ext cx="8686800" cy="1831558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sz="4400" dirty="0" smtClean="0"/>
              <a:t>   </a:t>
            </a:r>
            <a:r>
              <a:rPr lang="ru-RU" sz="3900" dirty="0" smtClean="0"/>
              <a:t>Все </a:t>
            </a:r>
            <a:r>
              <a:rPr lang="ru-RU" sz="3900" dirty="0"/>
              <a:t>цвета в радуге располагаются в </a:t>
            </a:r>
            <a:r>
              <a:rPr lang="ru-RU" sz="3900" dirty="0" smtClean="0"/>
              <a:t>таком порядке и </a:t>
            </a:r>
            <a:r>
              <a:rPr lang="ru-RU" sz="3900" dirty="0"/>
              <a:t>никогда не меняются местами.</a:t>
            </a:r>
          </a:p>
          <a:p>
            <a:pPr algn="just">
              <a:buNone/>
            </a:pPr>
            <a:r>
              <a:rPr lang="ru-RU" sz="3900" dirty="0" smtClean="0"/>
              <a:t>   </a:t>
            </a:r>
            <a:endParaRPr lang="ru-RU" dirty="0"/>
          </a:p>
        </p:txBody>
      </p:sp>
      <p:pic>
        <p:nvPicPr>
          <p:cNvPr id="6146" name="Picture 2" descr="https://i.ytimg.com/vi/HVmacjc-PfM/maxresdefaul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6311" y="1412776"/>
            <a:ext cx="8697689" cy="4427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11560" y="565523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1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956829" y="565523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32689" y="5678167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3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93778" y="5678167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4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769638" y="5678167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5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004087" y="5682080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6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334376" y="5685993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7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210</Words>
  <Application>Microsoft Office PowerPoint</Application>
  <PresentationFormat>Экран (4:3)</PresentationFormat>
  <Paragraphs>70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Проверка домашнего задания:</vt:lpstr>
      <vt:lpstr>Явления  природы</vt:lpstr>
      <vt:lpstr>Загадка</vt:lpstr>
      <vt:lpstr>Тема урока: Почему радуга разноцветная?</vt:lpstr>
      <vt:lpstr>Слайд 5</vt:lpstr>
      <vt:lpstr>Что такое радуга?</vt:lpstr>
      <vt:lpstr>Слайд 7</vt:lpstr>
      <vt:lpstr>Слайд 8</vt:lpstr>
      <vt:lpstr>Слайд 9</vt:lpstr>
      <vt:lpstr>Слайд 10</vt:lpstr>
      <vt:lpstr>Слайд 11</vt:lpstr>
      <vt:lpstr>Расположите карточки по цветам радуги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Почему радуга разноцветная?</dc:title>
  <dc:creator>User</dc:creator>
  <cp:lastModifiedBy>User</cp:lastModifiedBy>
  <cp:revision>22</cp:revision>
  <dcterms:created xsi:type="dcterms:W3CDTF">2018-09-27T11:47:03Z</dcterms:created>
  <dcterms:modified xsi:type="dcterms:W3CDTF">2018-10-01T15:21:07Z</dcterms:modified>
</cp:coreProperties>
</file>