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71" r:id="rId10"/>
    <p:sldId id="272" r:id="rId11"/>
    <p:sldId id="273" r:id="rId12"/>
    <p:sldId id="259" r:id="rId13"/>
    <p:sldId id="294" r:id="rId14"/>
    <p:sldId id="278" r:id="rId15"/>
    <p:sldId id="282" r:id="rId16"/>
    <p:sldId id="286" r:id="rId17"/>
    <p:sldId id="290" r:id="rId18"/>
    <p:sldId id="306" r:id="rId19"/>
    <p:sldId id="310" r:id="rId20"/>
    <p:sldId id="311" r:id="rId21"/>
    <p:sldId id="260" r:id="rId22"/>
    <p:sldId id="275" r:id="rId23"/>
    <p:sldId id="279" r:id="rId24"/>
    <p:sldId id="291" r:id="rId25"/>
    <p:sldId id="307" r:id="rId26"/>
    <p:sldId id="312" r:id="rId27"/>
    <p:sldId id="313" r:id="rId28"/>
    <p:sldId id="261" r:id="rId29"/>
    <p:sldId id="276" r:id="rId30"/>
    <p:sldId id="280" r:id="rId31"/>
    <p:sldId id="284" r:id="rId32"/>
    <p:sldId id="288" r:id="rId33"/>
    <p:sldId id="292" r:id="rId34"/>
    <p:sldId id="308" r:id="rId35"/>
    <p:sldId id="314" r:id="rId36"/>
    <p:sldId id="315" r:id="rId37"/>
    <p:sldId id="262" r:id="rId38"/>
    <p:sldId id="277" r:id="rId39"/>
    <p:sldId id="281" r:id="rId40"/>
    <p:sldId id="285" r:id="rId41"/>
    <p:sldId id="289" r:id="rId42"/>
    <p:sldId id="293" r:id="rId43"/>
    <p:sldId id="309" r:id="rId44"/>
    <p:sldId id="317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62" autoAdjust="0"/>
  </p:normalViewPr>
  <p:slideViewPr>
    <p:cSldViewPr>
      <p:cViewPr>
        <p:scale>
          <a:sx n="77" d="100"/>
          <a:sy n="77" d="100"/>
        </p:scale>
        <p:origin x="-1170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9B6A4-CE7C-4907-BB3F-98D207AA4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53FEA-3075-401F-A524-8B0DBD9AF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960C-F0CC-4816-8C77-724ADB81F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E7467-E8C4-4C86-AB6E-9EA060D6D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E65B0-7C9A-4556-AC8C-C41E1D127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0BA13-198E-4F8C-AD88-D55D3FEB9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BF4-FF28-4740-8295-3D75E225F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ED78B-4AB7-4B2C-9063-A00553C42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97CD5-7976-42D4-B332-03DBBD98C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4E25A-4BF8-412C-959E-CB0480718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02C2C-F918-47B6-AFBE-39B72BA95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3BB5B-6B4E-42DC-90C8-8B39F2DEC8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C3B0248-D5E7-4C86-A026-39D4B8D14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1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4.xml"/><Relationship Id="rId18" Type="http://schemas.openxmlformats.org/officeDocument/2006/relationships/slide" Target="slide15.xml"/><Relationship Id="rId26" Type="http://schemas.openxmlformats.org/officeDocument/2006/relationships/slide" Target="slide8.xml"/><Relationship Id="rId39" Type="http://schemas.openxmlformats.org/officeDocument/2006/relationships/slide" Target="slide44.xml"/><Relationship Id="rId3" Type="http://schemas.openxmlformats.org/officeDocument/2006/relationships/slide" Target="slide12.xml"/><Relationship Id="rId21" Type="http://schemas.openxmlformats.org/officeDocument/2006/relationships/slide" Target="slide40.xml"/><Relationship Id="rId34" Type="http://schemas.openxmlformats.org/officeDocument/2006/relationships/slide" Target="slide43.xml"/><Relationship Id="rId42" Type="http://schemas.openxmlformats.org/officeDocument/2006/relationships/slide" Target="slide27.xml"/><Relationship Id="rId7" Type="http://schemas.openxmlformats.org/officeDocument/2006/relationships/slide" Target="slide4.xml"/><Relationship Id="rId12" Type="http://schemas.openxmlformats.org/officeDocument/2006/relationships/slide" Target="slide5.xml"/><Relationship Id="rId17" Type="http://schemas.openxmlformats.org/officeDocument/2006/relationships/slide" Target="slide6.xml"/><Relationship Id="rId25" Type="http://schemas.openxmlformats.org/officeDocument/2006/relationships/slide" Target="slide41.xml"/><Relationship Id="rId33" Type="http://schemas.openxmlformats.org/officeDocument/2006/relationships/slide" Target="slide34.xml"/><Relationship Id="rId38" Type="http://schemas.openxmlformats.org/officeDocument/2006/relationships/slide" Target="slide35.xml"/><Relationship Id="rId2" Type="http://schemas.openxmlformats.org/officeDocument/2006/relationships/slide" Target="slide3.xml"/><Relationship Id="rId16" Type="http://schemas.openxmlformats.org/officeDocument/2006/relationships/slide" Target="slide39.xml"/><Relationship Id="rId20" Type="http://schemas.openxmlformats.org/officeDocument/2006/relationships/slide" Target="slide31.xml"/><Relationship Id="rId29" Type="http://schemas.openxmlformats.org/officeDocument/2006/relationships/slide" Target="slide42.xml"/><Relationship Id="rId41" Type="http://schemas.openxmlformats.org/officeDocument/2006/relationships/slide" Target="slide20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7.xml"/><Relationship Id="rId11" Type="http://schemas.openxmlformats.org/officeDocument/2006/relationships/slide" Target="slide38.xml"/><Relationship Id="rId24" Type="http://schemas.openxmlformats.org/officeDocument/2006/relationships/slide" Target="slide32.xml"/><Relationship Id="rId32" Type="http://schemas.openxmlformats.org/officeDocument/2006/relationships/slide" Target="slide25.xml"/><Relationship Id="rId37" Type="http://schemas.openxmlformats.org/officeDocument/2006/relationships/slide" Target="slide26.xml"/><Relationship Id="rId40" Type="http://schemas.openxmlformats.org/officeDocument/2006/relationships/slide" Target="slide11.xml"/><Relationship Id="rId5" Type="http://schemas.openxmlformats.org/officeDocument/2006/relationships/slide" Target="slide28.xml"/><Relationship Id="rId15" Type="http://schemas.openxmlformats.org/officeDocument/2006/relationships/slide" Target="slide30.xml"/><Relationship Id="rId23" Type="http://schemas.openxmlformats.org/officeDocument/2006/relationships/slide" Target="slide16.xml"/><Relationship Id="rId28" Type="http://schemas.openxmlformats.org/officeDocument/2006/relationships/slide" Target="slide33.xml"/><Relationship Id="rId36" Type="http://schemas.openxmlformats.org/officeDocument/2006/relationships/slide" Target="slide19.xml"/><Relationship Id="rId10" Type="http://schemas.openxmlformats.org/officeDocument/2006/relationships/slide" Target="slide29.xml"/><Relationship Id="rId19" Type="http://schemas.openxmlformats.org/officeDocument/2006/relationships/slide" Target="slide24.xml"/><Relationship Id="rId31" Type="http://schemas.openxmlformats.org/officeDocument/2006/relationships/slide" Target="slide18.xml"/><Relationship Id="rId4" Type="http://schemas.openxmlformats.org/officeDocument/2006/relationships/slide" Target="slide21.xml"/><Relationship Id="rId9" Type="http://schemas.openxmlformats.org/officeDocument/2006/relationships/slide" Target="slide22.xml"/><Relationship Id="rId14" Type="http://schemas.openxmlformats.org/officeDocument/2006/relationships/slide" Target="slide23.xml"/><Relationship Id="rId22" Type="http://schemas.openxmlformats.org/officeDocument/2006/relationships/slide" Target="slide7.xml"/><Relationship Id="rId27" Type="http://schemas.openxmlformats.org/officeDocument/2006/relationships/slide" Target="slide17.xml"/><Relationship Id="rId30" Type="http://schemas.openxmlformats.org/officeDocument/2006/relationships/slide" Target="slide9.xml"/><Relationship Id="rId35" Type="http://schemas.openxmlformats.org/officeDocument/2006/relationships/slide" Target="slide10.xml"/><Relationship Id="rId43" Type="http://schemas.openxmlformats.org/officeDocument/2006/relationships/slide" Target="slide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947863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 smtClean="0">
                <a:latin typeface="Andalus" pitchFamily="18" charset="-78"/>
              </a:rPr>
              <a:t>What do you know about Great Britain?</a:t>
            </a:r>
            <a:r>
              <a:rPr lang="ru-RU" sz="4800" b="1" dirty="0" smtClean="0">
                <a:latin typeface="Andalus" pitchFamily="18" charset="-78"/>
              </a:rPr>
              <a:t> Что вы знаете о Великобритании</a:t>
            </a:r>
          </a:p>
        </p:txBody>
      </p:sp>
      <p:pic>
        <p:nvPicPr>
          <p:cNvPr id="54278" name="Picture 2" descr="concierge desk - london airport transfers and limousine hire"/>
          <p:cNvPicPr>
            <a:picLocks noGrp="1" noChangeAspect="1" noChangeArrowheads="1" noCrop="1"/>
          </p:cNvPicPr>
          <p:nvPr>
            <p:ph type="subTitle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79838" y="4221163"/>
            <a:ext cx="1868487" cy="1079500"/>
          </a:xfr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755650" y="404813"/>
            <a:ext cx="8064500" cy="461665"/>
          </a:xfrm>
          <a:prstGeom prst="rect">
            <a:avLst/>
          </a:prstGeom>
          <a:noFill/>
          <a:ln w="9525">
            <a:pattFill prst="weave">
              <a:fgClr>
                <a:schemeClr val="tx1"/>
              </a:fgClr>
              <a:bgClr>
                <a:srgbClr val="FF0000"/>
              </a:bgClr>
            </a:patt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>
                <a:latin typeface="Segoe Script" pitchFamily="34" charset="0"/>
              </a:rPr>
              <a:t>МБОУ</a:t>
            </a:r>
            <a:endParaRPr lang="ru-RU" sz="2400" dirty="0">
              <a:latin typeface="Segoe Script" pitchFamily="34" charset="0"/>
            </a:endParaRP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323850" y="5589588"/>
            <a:ext cx="85693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latin typeface="Arial Black" pitchFamily="34" charset="0"/>
              </a:rPr>
              <a:t>Автор</a:t>
            </a:r>
            <a:r>
              <a:rPr lang="ru-RU" sz="1600" b="1" dirty="0" smtClean="0">
                <a:latin typeface="Arial Black" pitchFamily="34" charset="0"/>
              </a:rPr>
              <a:t>: учитель иностранных языков, </a:t>
            </a:r>
            <a:r>
              <a:rPr lang="ru-RU" sz="1600" b="1" dirty="0" smtClean="0">
                <a:latin typeface="Arial Black" pitchFamily="34" charset="0"/>
              </a:rPr>
              <a:t>Марченко Анна Геннадьевна</a:t>
            </a:r>
            <a:endParaRPr lang="ru-RU" sz="15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People 100</a:t>
            </a:r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u="sng" dirty="0" smtClean="0">
                <a:solidFill>
                  <a:srgbClr val="00FF00"/>
                </a:solidFill>
                <a:latin typeface="Showcard Gothic" pitchFamily="82" charset="0"/>
              </a:rPr>
              <a:t>ANSWER</a:t>
            </a:r>
            <a:r>
              <a:rPr lang="en-US" dirty="0" smtClean="0"/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Princess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Diana</a:t>
            </a:r>
            <a:r>
              <a:rPr lang="ru-RU" dirty="0" smtClean="0">
                <a:solidFill>
                  <a:srgbClr val="FF0000"/>
                </a:solidFill>
              </a:rPr>
              <a:t>/Принцесса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Диана</a:t>
            </a:r>
          </a:p>
        </p:txBody>
      </p:sp>
      <p:sp>
        <p:nvSpPr>
          <p:cNvPr id="1229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7" name="Picture 5" descr="v6724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1692275"/>
            <a:ext cx="4513262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5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Food 100</a:t>
            </a:r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612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It is a stereotype that the British are number 1 at drinking tea. They drink a lot of </a:t>
            </a:r>
            <a:r>
              <a:rPr lang="en-US" sz="2400" b="1" i="1" u="sng" dirty="0" smtClean="0"/>
              <a:t>this</a:t>
            </a:r>
            <a:r>
              <a:rPr lang="en-US" sz="2400" dirty="0" smtClean="0"/>
              <a:t> drink.</a:t>
            </a:r>
            <a:r>
              <a:rPr lang="ru-RU" sz="2400" dirty="0" smtClean="0"/>
              <a:t>(Британцы пьют много чая. Что еще они пьют в большом количестве?)</a:t>
            </a:r>
          </a:p>
        </p:txBody>
      </p:sp>
      <p:sp>
        <p:nvSpPr>
          <p:cNvPr id="1331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5288" y="4149725"/>
            <a:ext cx="8424862" cy="579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: </a:t>
            </a:r>
            <a:r>
              <a:rPr lang="en-US" sz="3200" dirty="0">
                <a:solidFill>
                  <a:srgbClr val="FF0000"/>
                </a:solidFill>
              </a:rPr>
              <a:t>Coffee</a:t>
            </a:r>
            <a:r>
              <a:rPr lang="ru-RU" sz="3200" dirty="0">
                <a:solidFill>
                  <a:srgbClr val="FF0000"/>
                </a:solidFill>
              </a:rPr>
              <a:t>/Кофе</a:t>
            </a:r>
          </a:p>
        </p:txBody>
      </p:sp>
      <p:pic>
        <p:nvPicPr>
          <p:cNvPr id="24582" name="Picture 6" descr="BE5005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2708275"/>
            <a:ext cx="312102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  <p:bldP spid="245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Geography 200</a:t>
            </a:r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In French – </a:t>
            </a:r>
            <a:r>
              <a:rPr lang="ru-RU" sz="2800" i="1" dirty="0" err="1" smtClean="0">
                <a:effectLst/>
              </a:rPr>
              <a:t>Pas</a:t>
            </a:r>
            <a:r>
              <a:rPr lang="ru-RU" sz="2800" i="1" dirty="0" smtClean="0">
                <a:effectLst/>
              </a:rPr>
              <a:t> </a:t>
            </a:r>
            <a:r>
              <a:rPr lang="ru-RU" sz="2800" i="1" dirty="0" err="1" smtClean="0">
                <a:effectLst/>
              </a:rPr>
              <a:t>de</a:t>
            </a:r>
            <a:r>
              <a:rPr lang="ru-RU" sz="2800" i="1" dirty="0" smtClean="0">
                <a:effectLst/>
              </a:rPr>
              <a:t> </a:t>
            </a:r>
            <a:r>
              <a:rPr lang="ru-RU" sz="2800" i="1" dirty="0" err="1" smtClean="0">
                <a:effectLst/>
              </a:rPr>
              <a:t>Calais</a:t>
            </a:r>
            <a:r>
              <a:rPr lang="en-US" sz="2800" i="1" dirty="0" smtClean="0">
                <a:effectLst/>
              </a:rPr>
              <a:t>, </a:t>
            </a:r>
            <a:r>
              <a:rPr lang="en-US" sz="2800" dirty="0" smtClean="0">
                <a:effectLst/>
              </a:rPr>
              <a:t>in English </a:t>
            </a:r>
            <a:r>
              <a:rPr lang="en-US" sz="2800" dirty="0" smtClean="0"/>
              <a:t>–</a:t>
            </a:r>
            <a:r>
              <a:rPr lang="en-US" sz="2800" dirty="0" smtClean="0">
                <a:effectLst/>
              </a:rPr>
              <a:t> ?</a:t>
            </a:r>
            <a:endParaRPr lang="ru-RU" sz="2800" dirty="0" smtClean="0">
              <a:effectLst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effectLst/>
              </a:rPr>
              <a:t>По-французски – </a:t>
            </a:r>
            <a:r>
              <a:rPr lang="en-US" sz="2800" dirty="0" smtClean="0">
                <a:effectLst/>
              </a:rPr>
              <a:t>Pas de Calais, </a:t>
            </a:r>
            <a:r>
              <a:rPr lang="ru-RU" sz="2800" dirty="0" smtClean="0">
                <a:effectLst/>
              </a:rPr>
              <a:t>а по-английски?</a:t>
            </a:r>
          </a:p>
        </p:txBody>
      </p:sp>
      <p:sp>
        <p:nvSpPr>
          <p:cNvPr id="1434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11188" y="4437063"/>
            <a:ext cx="7993062" cy="10779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 : </a:t>
            </a:r>
            <a:r>
              <a:rPr lang="en-US" sz="3200" dirty="0">
                <a:solidFill>
                  <a:srgbClr val="FF0000"/>
                </a:solidFill>
              </a:rPr>
              <a:t>the Strait of Dover</a:t>
            </a:r>
            <a:r>
              <a:rPr lang="ru-RU" sz="3200" dirty="0">
                <a:solidFill>
                  <a:srgbClr val="FF0000"/>
                </a:solidFill>
              </a:rPr>
              <a:t>/</a:t>
            </a:r>
            <a:r>
              <a:rPr lang="ru-RU" sz="3200" dirty="0" err="1">
                <a:solidFill>
                  <a:srgbClr val="FF0000"/>
                </a:solidFill>
              </a:rPr>
              <a:t>Дуврский</a:t>
            </a:r>
            <a:r>
              <a:rPr lang="ru-RU" sz="3200" dirty="0">
                <a:solidFill>
                  <a:srgbClr val="FF0000"/>
                </a:solidFill>
              </a:rPr>
              <a:t> пролив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  <p:bldP spid="102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Monarchy 200</a:t>
            </a:r>
            <a:endParaRPr lang="ru-RU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260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This redhead king was known for his bravery, but hardly spent 2 months in England out of 10 years on the throne. He preferred Jerusalem to London.</a:t>
            </a:r>
            <a:r>
              <a:rPr lang="ru-RU" sz="2400" dirty="0" smtClean="0"/>
              <a:t>(Этот король был храбр, но провел всего лишь 2 месяца в Англии за время своего 10-летнего царствования. Он предпочитал быть в Иерусалиме, а не в Лондоне.)</a:t>
            </a:r>
          </a:p>
        </p:txBody>
      </p:sp>
      <p:sp>
        <p:nvSpPr>
          <p:cNvPr id="1536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468313" y="3860800"/>
            <a:ext cx="8351837" cy="17383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: </a:t>
            </a:r>
          </a:p>
          <a:p>
            <a:pPr>
              <a:spcBef>
                <a:spcPct val="50000"/>
              </a:spcBef>
              <a:defRPr/>
            </a:pPr>
            <a:r>
              <a:rPr lang="en-US" sz="2500" dirty="0">
                <a:solidFill>
                  <a:srgbClr val="FF0000"/>
                </a:solidFill>
              </a:rPr>
              <a:t>Richard I the Lion-Hearted</a:t>
            </a:r>
            <a:endParaRPr lang="ru-RU" sz="25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2500" dirty="0">
                <a:solidFill>
                  <a:srgbClr val="FF0000"/>
                </a:solidFill>
              </a:rPr>
              <a:t>Ричард львиное Сердце</a:t>
            </a:r>
          </a:p>
        </p:txBody>
      </p:sp>
      <p:pic>
        <p:nvPicPr>
          <p:cNvPr id="46086" name="Picture 6" descr="Richard_I_of_Engl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149725"/>
            <a:ext cx="23495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60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 build="p"/>
      <p:bldP spid="460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Symbols 200</a:t>
            </a:r>
            <a:endParaRPr 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What does it mean if the British flag is high above the Buckingham Palace?</a:t>
            </a:r>
            <a:r>
              <a:rPr lang="ru-RU" sz="2400" dirty="0" smtClean="0"/>
              <a:t> (Если флаг развивается над </a:t>
            </a:r>
            <a:r>
              <a:rPr lang="ru-RU" sz="2400" dirty="0" err="1" smtClean="0"/>
              <a:t>Букенгемским</a:t>
            </a:r>
            <a:r>
              <a:rPr lang="ru-RU" sz="2400" dirty="0" smtClean="0"/>
              <a:t> Дворцом, значит…</a:t>
            </a:r>
          </a:p>
        </p:txBody>
      </p:sp>
      <p:sp>
        <p:nvSpPr>
          <p:cNvPr id="1638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95288" y="3284538"/>
            <a:ext cx="8353425" cy="10779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: </a:t>
            </a:r>
            <a:r>
              <a:rPr lang="en-US" sz="3200" dirty="0">
                <a:solidFill>
                  <a:srgbClr val="FF0000"/>
                </a:solidFill>
              </a:rPr>
              <a:t>The Queen is in the residence.</a:t>
            </a:r>
            <a:r>
              <a:rPr lang="ru-RU" sz="3200" dirty="0">
                <a:solidFill>
                  <a:srgbClr val="FF0000"/>
                </a:solidFill>
              </a:rPr>
              <a:t> Королева во дворце</a:t>
            </a:r>
          </a:p>
        </p:txBody>
      </p:sp>
      <p:pic>
        <p:nvPicPr>
          <p:cNvPr id="29702" name="Picture 6" descr="0807gallery_flag_wideweb__430x3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3937000"/>
            <a:ext cx="4049712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6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97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Places 200</a:t>
            </a:r>
            <a:endParaRPr lang="ru-RU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This Scottish lake is famous for its mysterious occupant.</a:t>
            </a:r>
            <a:r>
              <a:rPr lang="ru-RU" sz="2400" dirty="0" smtClean="0"/>
              <a:t> (Известное Шотландское озеро, где живет чудовище)</a:t>
            </a:r>
          </a:p>
        </p:txBody>
      </p:sp>
      <p:sp>
        <p:nvSpPr>
          <p:cNvPr id="1741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95288" y="3500438"/>
            <a:ext cx="8353425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: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Loch Ness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3798" name="Picture 6" descr="loch-ness-monster-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870200"/>
            <a:ext cx="5219700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37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  <p:bldP spid="337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Legends and Traditions 200</a:t>
            </a:r>
            <a:endParaRPr lang="ru-RU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714500"/>
            <a:ext cx="8286750" cy="15001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It’s a tradition to have hot drink with milk and sweets at a certain time.</a:t>
            </a:r>
            <a:r>
              <a:rPr lang="ru-RU" dirty="0" smtClean="0"/>
              <a:t> (По традиции его пьют в пять часов вечера)</a:t>
            </a:r>
          </a:p>
        </p:txBody>
      </p:sp>
      <p:sp>
        <p:nvSpPr>
          <p:cNvPr id="1843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95288" y="3429000"/>
            <a:ext cx="8424862" cy="579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five o’clock tea</a:t>
            </a:r>
            <a:endParaRPr lang="ru-RU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78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  <p:bldP spid="378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Literature 200</a:t>
            </a:r>
            <a:endParaRPr lang="ru-RU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If you know this man, you will name the famous agent he created.</a:t>
            </a:r>
            <a:r>
              <a:rPr lang="ru-RU" sz="2400" dirty="0" smtClean="0"/>
              <a:t> (Известный агент и прекрасный мужчина)</a:t>
            </a:r>
          </a:p>
        </p:txBody>
      </p:sp>
      <p:sp>
        <p:nvSpPr>
          <p:cNvPr id="1946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989" name="Picture 5" descr="BE_05f05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2492375"/>
            <a:ext cx="312578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3357563"/>
            <a:ext cx="6011863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James Bond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41991" name="Picture 7" descr="thizb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2636838"/>
            <a:ext cx="2992437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9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  <p:bldP spid="419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Music 200</a:t>
            </a:r>
            <a:endParaRPr lang="ru-RU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2525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Listen and name the composition and the singer.</a:t>
            </a:r>
            <a:r>
              <a:rPr lang="ru-RU" sz="2400" dirty="0" smtClean="0"/>
              <a:t> (Известный певец, песня </a:t>
            </a:r>
            <a:r>
              <a:rPr lang="en-US" sz="2400" dirty="0" smtClean="0"/>
              <a:t>Unchain my heart)</a:t>
            </a:r>
            <a:endParaRPr lang="ru-RU" sz="2400" dirty="0" smtClean="0"/>
          </a:p>
        </p:txBody>
      </p:sp>
      <p:sp>
        <p:nvSpPr>
          <p:cNvPr id="2048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0" y="2636838"/>
            <a:ext cx="8353425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Joe Cocker, Unchain My Heart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58374" name="Picture 6" descr="132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3244850"/>
            <a:ext cx="4643438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83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  <p:bldP spid="583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People 200</a:t>
            </a:r>
            <a:endParaRPr lang="ru-RU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u="sng" dirty="0" smtClean="0">
                <a:solidFill>
                  <a:srgbClr val="00FF00"/>
                </a:solidFill>
                <a:latin typeface="Showcard Gothic" pitchFamily="82" charset="0"/>
              </a:rPr>
              <a:t>ANSWER</a:t>
            </a:r>
            <a:r>
              <a:rPr lang="en-US" dirty="0" smtClean="0"/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Charles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Darwin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Чарльз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Дарвин</a:t>
            </a:r>
          </a:p>
        </p:txBody>
      </p:sp>
      <p:sp>
        <p:nvSpPr>
          <p:cNvPr id="2150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469" name="Picture 5" descr="pd_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5113" y="1196975"/>
            <a:ext cx="4981575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24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60" name="Group 192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2"/>
        </p:xfrm>
        <a:graphic>
          <a:graphicData uri="http://schemas.openxmlformats.org/drawingml/2006/table">
            <a:tbl>
              <a:tblPr/>
              <a:tblGrid>
                <a:gridCol w="3022600"/>
                <a:gridCol w="1223963"/>
                <a:gridCol w="1223962"/>
                <a:gridCol w="1225550"/>
                <a:gridCol w="1223963"/>
                <a:gridCol w="1223962"/>
              </a:tblGrid>
              <a:tr h="796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Geography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5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6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Monarchy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7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8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9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0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1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Symbols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2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3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4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5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6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Famous Places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7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8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9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0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1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Legends and Traditions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2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3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9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4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5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Literature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6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7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9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8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9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Music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0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1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2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3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4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Famous People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5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6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7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8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9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Food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0" action="ppaction://hlinksldjump"/>
                        </a:rPr>
                        <a:t>100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1" action="ppaction://hlinksldjump"/>
                        </a:rPr>
                        <a:t>200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2" action="ppaction://hlinksldjump"/>
                        </a:rPr>
                        <a:t>300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3" action="ppaction://hlinksldjump"/>
                        </a:rPr>
                        <a:t>400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9" action="ppaction://hlinksldjump"/>
                        </a:rPr>
                        <a:t>500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Food 200</a:t>
            </a:r>
            <a:endParaRPr lang="ru-RU" smtClean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716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In the Middle Ages, to conserve fruit people used </a:t>
            </a:r>
            <a:r>
              <a:rPr lang="en-US" b="1" i="1" dirty="0" smtClean="0"/>
              <a:t>that</a:t>
            </a:r>
            <a:r>
              <a:rPr lang="en-US" dirty="0" smtClean="0"/>
              <a:t> bee product. </a:t>
            </a:r>
            <a:r>
              <a:rPr lang="ru-RU" dirty="0" smtClean="0"/>
              <a:t>(В средние века для консервирования фруктов использовали этот пчелиный продукт)</a:t>
            </a:r>
          </a:p>
        </p:txBody>
      </p:sp>
      <p:sp>
        <p:nvSpPr>
          <p:cNvPr id="2253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468313" y="3789363"/>
            <a:ext cx="8207375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Wax</a:t>
            </a:r>
            <a:r>
              <a:rPr lang="ru-RU" sz="3200" dirty="0">
                <a:solidFill>
                  <a:srgbClr val="FF0000"/>
                </a:solidFill>
              </a:rPr>
              <a:t>/Воск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34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/>
      <p:bldP spid="634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Geography 300</a:t>
            </a:r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6843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The name of the UK’s highest point resembles a human name. But where does this “human” “live”?</a:t>
            </a:r>
            <a:r>
              <a:rPr lang="ru-RU" sz="2400" dirty="0" smtClean="0"/>
              <a:t> Где самая высокая гора в Англии, как называется?)</a:t>
            </a:r>
          </a:p>
        </p:txBody>
      </p:sp>
      <p:sp>
        <p:nvSpPr>
          <p:cNvPr id="2355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28625" y="3357563"/>
            <a:ext cx="8280400" cy="830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n-US" sz="2400" dirty="0">
                <a:solidFill>
                  <a:srgbClr val="FF0000"/>
                </a:solidFill>
              </a:rPr>
              <a:t>Ben Nevis ‘lives’ in the Highlands, Scotland</a:t>
            </a:r>
            <a:r>
              <a:rPr lang="ru-RU" sz="2400" dirty="0">
                <a:solidFill>
                  <a:srgbClr val="FF0000"/>
                </a:solidFill>
              </a:rPr>
              <a:t>/Бен </a:t>
            </a:r>
            <a:r>
              <a:rPr lang="ru-RU" sz="2400" dirty="0" err="1">
                <a:solidFill>
                  <a:srgbClr val="FF0000"/>
                </a:solidFill>
              </a:rPr>
              <a:t>Невис</a:t>
            </a:r>
            <a:r>
              <a:rPr lang="ru-RU" sz="2400" dirty="0">
                <a:solidFill>
                  <a:srgbClr val="FF0000"/>
                </a:solidFill>
              </a:rPr>
              <a:t>, Шотландия)</a:t>
            </a:r>
          </a:p>
        </p:txBody>
      </p:sp>
      <p:pic>
        <p:nvPicPr>
          <p:cNvPr id="11270" name="Picture 6" descr="BE5005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0" y="3678238"/>
            <a:ext cx="3789363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11267" grpId="1" build="p"/>
      <p:bldP spid="112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Monarchy 300</a:t>
            </a:r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732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In the prehistoric times a king used to be an elected man for one season who was “responsible” for rich harvest. But what was his fate if the result was bad?</a:t>
            </a:r>
            <a:r>
              <a:rPr lang="ru-RU" sz="2400" dirty="0" smtClean="0"/>
              <a:t> В доисторические времена король отвечал за урожай. Если урожай был плохой, то какая судьба ждала короля?</a:t>
            </a:r>
          </a:p>
        </p:txBody>
      </p:sp>
      <p:sp>
        <p:nvSpPr>
          <p:cNvPr id="245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95288" y="4076700"/>
            <a:ext cx="8280400" cy="1077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His people killed him.</a:t>
            </a:r>
            <a:r>
              <a:rPr lang="ru-RU" sz="3200" dirty="0">
                <a:solidFill>
                  <a:srgbClr val="FF0000"/>
                </a:solidFill>
              </a:rPr>
              <a:t>/Его народ мог убить 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6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  <p:bldP spid="266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Symbols 300</a:t>
            </a:r>
            <a:endParaRPr 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612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Only one flag is not represented in the Union Jack. What mythological creature is on it?</a:t>
            </a:r>
            <a:r>
              <a:rPr lang="ru-RU" dirty="0" smtClean="0"/>
              <a:t> (Кто не отображен на флаге СК?)</a:t>
            </a:r>
          </a:p>
        </p:txBody>
      </p:sp>
      <p:sp>
        <p:nvSpPr>
          <p:cNvPr id="2560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68313" y="4076700"/>
            <a:ext cx="8135937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Red Dragon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0726" name="Picture 6" descr="06S06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3030538"/>
            <a:ext cx="59690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  <p:bldP spid="307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Literature 300</a:t>
            </a:r>
            <a:endParaRPr lang="ru-RU" dirty="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He wrote </a:t>
            </a:r>
            <a:r>
              <a:rPr lang="ru-RU" dirty="0" smtClean="0"/>
              <a:t>«</a:t>
            </a:r>
            <a:r>
              <a:rPr lang="en-US" dirty="0" smtClean="0"/>
              <a:t>The portrait of Dorian Grey</a:t>
            </a:r>
            <a:r>
              <a:rPr lang="ru-RU" dirty="0" smtClean="0"/>
              <a:t>»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Он написал «Портрет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Дориана Грея»</a:t>
            </a:r>
          </a:p>
        </p:txBody>
      </p:sp>
      <p:sp>
        <p:nvSpPr>
          <p:cNvPr id="2867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68313" y="4868863"/>
            <a:ext cx="8064500" cy="584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Oscar Wilde</a:t>
            </a:r>
            <a:r>
              <a:rPr lang="ru-RU" sz="2400" dirty="0">
                <a:solidFill>
                  <a:srgbClr val="FF0000"/>
                </a:solidFill>
              </a:rPr>
              <a:t>/Оскар Уайльд</a:t>
            </a:r>
          </a:p>
        </p:txBody>
      </p:sp>
      <p:pic>
        <p:nvPicPr>
          <p:cNvPr id="43014" name="Picture 6" descr="220px-Oscar_Wil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135188"/>
            <a:ext cx="314801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30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  <p:bldP spid="43011" grpId="1" build="p"/>
      <p:bldP spid="430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Music 300</a:t>
            </a:r>
            <a:endParaRPr lang="ru-RU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86738" cy="1042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Listen and name the composition.</a:t>
            </a:r>
            <a:r>
              <a:rPr lang="ru-RU" dirty="0" smtClean="0"/>
              <a:t> Как называется гимн Британии?</a:t>
            </a:r>
          </a:p>
        </p:txBody>
      </p:sp>
      <p:sp>
        <p:nvSpPr>
          <p:cNvPr id="2970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395288" y="2852738"/>
            <a:ext cx="8424862" cy="1323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The anthem </a:t>
            </a:r>
            <a:r>
              <a:rPr lang="en-US" sz="3200" i="1" dirty="0">
                <a:solidFill>
                  <a:srgbClr val="FF0000"/>
                </a:solidFill>
              </a:rPr>
              <a:t>God Save the Queen</a:t>
            </a:r>
            <a:endParaRPr lang="ru-RU" sz="3200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i="1" dirty="0">
                <a:solidFill>
                  <a:srgbClr val="FF0000"/>
                </a:solidFill>
              </a:rPr>
              <a:t>Боже, спаси королеву</a:t>
            </a:r>
          </a:p>
        </p:txBody>
      </p:sp>
      <p:pic>
        <p:nvPicPr>
          <p:cNvPr id="59398" name="Picture 6" descr="06S068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75" y="4075113"/>
            <a:ext cx="54276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93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build="p"/>
      <p:bldP spid="593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People 300</a:t>
            </a:r>
            <a:endParaRPr lang="ru-RU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u="sng" dirty="0" smtClean="0">
                <a:solidFill>
                  <a:srgbClr val="00FF00"/>
                </a:solidFill>
                <a:latin typeface="Showcard Gothic" pitchFamily="82" charset="0"/>
              </a:rPr>
              <a:t>ANSWER</a:t>
            </a:r>
            <a:r>
              <a:rPr lang="en-US" dirty="0" smtClean="0"/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err="1" smtClean="0">
                <a:solidFill>
                  <a:srgbClr val="FF0000"/>
                </a:solidFill>
              </a:rPr>
              <a:t>Rowen</a:t>
            </a:r>
            <a:r>
              <a:rPr lang="en-US" dirty="0" smtClean="0">
                <a:solidFill>
                  <a:srgbClr val="FF0000"/>
                </a:solidFill>
              </a:rPr>
              <a:t> Atkinson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072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4517" name="Picture 5" descr="Rowan_Atkinson_and_Manneken_P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125538"/>
            <a:ext cx="3479800" cy="55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45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Food 300</a:t>
            </a:r>
            <a:endParaRPr lang="ru-RU" smtClean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0527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The name of this Scottish dish is the same as the name of child’s pampers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Название этого Шотландского блюда совпадает с названием детских подгузников</a:t>
            </a:r>
          </a:p>
        </p:txBody>
      </p:sp>
      <p:sp>
        <p:nvSpPr>
          <p:cNvPr id="3174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95288" y="4941888"/>
            <a:ext cx="8353425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Haggis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65542" name="Picture 6" descr="Los-platos-mas-exoticos-del-mundo-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4010025"/>
            <a:ext cx="37068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55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0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build="p"/>
      <p:bldP spid="655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Geography 400</a:t>
            </a:r>
            <a:endParaRPr lang="ru-RU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1161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This Scottish city is sometimes called “Athens of the North” because of its wonderful architecture.</a:t>
            </a:r>
            <a:r>
              <a:rPr lang="ru-RU" sz="2400" dirty="0" smtClean="0"/>
              <a:t> Шотландский город, известен своей архитектурой, его называют «Северными Афинами»</a:t>
            </a:r>
          </a:p>
        </p:txBody>
      </p:sp>
      <p:sp>
        <p:nvSpPr>
          <p:cNvPr id="3277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68313" y="3500438"/>
            <a:ext cx="8424862" cy="20621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Edinburgh</a:t>
            </a:r>
            <a:endParaRPr lang="ru-RU" sz="32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FF0000"/>
                </a:solidFill>
              </a:rPr>
              <a:t>Эдинбург</a:t>
            </a:r>
          </a:p>
        </p:txBody>
      </p:sp>
      <p:pic>
        <p:nvPicPr>
          <p:cNvPr id="12295" name="Picture 7" descr="Sh634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6575" y="3048000"/>
            <a:ext cx="58166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  <p:bldP spid="1229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Monarchy 400</a:t>
            </a:r>
            <a:endParaRPr lang="ru-RU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4003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The current successor to the English </a:t>
            </a:r>
            <a:r>
              <a:rPr lang="ru-RU" dirty="0" smtClean="0"/>
              <a:t> </a:t>
            </a:r>
            <a:r>
              <a:rPr lang="en-US" dirty="0" smtClean="0"/>
              <a:t>throne is Prince Charles. What number will he get as a king if he keeps his name?</a:t>
            </a:r>
            <a:r>
              <a:rPr lang="ru-RU" dirty="0" smtClean="0"/>
              <a:t> Если бы Чарльз стал королем, как бы его называли?</a:t>
            </a:r>
          </a:p>
        </p:txBody>
      </p:sp>
      <p:sp>
        <p:nvSpPr>
          <p:cNvPr id="3379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95288" y="3933825"/>
            <a:ext cx="8353425" cy="1323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Charles the Third</a:t>
            </a:r>
            <a:endParaRPr lang="ru-RU" sz="32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FF0000"/>
                </a:solidFill>
              </a:rPr>
              <a:t>Чарльз Третий</a:t>
            </a:r>
          </a:p>
        </p:txBody>
      </p:sp>
      <p:pic>
        <p:nvPicPr>
          <p:cNvPr id="27654" name="Picture 6" descr="v6730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3854450"/>
            <a:ext cx="2593975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276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Geography 100</a:t>
            </a:r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221163"/>
            <a:ext cx="8229600" cy="4495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500" u="sng" dirty="0" smtClean="0">
                <a:solidFill>
                  <a:srgbClr val="00FF00"/>
                </a:solidFill>
                <a:latin typeface="Showcard Gothic" pitchFamily="82" charset="0"/>
              </a:rPr>
              <a:t>ANSWER</a:t>
            </a:r>
            <a:r>
              <a:rPr lang="en-US" sz="2500" dirty="0" smtClean="0"/>
              <a:t>: </a:t>
            </a:r>
            <a:r>
              <a:rPr lang="en-US" sz="2500" dirty="0" smtClean="0">
                <a:solidFill>
                  <a:srgbClr val="FF0000"/>
                </a:solidFill>
              </a:rPr>
              <a:t>The United Kingdom of Great Britain and Northern Ireland</a:t>
            </a:r>
            <a:r>
              <a:rPr lang="ru-RU" sz="2500" dirty="0" smtClean="0">
                <a:solidFill>
                  <a:srgbClr val="FF0000"/>
                </a:solidFill>
              </a:rPr>
              <a:t> (Соединенное Королевство Великобритании и Северной Ирландии)</a:t>
            </a:r>
          </a:p>
        </p:txBody>
      </p:sp>
      <p:sp>
        <p:nvSpPr>
          <p:cNvPr id="512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68313" y="1628775"/>
            <a:ext cx="835183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39750" y="2133600"/>
            <a:ext cx="8267700" cy="1077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 official name of the country is that long.</a:t>
            </a:r>
            <a:endParaRPr lang="ru-RU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Официальное название страны.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  <p:bldP spid="92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Symbols 400</a:t>
            </a:r>
            <a:endParaRPr 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If you know this logo, you will name the band.</a:t>
            </a:r>
            <a:r>
              <a:rPr lang="ru-RU" sz="2400" dirty="0" smtClean="0"/>
              <a:t> Какую муз. Группу символизирует этот логотип?</a:t>
            </a:r>
          </a:p>
        </p:txBody>
      </p:sp>
      <p:sp>
        <p:nvSpPr>
          <p:cNvPr id="3482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49" name="Picture 5" descr="10383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2482850"/>
            <a:ext cx="5059362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755650" y="3068638"/>
            <a:ext cx="3348038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en-US" sz="3200" dirty="0"/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Queen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17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  <p:bldP spid="3175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Places 400</a:t>
            </a:r>
            <a:endParaRPr lang="ru-RU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600200"/>
            <a:ext cx="8258175" cy="24003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This town used to be the capital of the Viking land. Today there is a marvelous Viking museum in it.</a:t>
            </a:r>
            <a:r>
              <a:rPr lang="ru-RU" dirty="0" smtClean="0"/>
              <a:t> Этот город был столицей Викингов. Сегодня там их известный музей</a:t>
            </a:r>
          </a:p>
        </p:txBody>
      </p:sp>
      <p:sp>
        <p:nvSpPr>
          <p:cNvPr id="3584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285750" y="3929063"/>
            <a:ext cx="8280400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York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5846" name="Picture 6" descr="04t163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3841750"/>
            <a:ext cx="39243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8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  <p:bldP spid="35843" grpId="1" build="p"/>
      <p:bldP spid="358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Legends and Traditions 400</a:t>
            </a:r>
            <a:endParaRPr lang="ru-RU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612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There is a wonderful old wedding tradition which advises brides to have these 4 items in their dress.</a:t>
            </a:r>
            <a:r>
              <a:rPr lang="ru-RU" sz="2400" dirty="0" smtClean="0"/>
              <a:t> </a:t>
            </a:r>
            <a:r>
              <a:rPr lang="en-US" sz="2400" dirty="0" smtClean="0"/>
              <a:t>Can you enumerate them?</a:t>
            </a:r>
            <a:r>
              <a:rPr lang="ru-RU" sz="2400" dirty="0" smtClean="0"/>
              <a:t> Что должно быть у невесты по старой традиции (4 пункта)?</a:t>
            </a:r>
          </a:p>
        </p:txBody>
      </p:sp>
      <p:sp>
        <p:nvSpPr>
          <p:cNvPr id="3686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571500" y="4071938"/>
            <a:ext cx="8353425" cy="1323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Something old, something new, something borrowed, something blue</a:t>
            </a:r>
            <a:r>
              <a:rPr lang="ru-RU" sz="2400" dirty="0">
                <a:solidFill>
                  <a:srgbClr val="FF0000"/>
                </a:solidFill>
              </a:rPr>
              <a:t>. Что-то старое, что-то новое, что-то взятое напрокат, что-то </a:t>
            </a:r>
            <a:r>
              <a:rPr lang="ru-RU" sz="2400" dirty="0" err="1">
                <a:solidFill>
                  <a:srgbClr val="FF0000"/>
                </a:solidFill>
              </a:rPr>
              <a:t>голубое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99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2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  <p:bldP spid="399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Literature 400</a:t>
            </a:r>
            <a:endParaRPr lang="ru-RU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612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British PM? Who used to smoke a pipe. </a:t>
            </a:r>
            <a:r>
              <a:rPr lang="ru-RU" sz="2400" dirty="0" smtClean="0"/>
              <a:t>Британский премьер-министр, который курил трубку</a:t>
            </a:r>
          </a:p>
        </p:txBody>
      </p:sp>
      <p:sp>
        <p:nvSpPr>
          <p:cNvPr id="3789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395288" y="3644900"/>
            <a:ext cx="8353425" cy="20621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endParaRPr lang="ru-RU" sz="3200" dirty="0"/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Winston Churchill</a:t>
            </a:r>
            <a:endParaRPr lang="ru-RU" sz="32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FF0000"/>
                </a:solidFill>
              </a:rPr>
              <a:t>Уинстон </a:t>
            </a:r>
            <a:r>
              <a:rPr lang="ru-RU" sz="3200" dirty="0" err="1">
                <a:solidFill>
                  <a:srgbClr val="FF0000"/>
                </a:solidFill>
              </a:rPr>
              <a:t>Черчиль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4038" name="Picture 6" descr="170px-Churchill_V_sign_HU_555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3213" y="2492375"/>
            <a:ext cx="3268662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  <p:bldP spid="440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Music 400</a:t>
            </a:r>
            <a:endParaRPr lang="ru-RU" dirty="0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Listen and name the composition and the singer.</a:t>
            </a:r>
            <a:r>
              <a:rPr lang="ru-RU" dirty="0" smtClean="0"/>
              <a:t> Исполнители песни </a:t>
            </a:r>
            <a:r>
              <a:rPr lang="en-US" dirty="0" smtClean="0"/>
              <a:t>Love </a:t>
            </a:r>
            <a:r>
              <a:rPr lang="en-US" dirty="0" err="1" smtClean="0"/>
              <a:t>Love</a:t>
            </a:r>
            <a:endParaRPr lang="ru-RU" dirty="0" smtClean="0"/>
          </a:p>
        </p:txBody>
      </p:sp>
      <p:sp>
        <p:nvSpPr>
          <p:cNvPr id="3891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539750" y="3141663"/>
            <a:ext cx="7704138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Take That, Love Love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60422" name="Picture 6" descr="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3640138"/>
            <a:ext cx="5170487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04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  <p:bldP spid="604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People 400</a:t>
            </a:r>
            <a:endParaRPr lang="ru-RU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u="sng" dirty="0" smtClean="0">
                <a:solidFill>
                  <a:srgbClr val="00FF00"/>
                </a:solidFill>
                <a:latin typeface="Showcard Gothic" pitchFamily="82" charset="0"/>
              </a:rPr>
              <a:t>ANSWER</a:t>
            </a:r>
            <a:r>
              <a:rPr lang="en-US" dirty="0" smtClean="0"/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Teresa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May, PM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994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3950" y="1557338"/>
            <a:ext cx="66198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65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Food 400</a:t>
            </a:r>
            <a:endParaRPr lang="ru-RU" smtClean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612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In spite of its name, black pudding is not a sweet dish. It’s made of meat. Can you guess how we call it in Russian? </a:t>
            </a:r>
            <a:r>
              <a:rPr lang="ru-RU" sz="2400" dirty="0" smtClean="0"/>
              <a:t>Как бы мы назвали по-русски «черный </a:t>
            </a:r>
            <a:r>
              <a:rPr lang="ru-RU" sz="2400" dirty="0" err="1" smtClean="0"/>
              <a:t>пуддинг</a:t>
            </a:r>
            <a:r>
              <a:rPr lang="ru-RU" sz="2400" dirty="0" smtClean="0"/>
              <a:t>»?</a:t>
            </a:r>
          </a:p>
        </p:txBody>
      </p:sp>
      <p:sp>
        <p:nvSpPr>
          <p:cNvPr id="4096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28625" y="4071938"/>
            <a:ext cx="8353425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endParaRPr lang="ru-RU" sz="3200" dirty="0"/>
          </a:p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FF0000"/>
                </a:solidFill>
              </a:rPr>
              <a:t>кровяная колбаса</a:t>
            </a:r>
          </a:p>
        </p:txBody>
      </p:sp>
      <p:pic>
        <p:nvPicPr>
          <p:cNvPr id="67590" name="Picture 6" descr="blackpuddingl3w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3089275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75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build="p"/>
      <p:bldP spid="6758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Geography 500</a:t>
            </a:r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According to the proverb, you needn’t take coal with you heading to this English town</a:t>
            </a:r>
            <a:r>
              <a:rPr lang="ru-RU" sz="2400" dirty="0" smtClean="0"/>
              <a:t> Отправляясь в этот город, вам не надо брать с собой уголь.</a:t>
            </a: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4198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95288" y="3789363"/>
            <a:ext cx="8353425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Newcastle</a:t>
            </a:r>
            <a:r>
              <a:rPr lang="ru-RU" sz="3200" dirty="0">
                <a:solidFill>
                  <a:srgbClr val="FF0000"/>
                </a:solidFill>
              </a:rPr>
              <a:t>/Ньюкасл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Monarchy 500</a:t>
            </a:r>
            <a:endParaRPr lang="ru-RU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33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i="1" dirty="0" smtClean="0"/>
              <a:t>Divorced, beheaded, died, </a:t>
            </a:r>
            <a:endParaRPr lang="ru-RU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i="1" dirty="0" smtClean="0"/>
              <a:t>Divorced, beheaded, survived. </a:t>
            </a:r>
            <a:endParaRPr lang="ru-RU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Who was on the throne when this child rhyme appeared?</a:t>
            </a:r>
            <a:r>
              <a:rPr lang="ru-RU" dirty="0" smtClean="0"/>
              <a:t> </a:t>
            </a:r>
          </a:p>
        </p:txBody>
      </p:sp>
      <p:sp>
        <p:nvSpPr>
          <p:cNvPr id="4301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95288" y="4005263"/>
            <a:ext cx="8353425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/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n-US" sz="3200">
                <a:solidFill>
                  <a:srgbClr val="FF0000"/>
                </a:solidFill>
              </a:rPr>
              <a:t>Henry VIII Tudor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28678" name="Picture 6" descr="03S038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0913" y="3357563"/>
            <a:ext cx="2981325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75" grpId="1" build="p"/>
      <p:bldP spid="2867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Symbols 500</a:t>
            </a:r>
            <a:endParaRPr lang="ru-RU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002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While the Tower of London is a symbol of London, these birds are the symbol of the Tower.</a:t>
            </a:r>
            <a:r>
              <a:rPr lang="ru-RU" sz="2400" dirty="0" smtClean="0"/>
              <a:t> </a:t>
            </a:r>
            <a:r>
              <a:rPr lang="en-US" sz="2400" dirty="0" smtClean="0"/>
              <a:t>If they fly away, the country will die.</a:t>
            </a:r>
            <a:r>
              <a:rPr lang="ru-RU" sz="2400" dirty="0" smtClean="0"/>
              <a:t> Кто символ </a:t>
            </a:r>
            <a:r>
              <a:rPr lang="ru-RU" sz="2400" dirty="0" err="1" smtClean="0"/>
              <a:t>Тауэро</a:t>
            </a:r>
            <a:r>
              <a:rPr lang="ru-RU" sz="2400" dirty="0" smtClean="0"/>
              <a:t> (птицы). Если они улетят, Англия погибла)</a:t>
            </a:r>
          </a:p>
        </p:txBody>
      </p:sp>
      <p:sp>
        <p:nvSpPr>
          <p:cNvPr id="4403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95288" y="3933825"/>
            <a:ext cx="8424862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Ravens</a:t>
            </a:r>
            <a:r>
              <a:rPr lang="ru-RU" sz="3200" dirty="0">
                <a:solidFill>
                  <a:srgbClr val="FF0000"/>
                </a:solidFill>
              </a:rPr>
              <a:t>/Вороны</a:t>
            </a:r>
          </a:p>
        </p:txBody>
      </p:sp>
      <p:pic>
        <p:nvPicPr>
          <p:cNvPr id="32774" name="Picture 6" descr="Ravens_84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3057525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  <p:bldP spid="327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Monarchy 100</a:t>
            </a:r>
            <a:endParaRPr lang="ru-RU" smtClean="0"/>
          </a:p>
        </p:txBody>
      </p:sp>
      <p:sp>
        <p:nvSpPr>
          <p:cNvPr id="61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84213" y="2205038"/>
            <a:ext cx="8137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Name the current monarch of GB.</a:t>
            </a:r>
            <a:r>
              <a:rPr lang="ru-RU" sz="2800"/>
              <a:t> (Кто сейчас королева Великобритании?)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68313" y="4221163"/>
            <a:ext cx="8229600" cy="4495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u="sng" smtClean="0">
                <a:solidFill>
                  <a:srgbClr val="00FF00"/>
                </a:solidFill>
                <a:latin typeface="Showcard Gothic" pitchFamily="82" charset="0"/>
              </a:rPr>
              <a:t>ANSWER</a:t>
            </a:r>
            <a:r>
              <a:rPr lang="en-US" smtClean="0"/>
              <a:t>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>
                <a:solidFill>
                  <a:srgbClr val="FF0000"/>
                </a:solidFill>
              </a:rPr>
              <a:t>Elizabeth II Windsor</a:t>
            </a:r>
            <a:endParaRPr lang="ru-RU" smtClean="0">
              <a:solidFill>
                <a:srgbClr val="FF0000"/>
              </a:solidFill>
            </a:endParaRPr>
          </a:p>
        </p:txBody>
      </p:sp>
      <p:pic>
        <p:nvPicPr>
          <p:cNvPr id="14343" name="Picture 7" descr="e6721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2997200"/>
            <a:ext cx="3340100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1" grpId="0"/>
      <p:bldP spid="1434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Places 500</a:t>
            </a:r>
            <a:endParaRPr lang="ru-RU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This small Scottish village is still popular with runaway couples who want to get married quickly. This is done by the local blacksmith.</a:t>
            </a:r>
            <a:r>
              <a:rPr lang="ru-RU" sz="2400" dirty="0" smtClean="0"/>
              <a:t> Где в Британии все еще можно тайно жениться, причем обряд проводит кузнец.</a:t>
            </a:r>
          </a:p>
        </p:txBody>
      </p:sp>
      <p:sp>
        <p:nvSpPr>
          <p:cNvPr id="4506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395288" y="4292600"/>
            <a:ext cx="8280400" cy="579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Gretna Green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68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/>
      <p:bldP spid="3686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Legends and Traditions 500</a:t>
            </a:r>
            <a:endParaRPr lang="ru-RU" dirty="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124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Two Vikings quarreled whom to be the king of Ireland. So they decided to make a boat race. The winner was to take the thrown. One of them, O’Neil by name, couldn’t sail fast enough, so, to become first to reach the land, he did that.</a:t>
            </a:r>
            <a:r>
              <a:rPr lang="ru-RU" sz="2400" dirty="0" smtClean="0"/>
              <a:t>Два викинга поспорили, кто первый доберется до берега, будет править страной. </a:t>
            </a:r>
            <a:r>
              <a:rPr lang="en-US" sz="2400" dirty="0" smtClean="0"/>
              <a:t>O’Neil</a:t>
            </a:r>
            <a:r>
              <a:rPr lang="ru-RU" sz="2400" dirty="0" smtClean="0"/>
              <a:t> отстал и тогда, чтобы выиграть спор, он сделал это.</a:t>
            </a:r>
          </a:p>
        </p:txBody>
      </p:sp>
      <p:sp>
        <p:nvSpPr>
          <p:cNvPr id="4608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23850" y="4365625"/>
            <a:ext cx="8424863" cy="954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He cut off his left hand and threw it on the land.</a:t>
            </a:r>
            <a:r>
              <a:rPr lang="ru-RU" sz="2400" dirty="0">
                <a:solidFill>
                  <a:srgbClr val="FF0000"/>
                </a:solidFill>
              </a:rPr>
              <a:t>Отрубил кисть и бросил ее на берег.</a:t>
            </a:r>
          </a:p>
        </p:txBody>
      </p:sp>
      <p:pic>
        <p:nvPicPr>
          <p:cNvPr id="40966" name="Picture 6" descr="492px-O'Neil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13" y="4786313"/>
            <a:ext cx="1874837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9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  <p:bldP spid="40963" grpId="1" build="p"/>
      <p:bldP spid="4096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Literature 500</a:t>
            </a:r>
            <a:endParaRPr lang="ru-RU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495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He is the </a:t>
            </a:r>
            <a:r>
              <a:rPr lang="ru-RU" dirty="0" smtClean="0"/>
              <a:t>«</a:t>
            </a:r>
            <a:r>
              <a:rPr lang="en-US" dirty="0" smtClean="0"/>
              <a:t>father</a:t>
            </a:r>
            <a:r>
              <a:rPr lang="ru-RU" dirty="0" smtClean="0"/>
              <a:t>»</a:t>
            </a:r>
            <a:r>
              <a:rPr lang="en-US" dirty="0" smtClean="0"/>
              <a:t> of the </a:t>
            </a:r>
            <a:r>
              <a:rPr lang="ru-RU" dirty="0" smtClean="0"/>
              <a:t>«</a:t>
            </a:r>
            <a:r>
              <a:rPr lang="en-US" dirty="0" smtClean="0"/>
              <a:t>Alice in Wonderland</a:t>
            </a:r>
            <a:r>
              <a:rPr lang="ru-RU" dirty="0" smtClean="0"/>
              <a:t>» Он автор «Алисы в стране чудес»</a:t>
            </a:r>
          </a:p>
        </p:txBody>
      </p:sp>
      <p:sp>
        <p:nvSpPr>
          <p:cNvPr id="4710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0" y="4076700"/>
            <a:ext cx="9144000" cy="1323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Lewis Carroll</a:t>
            </a:r>
            <a:endParaRPr lang="ru-RU" sz="32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FF0000"/>
                </a:solidFill>
              </a:rPr>
              <a:t>Льюис </a:t>
            </a:r>
            <a:r>
              <a:rPr lang="ru-RU" sz="3200" dirty="0" err="1">
                <a:solidFill>
                  <a:srgbClr val="FF0000"/>
                </a:solidFill>
              </a:rPr>
              <a:t>Кэролл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5062" name="Picture 6" descr="220px-LewisCarrollSelfPho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2313" y="2705100"/>
            <a:ext cx="2716212" cy="403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5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  <p:bldP spid="45059" grpId="1" build="p"/>
      <p:bldP spid="4506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Music 500</a:t>
            </a:r>
            <a:endParaRPr lang="ru-RU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Listen and name the composition and the singer.</a:t>
            </a:r>
            <a:r>
              <a:rPr lang="ru-RU" sz="2400" dirty="0" smtClean="0"/>
              <a:t> Кто исполняет песню </a:t>
            </a:r>
            <a:r>
              <a:rPr lang="en-US" sz="2400" dirty="0" smtClean="0"/>
              <a:t>“R\The road to Hell”</a:t>
            </a:r>
            <a:endParaRPr lang="ru-RU" sz="2400" dirty="0" smtClean="0"/>
          </a:p>
        </p:txBody>
      </p:sp>
      <p:sp>
        <p:nvSpPr>
          <p:cNvPr id="4813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611188" y="3716338"/>
            <a:ext cx="7561262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Chris Rea, </a:t>
            </a:r>
          </a:p>
          <a:p>
            <a:pPr>
              <a:spcBef>
                <a:spcPct val="50000"/>
              </a:spcBef>
              <a:defRPr/>
            </a:pPr>
            <a:r>
              <a:rPr lang="en-US" sz="3200">
                <a:solidFill>
                  <a:srgbClr val="FF0000"/>
                </a:solidFill>
              </a:rPr>
              <a:t>The Road to Hell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61446" name="Picture 6" descr="re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88" y="2706688"/>
            <a:ext cx="3498850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4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  <p:bldP spid="614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Food 500</a:t>
            </a:r>
            <a:endParaRPr lang="ru-RU" smtClean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908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This drink appeared before Christ was born. The </a:t>
            </a:r>
            <a:r>
              <a:rPr lang="en-US" sz="2400" dirty="0" err="1" smtClean="0"/>
              <a:t>Picts</a:t>
            </a:r>
            <a:r>
              <a:rPr lang="en-US" sz="2400" dirty="0" smtClean="0"/>
              <a:t> made it of heather (</a:t>
            </a:r>
            <a:r>
              <a:rPr lang="ru-RU" sz="2400" dirty="0" smtClean="0"/>
              <a:t>вереск)</a:t>
            </a:r>
            <a:r>
              <a:rPr lang="en-US" sz="2400" dirty="0" smtClean="0"/>
              <a:t>. The legend says that it made them so brave, courageous and fearless that even Julius Caesar wasn’t able to conquer them.</a:t>
            </a:r>
            <a:r>
              <a:rPr lang="ru-RU" sz="2400" dirty="0" smtClean="0"/>
              <a:t> Этот напиток появился до того, как родился Иисус Христос. По легенде, он делал воинов бесстрашными и способными победить воинов Юлия Цезаря.</a:t>
            </a:r>
          </a:p>
        </p:txBody>
      </p:sp>
      <p:sp>
        <p:nvSpPr>
          <p:cNvPr id="501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468313" y="4581525"/>
            <a:ext cx="8351837" cy="579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Ale / Beer</a:t>
            </a:r>
            <a:r>
              <a:rPr lang="ru-RU" sz="3200" dirty="0">
                <a:solidFill>
                  <a:srgbClr val="FF0000"/>
                </a:solidFill>
              </a:rPr>
              <a:t> /Эль/Пиво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96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  <p:bldP spid="696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Symbols 100</a:t>
            </a:r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108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Name all the plant symbols of all parts of the UK.</a:t>
            </a:r>
            <a:r>
              <a:rPr lang="ru-RU" sz="2800" dirty="0" smtClean="0"/>
              <a:t> (Какие растения-символы стран СК?</a:t>
            </a:r>
          </a:p>
        </p:txBody>
      </p:sp>
      <p:sp>
        <p:nvSpPr>
          <p:cNvPr id="717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95288" y="2924175"/>
            <a:ext cx="8353425" cy="1477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FF0000"/>
                </a:solidFill>
              </a:rPr>
              <a:t>England – red rose, Scotland – thistle, Wales – leek and daffodil, Northern Ireland – shamrock.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endParaRPr lang="ru-RU" sz="2000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(</a:t>
            </a:r>
            <a:r>
              <a:rPr lang="ru-RU" sz="2000" dirty="0">
                <a:solidFill>
                  <a:srgbClr val="FF0000"/>
                </a:solidFill>
              </a:rPr>
              <a:t>Англия – красная роза, Шотландия – чертополох, Уэльс – нарцисс, Сев. Ирландия – клевер)</a:t>
            </a:r>
          </a:p>
        </p:txBody>
      </p:sp>
      <p:pic>
        <p:nvPicPr>
          <p:cNvPr id="15371" name="Picture 11" descr="ch000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4076700"/>
            <a:ext cx="1865313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n_50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200" y="4149725"/>
            <a:ext cx="15367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  <p:bldP spid="153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Famous Places 100</a:t>
            </a:r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819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9" name="Picture 5" descr="pr009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1293813"/>
            <a:ext cx="71977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124075" y="6237288"/>
            <a:ext cx="7019925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: </a:t>
            </a:r>
            <a:r>
              <a:rPr lang="en-US" sz="3200" dirty="0">
                <a:solidFill>
                  <a:srgbClr val="FF0000"/>
                </a:solidFill>
              </a:rPr>
              <a:t>Stonehenge</a:t>
            </a:r>
            <a:r>
              <a:rPr lang="ru-RU" sz="3200" dirty="0">
                <a:solidFill>
                  <a:srgbClr val="FF0000"/>
                </a:solidFill>
              </a:rPr>
              <a:t>/Стоунхендж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Legends and Traditions 100</a:t>
            </a:r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2525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This legendary outcast lived in the forest, robbed the rich and practiced archery.</a:t>
            </a:r>
            <a:r>
              <a:rPr lang="ru-RU" sz="2800" dirty="0" smtClean="0"/>
              <a:t> (Жил в лесу, грабил богатых и хорошо стрелял из лука.)</a:t>
            </a:r>
          </a:p>
        </p:txBody>
      </p:sp>
      <p:sp>
        <p:nvSpPr>
          <p:cNvPr id="922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5288" y="4076700"/>
            <a:ext cx="8424862" cy="1323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: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Robin Hood</a:t>
            </a:r>
            <a:r>
              <a:rPr lang="ru-RU" sz="3200" dirty="0">
                <a:solidFill>
                  <a:srgbClr val="FF0000"/>
                </a:solidFill>
              </a:rPr>
              <a:t>/Робин Гуд</a:t>
            </a:r>
          </a:p>
        </p:txBody>
      </p:sp>
      <p:pic>
        <p:nvPicPr>
          <p:cNvPr id="17414" name="Picture 6" descr="0_6fe1d_b3720311_X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175" y="3571875"/>
            <a:ext cx="44418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  <p:bldP spid="174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Literature 100</a:t>
            </a:r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0366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He said that all the world’s a stage, and all the men and women merely players.</a:t>
            </a:r>
            <a:r>
              <a:rPr lang="ru-RU" sz="2400" dirty="0" smtClean="0"/>
              <a:t> (Он сказал: «Вся жизнь игра и люди в ней актеры»)</a:t>
            </a:r>
          </a:p>
        </p:txBody>
      </p:sp>
      <p:sp>
        <p:nvSpPr>
          <p:cNvPr id="1024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39750" y="3357563"/>
            <a:ext cx="8280400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 dirty="0"/>
              <a:t>: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dirty="0">
                <a:solidFill>
                  <a:srgbClr val="FF0000"/>
                </a:solidFill>
              </a:rPr>
              <a:t>William Shakespeare</a:t>
            </a:r>
            <a:r>
              <a:rPr lang="ru-RU" sz="3200" dirty="0">
                <a:solidFill>
                  <a:srgbClr val="FF0000"/>
                </a:solidFill>
              </a:rPr>
              <a:t>/Шекспир</a:t>
            </a:r>
          </a:p>
        </p:txBody>
      </p:sp>
      <p:pic>
        <p:nvPicPr>
          <p:cNvPr id="18438" name="Picture 6" descr="psh_0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3530600"/>
            <a:ext cx="2857500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  <p:bldP spid="184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Music 100</a:t>
            </a: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2525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Listen and name the composition and the singer.</a:t>
            </a:r>
            <a:r>
              <a:rPr lang="ru-RU" dirty="0" smtClean="0"/>
              <a:t> (Исполнители песни </a:t>
            </a:r>
            <a:r>
              <a:rPr lang="en-US" dirty="0" smtClean="0"/>
              <a:t>Yesterday)</a:t>
            </a:r>
            <a:endParaRPr lang="ru-RU" dirty="0" smtClean="0"/>
          </a:p>
        </p:txBody>
      </p:sp>
      <p:sp>
        <p:nvSpPr>
          <p:cNvPr id="1126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1550" y="5589588"/>
            <a:ext cx="720725" cy="71913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50825" y="2852738"/>
            <a:ext cx="7993063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ANSWER</a:t>
            </a:r>
            <a:r>
              <a:rPr lang="en-US" sz="3200"/>
              <a:t>: </a:t>
            </a:r>
            <a:r>
              <a:rPr lang="en-US" sz="3200">
                <a:solidFill>
                  <a:srgbClr val="FF0000"/>
                </a:solidFill>
              </a:rPr>
              <a:t>The Beatles, Yesterday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2534" name="Picture 6" descr="b_1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3432175"/>
            <a:ext cx="57848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5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  <p:bldP spid="22533" grpId="0"/>
    </p:bldLst>
  </p:timing>
</p:sld>
</file>

<file path=ppt/theme/theme1.xml><?xml version="1.0" encoding="utf-8"?>
<a:theme xmlns:a="http://schemas.openxmlformats.org/drawingml/2006/main" name="Разрез">
  <a:themeElements>
    <a:clrScheme name="Разрез 6">
      <a:dk1>
        <a:srgbClr val="0000AC"/>
      </a:dk1>
      <a:lt1>
        <a:srgbClr val="FFFFFF"/>
      </a:lt1>
      <a:dk2>
        <a:srgbClr val="000086"/>
      </a:dk2>
      <a:lt2>
        <a:srgbClr val="CCFFFF"/>
      </a:lt2>
      <a:accent1>
        <a:srgbClr val="0099FF"/>
      </a:accent1>
      <a:accent2>
        <a:srgbClr val="00B000"/>
      </a:accent2>
      <a:accent3>
        <a:srgbClr val="AAAAC3"/>
      </a:accent3>
      <a:accent4>
        <a:srgbClr val="DADADA"/>
      </a:accent4>
      <a:accent5>
        <a:srgbClr val="AACAFF"/>
      </a:accent5>
      <a:accent6>
        <a:srgbClr val="009F00"/>
      </a:accent6>
      <a:hlink>
        <a:srgbClr val="FFE701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1083</TotalTime>
  <Words>1603</Words>
  <Application>Microsoft Office PowerPoint</Application>
  <PresentationFormat>Экран (4:3)</PresentationFormat>
  <Paragraphs>216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Разрез</vt:lpstr>
      <vt:lpstr>What do you know about Great Britain? Что вы знаете о Великобритании</vt:lpstr>
      <vt:lpstr>Презентация PowerPoint</vt:lpstr>
      <vt:lpstr>Geography 100</vt:lpstr>
      <vt:lpstr>Monarchy 100</vt:lpstr>
      <vt:lpstr>Symbols 100</vt:lpstr>
      <vt:lpstr>Famous Places 100</vt:lpstr>
      <vt:lpstr>Legends and Traditions 100</vt:lpstr>
      <vt:lpstr>Literature 100</vt:lpstr>
      <vt:lpstr>Music 100</vt:lpstr>
      <vt:lpstr>Famous People 100</vt:lpstr>
      <vt:lpstr>Food 100</vt:lpstr>
      <vt:lpstr>Geography 200</vt:lpstr>
      <vt:lpstr>Monarchy 200</vt:lpstr>
      <vt:lpstr>Symbols 200</vt:lpstr>
      <vt:lpstr>Famous Places 200</vt:lpstr>
      <vt:lpstr>Legends and Traditions 200</vt:lpstr>
      <vt:lpstr>Literature 200</vt:lpstr>
      <vt:lpstr>Music 200</vt:lpstr>
      <vt:lpstr>Famous People 200</vt:lpstr>
      <vt:lpstr>Food 200</vt:lpstr>
      <vt:lpstr>Geography 300</vt:lpstr>
      <vt:lpstr>Monarchy 300</vt:lpstr>
      <vt:lpstr>Symbols 300</vt:lpstr>
      <vt:lpstr>Literature 300</vt:lpstr>
      <vt:lpstr>Music 300</vt:lpstr>
      <vt:lpstr>Famous People 300</vt:lpstr>
      <vt:lpstr>Food 300</vt:lpstr>
      <vt:lpstr>Geography 400</vt:lpstr>
      <vt:lpstr>Monarchy 400</vt:lpstr>
      <vt:lpstr>Symbols 400</vt:lpstr>
      <vt:lpstr>Famous Places 400</vt:lpstr>
      <vt:lpstr>Legends and Traditions 400</vt:lpstr>
      <vt:lpstr>Literature 400</vt:lpstr>
      <vt:lpstr>Music 400</vt:lpstr>
      <vt:lpstr>Famous People 400</vt:lpstr>
      <vt:lpstr>Food 400</vt:lpstr>
      <vt:lpstr>Geography 500</vt:lpstr>
      <vt:lpstr>Monarchy 500</vt:lpstr>
      <vt:lpstr>Symbols 500</vt:lpstr>
      <vt:lpstr>Famous Places 500</vt:lpstr>
      <vt:lpstr>Legends and Traditions 500</vt:lpstr>
      <vt:lpstr>Literature 500</vt:lpstr>
      <vt:lpstr>Music 500</vt:lpstr>
      <vt:lpstr>Food 500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you know about Great Britain?</dc:title>
  <dc:creator>Mata</dc:creator>
  <cp:lastModifiedBy>user</cp:lastModifiedBy>
  <cp:revision>98</cp:revision>
  <dcterms:created xsi:type="dcterms:W3CDTF">2012-12-24T20:12:16Z</dcterms:created>
  <dcterms:modified xsi:type="dcterms:W3CDTF">2022-11-01T12:25:03Z</dcterms:modified>
</cp:coreProperties>
</file>