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1" r:id="rId6"/>
    <p:sldId id="260" r:id="rId7"/>
    <p:sldId id="264" r:id="rId8"/>
    <p:sldId id="262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успеаемость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6 класс</c:v>
                </c:pt>
                <c:pt idx="1">
                  <c:v>7 класс</c:v>
                </c:pt>
                <c:pt idx="2">
                  <c:v>8 класс</c:v>
                </c:pt>
                <c:pt idx="3">
                  <c:v>9 класс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6 класс</c:v>
                </c:pt>
                <c:pt idx="1">
                  <c:v>7 класс</c:v>
                </c:pt>
                <c:pt idx="2">
                  <c:v>8 класс</c:v>
                </c:pt>
                <c:pt idx="3">
                  <c:v>9 класс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53</c:v>
                </c:pt>
                <c:pt idx="1">
                  <c:v>40</c:v>
                </c:pt>
                <c:pt idx="2">
                  <c:v>50</c:v>
                </c:pt>
                <c:pt idx="3">
                  <c:v>51.5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6 класс</c:v>
                </c:pt>
                <c:pt idx="1">
                  <c:v>7 класс</c:v>
                </c:pt>
                <c:pt idx="2">
                  <c:v>8 класс</c:v>
                </c:pt>
                <c:pt idx="3">
                  <c:v>9 класс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55</c:v>
                </c:pt>
                <c:pt idx="1">
                  <c:v>50</c:v>
                </c:pt>
                <c:pt idx="2">
                  <c:v>65</c:v>
                </c:pt>
                <c:pt idx="3">
                  <c:v>57</c:v>
                </c:pt>
              </c:numCache>
            </c:numRef>
          </c:val>
        </c:ser>
        <c:axId val="97227904"/>
        <c:axId val="97229440"/>
      </c:barChart>
      <c:catAx>
        <c:axId val="97227904"/>
        <c:scaling>
          <c:orientation val="minMax"/>
        </c:scaling>
        <c:axPos val="b"/>
        <c:tickLblPos val="nextTo"/>
        <c:crossAx val="97229440"/>
        <c:crosses val="autoZero"/>
        <c:auto val="1"/>
        <c:lblAlgn val="ctr"/>
        <c:lblOffset val="100"/>
      </c:catAx>
      <c:valAx>
        <c:axId val="97229440"/>
        <c:scaling>
          <c:orientation val="minMax"/>
        </c:scaling>
        <c:axPos val="l"/>
        <c:majorGridlines/>
        <c:numFmt formatCode="General" sourceLinked="1"/>
        <c:tickLblPos val="nextTo"/>
        <c:crossAx val="9722790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48C561-790F-417E-A47C-A68AA880195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08F8E5-857D-4E35-A07B-689D32BE74FB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5400" dirty="0" smtClean="0"/>
            <a:t>сплошные</a:t>
          </a:r>
          <a:endParaRPr lang="ru-RU" sz="5400" dirty="0"/>
        </a:p>
      </dgm:t>
    </dgm:pt>
    <dgm:pt modelId="{BEE5DB25-7FAE-4DC9-A909-2063BFF95371}" type="parTrans" cxnId="{FB322D64-50A0-4E35-9F7C-029EFF8D2AF3}">
      <dgm:prSet/>
      <dgm:spPr/>
      <dgm:t>
        <a:bodyPr/>
        <a:lstStyle/>
        <a:p>
          <a:endParaRPr lang="ru-RU"/>
        </a:p>
      </dgm:t>
    </dgm:pt>
    <dgm:pt modelId="{D0292156-170F-4C03-A0F1-2B8250F0D88F}" type="sibTrans" cxnId="{FB322D64-50A0-4E35-9F7C-029EFF8D2AF3}">
      <dgm:prSet/>
      <dgm:spPr/>
      <dgm:t>
        <a:bodyPr/>
        <a:lstStyle/>
        <a:p>
          <a:endParaRPr lang="ru-RU"/>
        </a:p>
      </dgm:t>
    </dgm:pt>
    <dgm:pt modelId="{A6CD0245-EB2D-4A40-B0B7-35A15252791A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5400" dirty="0" err="1" smtClean="0"/>
            <a:t>несплошные</a:t>
          </a:r>
          <a:endParaRPr lang="ru-RU" sz="5400" dirty="0"/>
        </a:p>
      </dgm:t>
    </dgm:pt>
    <dgm:pt modelId="{68C37E07-C85C-45EC-9260-97585A1D5BB7}" type="parTrans" cxnId="{8E2B3E32-D601-4218-8D20-50EB3EF6BE65}">
      <dgm:prSet/>
      <dgm:spPr/>
      <dgm:t>
        <a:bodyPr/>
        <a:lstStyle/>
        <a:p>
          <a:endParaRPr lang="ru-RU"/>
        </a:p>
      </dgm:t>
    </dgm:pt>
    <dgm:pt modelId="{52CD7364-7BA4-4097-B4D6-661A9F75E6AB}" type="sibTrans" cxnId="{8E2B3E32-D601-4218-8D20-50EB3EF6BE65}">
      <dgm:prSet/>
      <dgm:spPr/>
      <dgm:t>
        <a:bodyPr/>
        <a:lstStyle/>
        <a:p>
          <a:endParaRPr lang="ru-RU"/>
        </a:p>
      </dgm:t>
    </dgm:pt>
    <dgm:pt modelId="{1CB8951D-CC48-465D-A96C-F0BA48B590B1}" type="pres">
      <dgm:prSet presAssocID="{6D48C561-790F-417E-A47C-A68AA8801955}" presName="diagram" presStyleCnt="0">
        <dgm:presLayoutVars>
          <dgm:dir/>
          <dgm:resizeHandles val="exact"/>
        </dgm:presLayoutVars>
      </dgm:prSet>
      <dgm:spPr/>
    </dgm:pt>
    <dgm:pt modelId="{0F80AB7D-5BE0-4FE0-B194-B1F3B1F7E981}" type="pres">
      <dgm:prSet presAssocID="{E108F8E5-857D-4E35-A07B-689D32BE74FB}" presName="node" presStyleLbl="node1" presStyleIdx="0" presStyleCnt="2" custLinFactNeighborX="-4402" custLinFactNeighborY="-4748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8A704F8-9799-4265-B23A-687BB8D1EF05}" type="pres">
      <dgm:prSet presAssocID="{D0292156-170F-4C03-A0F1-2B8250F0D88F}" presName="sibTrans" presStyleCnt="0"/>
      <dgm:spPr/>
    </dgm:pt>
    <dgm:pt modelId="{745F1CA5-59DD-41E0-984F-C807D1247B06}" type="pres">
      <dgm:prSet presAssocID="{A6CD0245-EB2D-4A40-B0B7-35A15252791A}" presName="node" presStyleLbl="node1" presStyleIdx="1" presStyleCnt="2" custScaleX="128938" custLinFactNeighborX="4117" custLinFactNeighborY="-5052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B8684F19-CD00-4487-BD18-303F52FD5489}" type="presOf" srcId="{6D48C561-790F-417E-A47C-A68AA8801955}" destId="{1CB8951D-CC48-465D-A96C-F0BA48B590B1}" srcOrd="0" destOrd="0" presId="urn:microsoft.com/office/officeart/2005/8/layout/default"/>
    <dgm:cxn modelId="{FB322D64-50A0-4E35-9F7C-029EFF8D2AF3}" srcId="{6D48C561-790F-417E-A47C-A68AA8801955}" destId="{E108F8E5-857D-4E35-A07B-689D32BE74FB}" srcOrd="0" destOrd="0" parTransId="{BEE5DB25-7FAE-4DC9-A909-2063BFF95371}" sibTransId="{D0292156-170F-4C03-A0F1-2B8250F0D88F}"/>
    <dgm:cxn modelId="{BC930FDA-62AF-41FE-91F4-3CF222DB414A}" type="presOf" srcId="{E108F8E5-857D-4E35-A07B-689D32BE74FB}" destId="{0F80AB7D-5BE0-4FE0-B194-B1F3B1F7E981}" srcOrd="0" destOrd="0" presId="urn:microsoft.com/office/officeart/2005/8/layout/default"/>
    <dgm:cxn modelId="{8E2B3E32-D601-4218-8D20-50EB3EF6BE65}" srcId="{6D48C561-790F-417E-A47C-A68AA8801955}" destId="{A6CD0245-EB2D-4A40-B0B7-35A15252791A}" srcOrd="1" destOrd="0" parTransId="{68C37E07-C85C-45EC-9260-97585A1D5BB7}" sibTransId="{52CD7364-7BA4-4097-B4D6-661A9F75E6AB}"/>
    <dgm:cxn modelId="{C2F4AF3F-EC6D-4A51-B610-EF0D22146809}" type="presOf" srcId="{A6CD0245-EB2D-4A40-B0B7-35A15252791A}" destId="{745F1CA5-59DD-41E0-984F-C807D1247B06}" srcOrd="0" destOrd="0" presId="urn:microsoft.com/office/officeart/2005/8/layout/default"/>
    <dgm:cxn modelId="{B975C371-E8D1-40B4-9CAA-34DD6524ABFE}" type="presParOf" srcId="{1CB8951D-CC48-465D-A96C-F0BA48B590B1}" destId="{0F80AB7D-5BE0-4FE0-B194-B1F3B1F7E981}" srcOrd="0" destOrd="0" presId="urn:microsoft.com/office/officeart/2005/8/layout/default"/>
    <dgm:cxn modelId="{B6BFB300-7395-410D-B423-A62519468338}" type="presParOf" srcId="{1CB8951D-CC48-465D-A96C-F0BA48B590B1}" destId="{88A704F8-9799-4265-B23A-687BB8D1EF05}" srcOrd="1" destOrd="0" presId="urn:microsoft.com/office/officeart/2005/8/layout/default"/>
    <dgm:cxn modelId="{D18DFA53-9B68-4896-833D-BBBDE49720A9}" type="presParOf" srcId="{1CB8951D-CC48-465D-A96C-F0BA48B590B1}" destId="{745F1CA5-59DD-41E0-984F-C807D1247B06}" srcOrd="2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70788-AAA3-400B-BE63-1A12BF81CDE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F8D5-8731-42FD-AC6E-50FF659F4FF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290"/>
            <a:ext cx="7072362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8934"/>
            <a:ext cx="9144000" cy="3791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ТЕКСТЫ бывают…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00201"/>
          <a:ext cx="9144000" cy="2614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85723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ЧТО ОБЪЕДИНЯЕТ ТЕКСТЫ </a:t>
            </a:r>
            <a:br>
              <a:rPr lang="ru-RU" sz="4000" b="1" dirty="0" smtClean="0"/>
            </a:br>
            <a:r>
              <a:rPr lang="ru-RU" sz="4000" b="1" dirty="0" smtClean="0"/>
              <a:t>С КОТОРЫМИ ВЫ РАБОТАЛИ?</a:t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857364"/>
            <a:ext cx="71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/>
              <a:t>ЗАГОЛОВОК</a:t>
            </a:r>
            <a:endParaRPr lang="ru-RU" sz="7200" b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3643306" y="2857496"/>
            <a:ext cx="1714512" cy="1500198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85852" y="4143380"/>
            <a:ext cx="7143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/>
              <a:t>ГЛАВНАЯ МЫСЛЬ</a:t>
            </a:r>
          </a:p>
          <a:p>
            <a:pPr algn="ctr"/>
            <a:r>
              <a:rPr lang="ru-RU" sz="7200" b="1" dirty="0" smtClean="0"/>
              <a:t>(ИДЕЯ)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738187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571868" y="2786058"/>
            <a:ext cx="151297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</a:t>
            </a:r>
            <a:endParaRPr lang="ru-RU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0050"/>
            <a:ext cx="8643966" cy="2634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8429652" y="3214686"/>
            <a:ext cx="585417" cy="432426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7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ru-RU" sz="27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/>
              <a:t>ТЕКСТ – это...</a:t>
            </a:r>
            <a:endParaRPr lang="ru-RU" sz="72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29124" y="3357562"/>
            <a:ext cx="4429156" cy="135732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несколько предложений,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5984" y="1643050"/>
            <a:ext cx="4429124" cy="142876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определенной последовательности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3429000"/>
            <a:ext cx="3857652" cy="128588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расположенных 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3108" y="5143512"/>
            <a:ext cx="4572032" cy="128588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связанных по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смыслу 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ТЕКСТ – это………..</a:t>
            </a:r>
            <a:endParaRPr lang="ru-RU" sz="72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285860"/>
            <a:ext cx="4429156" cy="135732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несколько предложений,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29124" y="5214950"/>
            <a:ext cx="4429124" cy="142876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определенной последовательности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86116" y="3929066"/>
            <a:ext cx="3857652" cy="128588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расположенных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3108" y="2643182"/>
            <a:ext cx="4572032" cy="128588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связанных по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смыслу 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/>
              <a:t>ТЕКСТЫ бывают…</a:t>
            </a:r>
            <a:endParaRPr lang="ru-RU" sz="7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ru-RU" dirty="0"/>
              <a:t> Ящерка небольшая, сантиметров десять от острой головки до кончика хвоста. </a:t>
            </a:r>
            <a:endParaRPr lang="ru-RU" dirty="0" smtClean="0"/>
          </a:p>
          <a:p>
            <a:r>
              <a:rPr lang="ru-RU" dirty="0" smtClean="0"/>
              <a:t>Спинка </a:t>
            </a:r>
            <a:r>
              <a:rPr lang="ru-RU" dirty="0"/>
              <a:t>оливкового цвета с рисунком из разноцветных </a:t>
            </a:r>
            <a:r>
              <a:rPr lang="ru-RU" dirty="0" err="1"/>
              <a:t>пестринок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Лапки </a:t>
            </a:r>
            <a:r>
              <a:rPr lang="ru-RU" dirty="0"/>
              <a:t>более коричневого оттенка. </a:t>
            </a:r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/>
              <a:t>шейка светлая, почти белая.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42976" y="5143512"/>
            <a:ext cx="6500858" cy="128588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текст-описание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/>
              <a:t>ТЕКСТЫ бывают…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4525963"/>
          </a:xfrm>
        </p:spPr>
        <p:txBody>
          <a:bodyPr/>
          <a:lstStyle/>
          <a:p>
            <a:r>
              <a:rPr lang="ru-RU" dirty="0"/>
              <a:t>Не спешите брать птенцов домой!</a:t>
            </a:r>
          </a:p>
          <a:p>
            <a:r>
              <a:rPr lang="ru-RU" dirty="0"/>
              <a:t>   Почему нельзя брать птенчика домой?</a:t>
            </a:r>
          </a:p>
          <a:p>
            <a:r>
              <a:rPr lang="ru-RU" dirty="0"/>
              <a:t>   Во-первых, многие из этих птенцов на самом деле не выпали из гнезда, а покинули гнездо, не научившись летать. </a:t>
            </a:r>
          </a:p>
          <a:p>
            <a:r>
              <a:rPr lang="ru-RU" dirty="0"/>
              <a:t>Во-вторых, несведущий человек не сможет выкормить птенца в домашних условиях.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5214950"/>
            <a:ext cx="8001024" cy="128588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текст-рассуждение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ТЕКСТЫ бывают…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4525963"/>
          </a:xfrm>
        </p:spPr>
        <p:txBody>
          <a:bodyPr>
            <a:normAutofit/>
          </a:bodyPr>
          <a:lstStyle/>
          <a:p>
            <a:r>
              <a:rPr lang="ru-RU" dirty="0"/>
              <a:t>Рано утром мы с сестрой пошли в лес за ягодами. </a:t>
            </a:r>
            <a:endParaRPr lang="ru-RU" dirty="0" smtClean="0"/>
          </a:p>
          <a:p>
            <a:r>
              <a:rPr lang="ru-RU" dirty="0" smtClean="0"/>
              <a:t>Тропинка </a:t>
            </a:r>
            <a:r>
              <a:rPr lang="ru-RU" dirty="0"/>
              <a:t>вела нас всё дальше и дальше в зелёный загадочный лес.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опушке мы разбрелись в разные стороны, чтобы набрать ягод.</a:t>
            </a:r>
          </a:p>
          <a:p>
            <a:r>
              <a:rPr lang="ru-RU" dirty="0"/>
              <a:t>   Собирая ягодку за ягодкой, я поднял голову и увидел в кустах маленького лисёнка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429264"/>
            <a:ext cx="9144000" cy="128588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екст-повествование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ТЕКСТЫ бывают…</a:t>
            </a:r>
            <a:endParaRPr lang="ru-RU" sz="6600" dirty="0"/>
          </a:p>
        </p:txBody>
      </p:sp>
      <p:pic>
        <p:nvPicPr>
          <p:cNvPr id="3076" name="Picture 4" descr="https://uchebniki-rabochaya-tetrad.com/onlajn_1560_kniga/stranica_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3286148" cy="4436300"/>
          </a:xfrm>
          <a:prstGeom prst="rect">
            <a:avLst/>
          </a:prstGeom>
          <a:noFill/>
        </p:spPr>
      </p:pic>
      <p:pic>
        <p:nvPicPr>
          <p:cNvPr id="3078" name="Picture 6" descr="https://www.mayak-moskva.ru/katalog/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000108"/>
            <a:ext cx="4623867" cy="285823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57554" y="4000504"/>
            <a:ext cx="62865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/>
              <a:t>Для приготовления борща вам понадобятся </a:t>
            </a:r>
            <a:r>
              <a:rPr lang="ru-RU" sz="2000" u="sng" dirty="0" smtClean="0"/>
              <a:t>продукты</a:t>
            </a:r>
            <a:r>
              <a:rPr lang="ru-RU" sz="2000" u="sng" dirty="0"/>
              <a:t>: мясо, свекла, картофель, капуста, лук.</a:t>
            </a:r>
            <a:endParaRPr lang="ru-RU" sz="2000" dirty="0"/>
          </a:p>
          <a:p>
            <a:r>
              <a:rPr lang="ru-RU" sz="2000" u="sng" dirty="0"/>
              <a:t>1</a:t>
            </a:r>
            <a:r>
              <a:rPr lang="ru-RU" sz="2000" dirty="0"/>
              <a:t>. Налейте воды в кастрюлю.</a:t>
            </a:r>
          </a:p>
          <a:p>
            <a:r>
              <a:rPr lang="ru-RU" sz="2000" dirty="0"/>
              <a:t>2. </a:t>
            </a:r>
            <a:r>
              <a:rPr lang="ru-RU" sz="2000" dirty="0" smtClean="0"/>
              <a:t>Доведите </a:t>
            </a:r>
            <a:r>
              <a:rPr lang="ru-RU" sz="2000" dirty="0"/>
              <a:t>воду до кипения. Когда вода </a:t>
            </a:r>
            <a:r>
              <a:rPr lang="ru-RU" sz="2000" dirty="0" smtClean="0"/>
              <a:t>закипит</a:t>
            </a:r>
            <a:r>
              <a:rPr lang="ru-RU" sz="2000" dirty="0"/>
              <a:t>, </a:t>
            </a:r>
            <a:endParaRPr lang="ru-RU" sz="2000" dirty="0" smtClean="0"/>
          </a:p>
          <a:p>
            <a:r>
              <a:rPr lang="ru-RU" sz="2000" dirty="0" smtClean="0"/>
              <a:t>положите </a:t>
            </a:r>
            <a:r>
              <a:rPr lang="ru-RU" sz="2000" dirty="0"/>
              <a:t>мясо.</a:t>
            </a:r>
          </a:p>
          <a:p>
            <a:r>
              <a:rPr lang="ru-RU" sz="2000" dirty="0"/>
              <a:t>3. </a:t>
            </a:r>
            <a:r>
              <a:rPr lang="ru-RU" sz="2000" dirty="0" smtClean="0"/>
              <a:t>Пока </a:t>
            </a:r>
            <a:r>
              <a:rPr lang="ru-RU" sz="2000" dirty="0"/>
              <a:t>варите мясо, почистите свеклу, картофель.</a:t>
            </a:r>
          </a:p>
          <a:p>
            <a:r>
              <a:rPr lang="ru-RU" sz="2000" dirty="0"/>
              <a:t>4. Когда сварите мясо, положите в кастрюлю капусту, лук, свеклу, картофель.</a:t>
            </a:r>
          </a:p>
          <a:p>
            <a:r>
              <a:rPr lang="ru-RU" sz="2000" dirty="0"/>
              <a:t>5. Ждите пока свариться суп.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1285860"/>
          <a:ext cx="8929718" cy="4840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ТЕКСТЫ бывают…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rotege.kiev.ua/kartinki/image-items/%D0%91%D1%83%D0%BA%D0%BB%D0%B5%D1%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496"/>
            <a:ext cx="5123517" cy="43421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00948" cy="1143000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ТЕКСТЫ бывают…</a:t>
            </a:r>
            <a:endParaRPr lang="ru-RU" sz="6600" dirty="0"/>
          </a:p>
        </p:txBody>
      </p:sp>
      <p:sp>
        <p:nvSpPr>
          <p:cNvPr id="4100" name="AutoShape 4" descr="https://megaobzor.com/uploads/stories/94561/teatr16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megaobzor.com/uploads/stories/94561/teatr16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https://megaobzor.com/uploads/stories/94561/teatr16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https://e-derslik.edu.az/books/142/assets/img/page165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5072098" cy="2234775"/>
          </a:xfrm>
          <a:prstGeom prst="rect">
            <a:avLst/>
          </a:prstGeom>
          <a:noFill/>
        </p:spPr>
      </p:pic>
      <p:pic>
        <p:nvPicPr>
          <p:cNvPr id="4108" name="Picture 12" descr="https://static.znani.co/storage/94/96/9496e28febc3d10d38952b8989c3722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857364"/>
            <a:ext cx="3714744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181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ТЕКСТ – это...</vt:lpstr>
      <vt:lpstr>ТЕКСТ – это………..</vt:lpstr>
      <vt:lpstr>ТЕКСТЫ бывают…</vt:lpstr>
      <vt:lpstr>ТЕКСТЫ бывают…</vt:lpstr>
      <vt:lpstr>ТЕКСТЫ бывают…</vt:lpstr>
      <vt:lpstr>ТЕКСТЫ бывают…</vt:lpstr>
      <vt:lpstr>ТЕКСТЫ бывают…</vt:lpstr>
      <vt:lpstr>ТЕКСТЫ бывают…</vt:lpstr>
      <vt:lpstr>ТЕКСТЫ бывают…</vt:lpstr>
      <vt:lpstr>ЧТО ОБЪЕДИНЯЕТ ТЕКСТЫ  С КОТОРЫМИ ВЫ РАБОТАЛИ?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2</cp:revision>
  <dcterms:created xsi:type="dcterms:W3CDTF">2021-11-18T18:22:19Z</dcterms:created>
  <dcterms:modified xsi:type="dcterms:W3CDTF">2021-11-18T19:51:31Z</dcterms:modified>
</cp:coreProperties>
</file>