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68" r:id="rId2"/>
    <p:sldId id="269" r:id="rId3"/>
    <p:sldId id="270" r:id="rId4"/>
    <p:sldId id="267" r:id="rId5"/>
    <p:sldId id="273" r:id="rId6"/>
    <p:sldId id="272" r:id="rId7"/>
    <p:sldId id="259" r:id="rId8"/>
    <p:sldId id="262" r:id="rId9"/>
    <p:sldId id="263" r:id="rId10"/>
    <p:sldId id="264" r:id="rId11"/>
    <p:sldId id="265" r:id="rId12"/>
    <p:sldId id="266" r:id="rId13"/>
    <p:sldId id="271" r:id="rId14"/>
  </p:sldIdLst>
  <p:sldSz cx="9144000" cy="6858000" type="screen4x3"/>
  <p:notesSz cx="6797675" cy="98742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362" autoAdjust="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B4C71EC6-210F-42DE-9C53-41977AD35B3D}" type="datetimeFigureOut">
              <a:rPr lang="ru-RU" smtClean="0"/>
              <a:t>16.02.2016</a:t>
            </a:fld>
            <a:endParaRPr lang="ru-RU"/>
          </a:p>
        </p:txBody>
      </p:sp>
      <p:sp>
        <p:nvSpPr>
          <p:cNvPr id="16" name="Номер слайда 15"/>
          <p:cNvSpPr>
            <a:spLocks noGrp="1"/>
          </p:cNvSpPr>
          <p:nvPr>
            <p:ph type="sldNum" sz="quarter" idx="11"/>
          </p:nvPr>
        </p:nvSpPr>
        <p:spPr/>
        <p:txBody>
          <a:bodyPr/>
          <a:lstStyle/>
          <a:p>
            <a:fld id="{B19B0651-EE4F-4900-A07F-96A6BFA9D0F0}" type="slidenum">
              <a:rPr lang="ru-RU" smtClean="0"/>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16.02.2016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16.02.2016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Объект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B4C71EC6-210F-42DE-9C53-41977AD35B3D}" type="datetimeFigureOut">
              <a:rPr lang="ru-RU" smtClean="0"/>
              <a:t>16.02.2016</a:t>
            </a:fld>
            <a:endParaRPr lang="ru-RU"/>
          </a:p>
        </p:txBody>
      </p:sp>
      <p:sp>
        <p:nvSpPr>
          <p:cNvPr id="15" name="Номер слайда 14"/>
          <p:cNvSpPr>
            <a:spLocks noGrp="1"/>
          </p:cNvSpPr>
          <p:nvPr>
            <p:ph type="sldNum" sz="quarter" idx="15"/>
          </p:nvPr>
        </p:nvSpPr>
        <p:spPr/>
        <p:txBody>
          <a:bodyPr/>
          <a:lstStyle>
            <a:lvl1pPr algn="ctr">
              <a:defRPr/>
            </a:lvl1pPr>
          </a:lstStyle>
          <a:p>
            <a:fld id="{B19B0651-EE4F-4900-A07F-96A6BFA9D0F0}" type="slidenum">
              <a:rPr lang="ru-RU" smtClean="0"/>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B4C71EC6-210F-42DE-9C53-41977AD35B3D}" type="datetimeFigureOut">
              <a:rPr lang="ru-RU" smtClean="0"/>
              <a:t>16.02.2016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B4C71EC6-210F-42DE-9C53-41977AD35B3D}" type="datetimeFigureOut">
              <a:rPr lang="ru-RU" smtClean="0"/>
              <a:t>16.02.2016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Объект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B4C71EC6-210F-42DE-9C53-41977AD35B3D}" type="datetimeFigureOut">
              <a:rPr lang="ru-RU" smtClean="0"/>
              <a:t>16.02.2016</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Объект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Объект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4C71EC6-210F-42DE-9C53-41977AD35B3D}" type="datetimeFigureOut">
              <a:rPr lang="ru-RU" smtClean="0"/>
              <a:t>16.02.2016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16.02.2016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Объект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B4C71EC6-210F-42DE-9C53-41977AD35B3D}" type="datetimeFigureOut">
              <a:rPr lang="ru-RU" smtClean="0"/>
              <a:t>16.02.2016</a:t>
            </a:fld>
            <a:endParaRPr lang="ru-RU"/>
          </a:p>
        </p:txBody>
      </p:sp>
      <p:sp>
        <p:nvSpPr>
          <p:cNvPr id="9" name="Номер слайда 8"/>
          <p:cNvSpPr>
            <a:spLocks noGrp="1"/>
          </p:cNvSpPr>
          <p:nvPr>
            <p:ph type="sldNum" sz="quarter" idx="15"/>
          </p:nvPr>
        </p:nvSpPr>
        <p:spPr/>
        <p:txBody>
          <a:bodyPr/>
          <a:lstStyle/>
          <a:p>
            <a:fld id="{B19B0651-EE4F-4900-A07F-96A6BFA9D0F0}" type="slidenum">
              <a:rPr lang="ru-RU" smtClean="0"/>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B4C71EC6-210F-42DE-9C53-41977AD35B3D}" type="datetimeFigureOut">
              <a:rPr lang="ru-RU" smtClean="0"/>
              <a:t>16.02.2016</a:t>
            </a:fld>
            <a:endParaRPr lang="ru-RU"/>
          </a:p>
        </p:txBody>
      </p:sp>
      <p:sp>
        <p:nvSpPr>
          <p:cNvPr id="9" name="Номер слайда 8"/>
          <p:cNvSpPr>
            <a:spLocks noGrp="1"/>
          </p:cNvSpPr>
          <p:nvPr>
            <p:ph type="sldNum" sz="quarter" idx="11"/>
          </p:nvPr>
        </p:nvSpPr>
        <p:spPr/>
        <p:txBody>
          <a:bodyPr/>
          <a:lstStyle/>
          <a:p>
            <a:fld id="{B19B0651-EE4F-4900-A07F-96A6BFA9D0F0}" type="slidenum">
              <a:rPr lang="ru-RU" smtClean="0"/>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4C71EC6-210F-42DE-9C53-41977AD35B3D}" type="datetimeFigureOut">
              <a:rPr lang="ru-RU" smtClean="0"/>
              <a:t>16.02.2016</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19B0651-EE4F-4900-A07F-96A6BFA9D0F0}" type="slidenum">
              <a:rPr lang="ru-RU" smtClean="0"/>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026" y="645051"/>
            <a:ext cx="9166060" cy="4524315"/>
          </a:xfrm>
          <a:prstGeom prst="rect">
            <a:avLst/>
          </a:prstGeom>
          <a:noFill/>
        </p:spPr>
        <p:txBody>
          <a:bodyPr wrap="square" lIns="91440" tIns="45720" rIns="91440" bIns="45720">
            <a:spAutoFit/>
          </a:bodyPr>
          <a:lstStyle/>
          <a:p>
            <a:pPr algn="ctr"/>
            <a:r>
              <a:rPr lang="ru-RU" sz="9600" b="1" dirty="0" smtClean="0">
                <a:ln w="1905"/>
                <a:solidFill>
                  <a:schemeClr val="tx2">
                    <a:lumMod val="75000"/>
                  </a:schemeClr>
                </a:solidFill>
                <a:effectLst>
                  <a:innerShdw blurRad="69850" dist="43180" dir="5400000">
                    <a:srgbClr val="000000">
                      <a:alpha val="65000"/>
                    </a:srgbClr>
                  </a:innerShdw>
                </a:effectLst>
              </a:rPr>
              <a:t>Есть ли герои</a:t>
            </a:r>
          </a:p>
          <a:p>
            <a:pPr algn="ctr"/>
            <a:r>
              <a:rPr lang="ru-RU" sz="9600" b="1" dirty="0" smtClean="0">
                <a:ln w="1905"/>
                <a:solidFill>
                  <a:schemeClr val="tx2">
                    <a:lumMod val="75000"/>
                  </a:schemeClr>
                </a:solidFill>
                <a:effectLst>
                  <a:innerShdw blurRad="69850" dist="43180" dir="5400000">
                    <a:srgbClr val="000000">
                      <a:alpha val="65000"/>
                    </a:srgbClr>
                  </a:innerShdw>
                </a:effectLst>
              </a:rPr>
              <a:t> у нашего времени?</a:t>
            </a:r>
            <a:endParaRPr lang="ru-RU" sz="9600" b="1" cap="none" spc="0" dirty="0">
              <a:ln w="1905"/>
              <a:solidFill>
                <a:schemeClr val="tx2">
                  <a:lumMod val="75000"/>
                </a:schemeClr>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0291375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0235"/>
            <a:ext cx="9144000" cy="6617196"/>
          </a:xfrm>
          <a:prstGeom prst="rect">
            <a:avLst/>
          </a:prstGeom>
          <a:noFill/>
        </p:spPr>
        <p:txBody>
          <a:bodyPr wrap="square" rtlCol="0">
            <a:spAutoFit/>
          </a:bodyPr>
          <a:lstStyle/>
          <a:p>
            <a:pPr algn="ctr"/>
            <a:r>
              <a:rPr lang="ru-RU" sz="2000" b="1" dirty="0">
                <a:latin typeface="Times New Roman" panose="02020603050405020304" pitchFamily="18" charset="0"/>
                <a:cs typeface="Times New Roman" panose="02020603050405020304" pitchFamily="18" charset="0"/>
              </a:rPr>
              <a:t>Мужественный человек семи </a:t>
            </a:r>
            <a:r>
              <a:rPr lang="ru-RU" sz="2000" b="1" dirty="0" smtClean="0">
                <a:latin typeface="Times New Roman" panose="02020603050405020304" pitchFamily="18" charset="0"/>
                <a:cs typeface="Times New Roman" panose="02020603050405020304" pitchFamily="18" charset="0"/>
              </a:rPr>
              <a:t>лет</a:t>
            </a:r>
          </a:p>
          <a:p>
            <a:pPr algn="ctr"/>
            <a:endParaRPr lang="ru-RU" sz="2000" b="1"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Кого мы называем мужественным человеком? Разумеется, стойкого, энергичного, храброго. Но даже самый храбрый человек чего-нибудь да боится. Наверное, многим из нас приходилось и приходится закалять свой характер, чтобы научиться преодолевать страх. Задача эта сложная и под силу далеко не каждому взрослому человеку. А может ли проявить мужество мальчишка, который еще только собирается в школу?</a:t>
            </a:r>
          </a:p>
          <a:p>
            <a:r>
              <a:rPr lang="ru-RU" sz="1600" dirty="0">
                <a:latin typeface="Times New Roman" panose="02020603050405020304" pitchFamily="18" charset="0"/>
                <a:cs typeface="Times New Roman" panose="02020603050405020304" pitchFamily="18" charset="0"/>
              </a:rPr>
              <a:t>Арсений Бегунов живет в селе Островное, в Чукотском автономном округе. Ему семь лет, но уже сейчас его с полной ответственностью можно назвать очень мужественным человеком. Почему?</a:t>
            </a:r>
          </a:p>
          <a:p>
            <a:r>
              <a:rPr lang="ru-RU" sz="1600" dirty="0">
                <a:latin typeface="Times New Roman" panose="02020603050405020304" pitchFamily="18" charset="0"/>
                <a:cs typeface="Times New Roman" panose="02020603050405020304" pitchFamily="18" charset="0"/>
              </a:rPr>
              <a:t>В весенний день 24 мая 2015 года дети села Островное, пользуясь первыми солнечными днями, с удовольствием бегали и играли на улице. Вот и возле дома, где жил Арсений, гуляли брат и сестра – Дима и Инга </a:t>
            </a:r>
            <a:r>
              <a:rPr lang="ru-RU" sz="1600" dirty="0" err="1">
                <a:latin typeface="Times New Roman" panose="02020603050405020304" pitchFamily="18" charset="0"/>
                <a:cs typeface="Times New Roman" panose="02020603050405020304" pitchFamily="18" charset="0"/>
              </a:rPr>
              <a:t>Ходьяло</a:t>
            </a:r>
            <a:r>
              <a:rPr lang="ru-RU" sz="1600" dirty="0">
                <a:latin typeface="Times New Roman" panose="02020603050405020304" pitchFamily="18" charset="0"/>
                <a:cs typeface="Times New Roman" panose="02020603050405020304" pitchFamily="18" charset="0"/>
              </a:rPr>
              <a:t>. Дети совсем еще маленькие: Диме не исполнилось и пяти лет, а Инге было чуть больше трех. Они так увлеклись игрой, что не заметили, как оказались рядом со старым фундаментом, где из-за сильных дождей образовались ямы, наполненные водой. Заигравшись, Дима нечаянно толкнул сестру. Она не смогла удержаться на ногах и упала в воду. Увидев это, брат сильно испугался и, отчаянно крича, убежал.</a:t>
            </a:r>
          </a:p>
          <a:p>
            <a:r>
              <a:rPr lang="ru-RU" sz="1600" dirty="0">
                <a:latin typeface="Times New Roman" panose="02020603050405020304" pitchFamily="18" charset="0"/>
                <a:cs typeface="Times New Roman" panose="02020603050405020304" pitchFamily="18" charset="0"/>
              </a:rPr>
              <a:t>К счастью, крики Димы услышал семилетний Арсений Бегунов, находившийся неподалеку. Несмотря на свой юный возраст, он понял, что надо срочно спасать Ингу. Мальчик не растерялся. Он осторожно спустился вниз, встал на лежащую поперек ямы доску, схватил малышку за капюшон куртки и, собрав все свои силы, вытянул ее из воды. Потом отвел испуганных детей домой, здесь их успокоили и оказали необходимую помощь Инге.</a:t>
            </a:r>
          </a:p>
          <a:p>
            <a:r>
              <a:rPr lang="ru-RU" sz="1600" dirty="0">
                <a:latin typeface="Times New Roman" panose="02020603050405020304" pitchFamily="18" charset="0"/>
                <a:cs typeface="Times New Roman" panose="02020603050405020304" pitchFamily="18" charset="0"/>
              </a:rPr>
              <a:t>Эта история имеет счастливый конец. Родители Димы и Инги бесконечно благодарны Арсению за спасение дочки и всегда ставят его в пример своим и соседским детям.</a:t>
            </a:r>
          </a:p>
          <a:p>
            <a:r>
              <a:rPr lang="ru-RU" sz="1600" dirty="0">
                <a:latin typeface="Times New Roman" panose="02020603050405020304" pitchFamily="18" charset="0"/>
                <a:cs typeface="Times New Roman" panose="02020603050405020304" pitchFamily="18" charset="0"/>
              </a:rPr>
              <a:t>Мужество – одно из лучших человеческих качеств, которое характеризуется еще духовной и нравственной зрелостью. Именно такие качества проявил в ответственный момент мужественный и смелый Арсений Бегунов.</a:t>
            </a:r>
          </a:p>
        </p:txBody>
      </p:sp>
    </p:spTree>
    <p:extLst>
      <p:ext uri="{BB962C8B-B14F-4D97-AF65-F5344CB8AC3E}">
        <p14:creationId xmlns:p14="http://schemas.microsoft.com/office/powerpoint/2010/main" val="39333190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27784" y="5657671"/>
            <a:ext cx="3950890" cy="1200329"/>
          </a:xfrm>
          <a:prstGeom prst="rect">
            <a:avLst/>
          </a:prstGeom>
          <a:noFill/>
        </p:spPr>
        <p:txBody>
          <a:bodyPr wrap="none" rtlCol="0">
            <a:spAutoFit/>
          </a:bodyPr>
          <a:lstStyle/>
          <a:p>
            <a:r>
              <a:rPr lang="ru-RU" dirty="0"/>
              <a:t>Волкова Вероника</a:t>
            </a:r>
          </a:p>
          <a:p>
            <a:r>
              <a:rPr lang="ru-RU" dirty="0"/>
              <a:t>Родилась в 2006 году</a:t>
            </a:r>
            <a:br>
              <a:rPr lang="ru-RU" dirty="0"/>
            </a:br>
            <a:r>
              <a:rPr lang="ru-RU" dirty="0" err="1"/>
              <a:t>Награжденa</a:t>
            </a:r>
            <a:r>
              <a:rPr lang="ru-RU" dirty="0"/>
              <a:t> в 2016 году</a:t>
            </a:r>
            <a:br>
              <a:rPr lang="ru-RU" dirty="0"/>
            </a:br>
            <a:r>
              <a:rPr lang="ru-RU" dirty="0"/>
              <a:t>Город Красноярск, Красноярский край</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9128"/>
            <a:ext cx="3930213" cy="5944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49230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 y="0"/>
            <a:ext cx="9144000" cy="6832640"/>
          </a:xfrm>
          <a:prstGeom prst="rect">
            <a:avLst/>
          </a:prstGeom>
          <a:noFill/>
        </p:spPr>
        <p:txBody>
          <a:bodyPr wrap="square" rtlCol="0">
            <a:spAutoFit/>
          </a:bodyPr>
          <a:lstStyle/>
          <a:p>
            <a:pPr algn="ctr"/>
            <a:r>
              <a:rPr lang="ru-RU" sz="1400" b="1" dirty="0"/>
              <a:t>Только бы успеть</a:t>
            </a:r>
            <a:r>
              <a:rPr lang="ru-RU" sz="1400" b="1" dirty="0" smtClean="0"/>
              <a:t>!</a:t>
            </a:r>
          </a:p>
          <a:p>
            <a:r>
              <a:rPr lang="ru-RU" sz="1400" dirty="0" smtClean="0"/>
              <a:t>Новый </a:t>
            </a:r>
            <a:r>
              <a:rPr lang="ru-RU" sz="1400" dirty="0"/>
              <a:t>микрорайон Красноярска на берегу сибирской реки Енисей. Красивые дома с подземными парковками, уютные детские площадки, на которых предусмотрено всё, чтобы дети чувствовали себя в безопасности. В одном из таких домов живет Вероника. Взрослые считают ее спокойной, доброй, отзывчивой и очень </a:t>
            </a:r>
            <a:r>
              <a:rPr lang="ru-RU" sz="1400" dirty="0" smtClean="0"/>
              <a:t>ответственной </a:t>
            </a:r>
            <a:r>
              <a:rPr lang="ru-RU" sz="1400" dirty="0"/>
              <a:t>девочкой. И, надо сказать, не зря!</a:t>
            </a:r>
          </a:p>
          <a:p>
            <a:r>
              <a:rPr lang="ru-RU" sz="1600" dirty="0"/>
              <a:t>В начале августа Вероника с родителями только что вернулись из поездки по Хакасии. Полная новых впечатлений и счастливая оттого, что ей впервые доверили гулять самостоятельно – ведь через две недели ей исполнится 9 лет! – Вероника вышла во двор. Здесь под присмотром мам и бабушек играли в песочнице маленькие дети, в том числе пятилетняя соседка Таня. Обычно она гуляла с бабушкой, но сейчас той рядом не было. Вероника со своей подружкой стала качаться на качелях. Все были заняты своими делами, и никто не заметил, как Таня перелезла через перила, ограждающие высокую отвесную стену, внизу которой был въезд в подземные гаражи…</a:t>
            </a:r>
          </a:p>
          <a:p>
            <a:r>
              <a:rPr lang="ru-RU" sz="1600" dirty="0"/>
              <a:t>Вероника рассказывает, как увидела уже за оградой испуганные Танины глаза и побелевшие пальчики, вцепившиеся в прутья перил. В голове Вероники мелькнуло: упадет, разобьется! Не раздумывая ни секунды, она рванулась вниз по ступенькам лестницы, ведущей к гаражам. Только бы успеть! Девочка подбежала к стене, остановилась прямо под Таней и вытянула руки вверх, чтобы ее поймать. И тут пальцы малышки не выдержали, и она камнем рухнула вниз. Весь удар Вероника приняла на себя.</a:t>
            </a:r>
          </a:p>
          <a:p>
            <a:r>
              <a:rPr lang="ru-RU" sz="1600" dirty="0"/>
              <a:t>От обрушившейся на нее тяжести и боли девочка закричала. Подбежавшие на крик дети пытались поднять её на ноги, но безуспешно. Потом они позвали папу одного из мальчиков, и он на руках отнес Веронику домой. А Танюша вернулась с прогулки без единой царапинки. Объяснить толком, что случилось, она так и не смогла. Свой девятый день рождения Вероника отмечала в больнице. Из-за сложного перелома ноги она пролежала там почти месяц и еще полтора месяца провела дома в гипсе. Учебный год для нее начался только со второй четверти.</a:t>
            </a:r>
          </a:p>
          <a:p>
            <a:r>
              <a:rPr lang="ru-RU" sz="1600" dirty="0"/>
              <a:t>Об этом вовсе не детском, а осознанном и ответственном героическом поступке девятилетней девочки в Красноярске знают немногие. Но родители маленькой Тани глубоко признательны Веронике за спасение их дочери. Иногда всё в нашей жизни решают мгновения. И горячее сердце!</a:t>
            </a:r>
          </a:p>
        </p:txBody>
      </p:sp>
    </p:spTree>
    <p:extLst>
      <p:ext uri="{BB962C8B-B14F-4D97-AF65-F5344CB8AC3E}">
        <p14:creationId xmlns:p14="http://schemas.microsoft.com/office/powerpoint/2010/main" val="19591864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1196752"/>
            <a:ext cx="8424936" cy="3508653"/>
          </a:xfrm>
          <a:prstGeom prst="rect">
            <a:avLst/>
          </a:prstGeom>
        </p:spPr>
        <p:txBody>
          <a:bodyPr wrap="square">
            <a:spAutoFit/>
          </a:bodyPr>
          <a:lstStyle/>
          <a:p>
            <a:pPr algn="ctr">
              <a:spcBef>
                <a:spcPct val="50000"/>
              </a:spcBef>
            </a:pPr>
            <a:r>
              <a:rPr lang="ru-RU" altLang="ru-RU" sz="5400" b="1" dirty="0">
                <a:solidFill>
                  <a:schemeClr val="accent5">
                    <a:lumMod val="75000"/>
                  </a:schemeClr>
                </a:solidFill>
                <a:latin typeface="Monotype Corsiva" pitchFamily="66" charset="0"/>
              </a:rPr>
              <a:t>Невозможно всегда быть героем, но всегда можно оставаться </a:t>
            </a:r>
            <a:r>
              <a:rPr lang="ru-RU" altLang="ru-RU" sz="5400" b="1" dirty="0" smtClean="0">
                <a:solidFill>
                  <a:schemeClr val="accent5">
                    <a:lumMod val="75000"/>
                  </a:schemeClr>
                </a:solidFill>
                <a:latin typeface="Monotype Corsiva" pitchFamily="66" charset="0"/>
              </a:rPr>
              <a:t>человеком.</a:t>
            </a:r>
          </a:p>
          <a:p>
            <a:pPr algn="r">
              <a:spcBef>
                <a:spcPct val="50000"/>
              </a:spcBef>
            </a:pPr>
            <a:r>
              <a:rPr lang="ru-RU" altLang="ru-RU" sz="4000" b="1" dirty="0" smtClean="0">
                <a:solidFill>
                  <a:schemeClr val="accent5">
                    <a:lumMod val="75000"/>
                  </a:schemeClr>
                </a:solidFill>
                <a:latin typeface="Times New Roman" pitchFamily="18" charset="0"/>
              </a:rPr>
              <a:t>И</a:t>
            </a:r>
            <a:r>
              <a:rPr lang="ru-RU" altLang="ru-RU" sz="4000" b="1" dirty="0">
                <a:solidFill>
                  <a:schemeClr val="accent5">
                    <a:lumMod val="75000"/>
                  </a:schemeClr>
                </a:solidFill>
                <a:latin typeface="Times New Roman" pitchFamily="18" charset="0"/>
              </a:rPr>
              <a:t>. Гёте</a:t>
            </a:r>
          </a:p>
        </p:txBody>
      </p:sp>
    </p:spTree>
    <p:extLst>
      <p:ext uri="{BB962C8B-B14F-4D97-AF65-F5344CB8AC3E}">
        <p14:creationId xmlns:p14="http://schemas.microsoft.com/office/powerpoint/2010/main" val="39510198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
            <a:ext cx="8892480" cy="7478970"/>
          </a:xfrm>
          <a:prstGeom prst="rect">
            <a:avLst/>
          </a:prstGeom>
          <a:noFill/>
        </p:spPr>
        <p:txBody>
          <a:bodyPr wrap="square" rtlCol="0">
            <a:spAutoFit/>
          </a:bodyPr>
          <a:lstStyle/>
          <a:p>
            <a:r>
              <a:rPr lang="ru-RU" altLang="ru-RU" sz="4800" b="1" dirty="0">
                <a:solidFill>
                  <a:srgbClr val="FF0000"/>
                </a:solidFill>
                <a:latin typeface="Times New Roman" pitchFamily="18" charset="0"/>
              </a:rPr>
              <a:t>Герой</a:t>
            </a:r>
            <a:r>
              <a:rPr lang="ru-RU" altLang="ru-RU" sz="4000" dirty="0">
                <a:solidFill>
                  <a:srgbClr val="FF0000"/>
                </a:solidFill>
                <a:latin typeface="Times New Roman" pitchFamily="18" charset="0"/>
              </a:rPr>
              <a:t> </a:t>
            </a:r>
            <a:r>
              <a:rPr lang="ru-RU" altLang="ru-RU" sz="3200" dirty="0">
                <a:latin typeface="Times New Roman" pitchFamily="18" charset="0"/>
              </a:rPr>
              <a:t>– 1) выдающийся своей </a:t>
            </a:r>
            <a:r>
              <a:rPr lang="ru-RU" altLang="ru-RU" sz="3200" dirty="0" smtClean="0">
                <a:latin typeface="Times New Roman" pitchFamily="18" charset="0"/>
              </a:rPr>
              <a:t>храбростью, самоотверженностью </a:t>
            </a:r>
            <a:r>
              <a:rPr lang="ru-RU" altLang="ru-RU" sz="3200" dirty="0">
                <a:latin typeface="Times New Roman" pitchFamily="18" charset="0"/>
              </a:rPr>
              <a:t>человек, совершающий подвиг</a:t>
            </a:r>
            <a:r>
              <a:rPr lang="ru-RU" altLang="ru-RU" sz="3200" dirty="0" smtClean="0">
                <a:latin typeface="Times New Roman" pitchFamily="18" charset="0"/>
              </a:rPr>
              <a:t>.</a:t>
            </a:r>
            <a:r>
              <a:rPr lang="ru-RU" altLang="ru-RU" sz="3200" dirty="0">
                <a:latin typeface="Times New Roman" pitchFamily="18" charset="0"/>
              </a:rPr>
              <a:t> 2) главное действующее лицо литературного произведения;</a:t>
            </a:r>
          </a:p>
          <a:p>
            <a:r>
              <a:rPr lang="ru-RU" altLang="ru-RU" sz="3200" dirty="0">
                <a:latin typeface="Times New Roman" pitchFamily="18" charset="0"/>
              </a:rPr>
              <a:t>3) лицо, воплощающее в себе характерные черты эпохи, среды</a:t>
            </a:r>
            <a:r>
              <a:rPr lang="ru-RU" altLang="ru-RU" sz="3200" dirty="0" smtClean="0">
                <a:latin typeface="Times New Roman" pitchFamily="18" charset="0"/>
              </a:rPr>
              <a:t>.</a:t>
            </a:r>
          </a:p>
          <a:p>
            <a:endParaRPr lang="ru-RU" altLang="ru-RU" sz="3200" dirty="0" smtClean="0">
              <a:latin typeface="Times New Roman" pitchFamily="18" charset="0"/>
            </a:endParaRPr>
          </a:p>
          <a:p>
            <a:r>
              <a:rPr lang="ru-RU" altLang="ru-RU" sz="4000" b="1" dirty="0">
                <a:solidFill>
                  <a:srgbClr val="FF0000"/>
                </a:solidFill>
                <a:latin typeface="Times New Roman" pitchFamily="18" charset="0"/>
              </a:rPr>
              <a:t>Подвиг</a:t>
            </a:r>
            <a:r>
              <a:rPr lang="ru-RU" altLang="ru-RU" sz="3200" dirty="0">
                <a:solidFill>
                  <a:srgbClr val="FF0000"/>
                </a:solidFill>
                <a:latin typeface="Times New Roman" pitchFamily="18" charset="0"/>
              </a:rPr>
              <a:t> </a:t>
            </a:r>
            <a:r>
              <a:rPr lang="ru-RU" altLang="ru-RU" sz="3200" dirty="0">
                <a:latin typeface="Times New Roman" pitchFamily="18" charset="0"/>
              </a:rPr>
              <a:t>– героический поступок, требующий от человека особого отношения к происходящему, проявления таких качеств, как мужество, сила воли, любовь к людям и способность к самопожертвованию.</a:t>
            </a:r>
          </a:p>
          <a:p>
            <a:endParaRPr lang="ru-RU" altLang="ru-RU" sz="3200" dirty="0">
              <a:latin typeface="Times New Roman" pitchFamily="18" charset="0"/>
            </a:endParaRPr>
          </a:p>
          <a:p>
            <a:endParaRPr lang="ru-RU" altLang="ru-RU" sz="4000" dirty="0">
              <a:solidFill>
                <a:schemeClr val="bg2"/>
              </a:solidFill>
              <a:latin typeface="Times New Roman" pitchFamily="18" charset="0"/>
            </a:endParaRPr>
          </a:p>
        </p:txBody>
      </p:sp>
    </p:spTree>
    <p:extLst>
      <p:ext uri="{BB962C8B-B14F-4D97-AF65-F5344CB8AC3E}">
        <p14:creationId xmlns:p14="http://schemas.microsoft.com/office/powerpoint/2010/main" val="10276948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268760"/>
            <a:ext cx="9144000" cy="3262432"/>
          </a:xfrm>
          <a:prstGeom prst="rect">
            <a:avLst/>
          </a:prstGeom>
        </p:spPr>
        <p:txBody>
          <a:bodyPr wrap="square">
            <a:spAutoFit/>
          </a:bodyPr>
          <a:lstStyle/>
          <a:p>
            <a:pPr algn="just"/>
            <a:r>
              <a:rPr lang="ru-RU" altLang="ru-RU" sz="5400" b="1" dirty="0">
                <a:solidFill>
                  <a:schemeClr val="accent5">
                    <a:lumMod val="75000"/>
                  </a:schemeClr>
                </a:solidFill>
                <a:latin typeface="Monotype Corsiva" pitchFamily="66" charset="0"/>
              </a:rPr>
              <a:t>Герой не храбрее обычного человека, но сохраняет храбрость на пять минут дольше.</a:t>
            </a:r>
          </a:p>
          <a:p>
            <a:pPr algn="r"/>
            <a:r>
              <a:rPr lang="ru-RU" altLang="ru-RU" sz="4000" b="1" dirty="0">
                <a:solidFill>
                  <a:schemeClr val="accent5">
                    <a:lumMod val="75000"/>
                  </a:schemeClr>
                </a:solidFill>
                <a:latin typeface="Monotype Corsiva" pitchFamily="66" charset="0"/>
              </a:rPr>
              <a:t>Р. </a:t>
            </a:r>
            <a:r>
              <a:rPr lang="ru-RU" altLang="ru-RU" sz="4000" b="1" dirty="0" err="1">
                <a:solidFill>
                  <a:schemeClr val="accent5">
                    <a:lumMod val="75000"/>
                  </a:schemeClr>
                </a:solidFill>
                <a:latin typeface="Monotype Corsiva" pitchFamily="66" charset="0"/>
              </a:rPr>
              <a:t>Эмерсон</a:t>
            </a:r>
            <a:endParaRPr lang="ru-RU" altLang="ru-RU" sz="4000" b="1" dirty="0">
              <a:solidFill>
                <a:schemeClr val="accent5">
                  <a:lumMod val="75000"/>
                </a:schemeClr>
              </a:solidFill>
              <a:latin typeface="Monotype Corsiva" pitchFamily="66" charset="0"/>
            </a:endParaRPr>
          </a:p>
        </p:txBody>
      </p:sp>
    </p:spTree>
    <p:extLst>
      <p:ext uri="{BB962C8B-B14F-4D97-AF65-F5344CB8AC3E}">
        <p14:creationId xmlns:p14="http://schemas.microsoft.com/office/powerpoint/2010/main" val="39325277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 y="836712"/>
            <a:ext cx="4082271" cy="4524315"/>
          </a:xfrm>
          <a:prstGeom prst="rect">
            <a:avLst/>
          </a:prstGeom>
          <a:noFill/>
        </p:spPr>
        <p:txBody>
          <a:bodyPr wrap="none" rtlCol="0">
            <a:spAutoFit/>
          </a:bodyPr>
          <a:lstStyle/>
          <a:p>
            <a:endParaRPr lang="ru-RU" b="1"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Когда </a:t>
            </a:r>
            <a:r>
              <a:rPr lang="ru-RU" dirty="0">
                <a:latin typeface="Times New Roman" panose="02020603050405020304" pitchFamily="18" charset="0"/>
                <a:cs typeface="Times New Roman" panose="02020603050405020304" pitchFamily="18" charset="0"/>
              </a:rPr>
              <a:t>б все юные сердца России,</a:t>
            </a:r>
          </a:p>
          <a:p>
            <a:r>
              <a:rPr lang="ru-RU" dirty="0">
                <a:latin typeface="Times New Roman" panose="02020603050405020304" pitchFamily="18" charset="0"/>
                <a:cs typeface="Times New Roman" panose="02020603050405020304" pitchFamily="18" charset="0"/>
              </a:rPr>
              <a:t>Одним горячим полыхнув огнём,</a:t>
            </a:r>
          </a:p>
          <a:p>
            <a:r>
              <a:rPr lang="ru-RU" dirty="0">
                <a:latin typeface="Times New Roman" panose="02020603050405020304" pitchFamily="18" charset="0"/>
                <a:cs typeface="Times New Roman" panose="02020603050405020304" pitchFamily="18" charset="0"/>
              </a:rPr>
              <a:t>Объединили вдруг свои усилья,</a:t>
            </a:r>
          </a:p>
          <a:p>
            <a:r>
              <a:rPr lang="ru-RU" dirty="0">
                <a:latin typeface="Times New Roman" panose="02020603050405020304" pitchFamily="18" charset="0"/>
                <a:cs typeface="Times New Roman" panose="02020603050405020304" pitchFamily="18" charset="0"/>
              </a:rPr>
              <a:t>Все льдины зла растаяли бы в нём</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Я – Россиянин, я за всё в ответе!</a:t>
            </a:r>
          </a:p>
          <a:p>
            <a:r>
              <a:rPr lang="ru-RU" dirty="0">
                <a:latin typeface="Times New Roman" panose="02020603050405020304" pitchFamily="18" charset="0"/>
                <a:cs typeface="Times New Roman" panose="02020603050405020304" pitchFamily="18" charset="0"/>
              </a:rPr>
              <a:t>Мне Родина дороже бытия!</a:t>
            </a:r>
          </a:p>
          <a:p>
            <a:r>
              <a:rPr lang="ru-RU" dirty="0">
                <a:latin typeface="Times New Roman" panose="02020603050405020304" pitchFamily="18" charset="0"/>
                <a:cs typeface="Times New Roman" panose="02020603050405020304" pitchFamily="18" charset="0"/>
              </a:rPr>
              <a:t>За всё, что происходит на планете,</a:t>
            </a:r>
          </a:p>
          <a:p>
            <a:r>
              <a:rPr lang="ru-RU" dirty="0">
                <a:latin typeface="Times New Roman" panose="02020603050405020304" pitchFamily="18" charset="0"/>
                <a:cs typeface="Times New Roman" panose="02020603050405020304" pitchFamily="18" charset="0"/>
              </a:rPr>
              <a:t>Горячим сердцем отвечаю я</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Я рядом с тем, кого беда застала,</a:t>
            </a:r>
          </a:p>
          <a:p>
            <a:r>
              <a:rPr lang="ru-RU" dirty="0">
                <a:latin typeface="Times New Roman" panose="02020603050405020304" pitchFamily="18" charset="0"/>
                <a:cs typeface="Times New Roman" panose="02020603050405020304" pitchFamily="18" charset="0"/>
              </a:rPr>
              <a:t>В огонь и в воду я готов идти!</a:t>
            </a:r>
          </a:p>
          <a:p>
            <a:r>
              <a:rPr lang="ru-RU" dirty="0">
                <a:latin typeface="Times New Roman" panose="02020603050405020304" pitchFamily="18" charset="0"/>
                <a:cs typeface="Times New Roman" panose="02020603050405020304" pitchFamily="18" charset="0"/>
              </a:rPr>
              <a:t>Сердцам горячим медлить не пристало</a:t>
            </a:r>
            <a:r>
              <a:rPr lang="ru-RU" dirty="0" smtClean="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Чтоб малыша из пламени спасти!</a:t>
            </a:r>
          </a:p>
          <a:p>
            <a:endParaRPr lang="ru-RU" dirty="0">
              <a:latin typeface="Times New Roman" panose="02020603050405020304" pitchFamily="18" charset="0"/>
              <a:cs typeface="Times New Roman" panose="02020603050405020304" pitchFamily="18" charset="0"/>
            </a:endParaRPr>
          </a:p>
        </p:txBody>
      </p:sp>
      <p:sp>
        <p:nvSpPr>
          <p:cNvPr id="5" name="TextBox 4"/>
          <p:cNvSpPr txBox="1"/>
          <p:nvPr/>
        </p:nvSpPr>
        <p:spPr>
          <a:xfrm>
            <a:off x="5076056" y="2564904"/>
            <a:ext cx="3699859" cy="3970318"/>
          </a:xfrm>
          <a:prstGeom prst="rect">
            <a:avLst/>
          </a:prstGeom>
          <a:noFill/>
        </p:spPr>
        <p:txBody>
          <a:bodyPr wrap="none" rtlCol="0">
            <a:spAutoFit/>
          </a:bodyPr>
          <a:lstStyle/>
          <a:p>
            <a:r>
              <a:rPr lang="ru-RU" dirty="0" smtClean="0">
                <a:latin typeface="Times New Roman" panose="02020603050405020304" pitchFamily="18" charset="0"/>
                <a:cs typeface="Times New Roman" panose="02020603050405020304" pitchFamily="18" charset="0"/>
              </a:rPr>
              <a:t>Я </a:t>
            </a:r>
            <a:r>
              <a:rPr lang="ru-RU" dirty="0">
                <a:latin typeface="Times New Roman" panose="02020603050405020304" pitchFamily="18" charset="0"/>
                <a:cs typeface="Times New Roman" panose="02020603050405020304" pitchFamily="18" charset="0"/>
              </a:rPr>
              <a:t>– Россиянин, я за всё в ответе!</a:t>
            </a:r>
          </a:p>
          <a:p>
            <a:r>
              <a:rPr lang="ru-RU" dirty="0">
                <a:latin typeface="Times New Roman" panose="02020603050405020304" pitchFamily="18" charset="0"/>
                <a:cs typeface="Times New Roman" panose="02020603050405020304" pitchFamily="18" charset="0"/>
              </a:rPr>
              <a:t>Мне Родина дороже бытия!</a:t>
            </a:r>
          </a:p>
          <a:p>
            <a:r>
              <a:rPr lang="ru-RU" dirty="0">
                <a:latin typeface="Times New Roman" panose="02020603050405020304" pitchFamily="18" charset="0"/>
                <a:cs typeface="Times New Roman" panose="02020603050405020304" pitchFamily="18" charset="0"/>
              </a:rPr>
              <a:t>За всё, что происходит на планете,</a:t>
            </a:r>
          </a:p>
          <a:p>
            <a:r>
              <a:rPr lang="ru-RU" dirty="0">
                <a:latin typeface="Times New Roman" panose="02020603050405020304" pitchFamily="18" charset="0"/>
                <a:cs typeface="Times New Roman" panose="02020603050405020304" pitchFamily="18" charset="0"/>
              </a:rPr>
              <a:t>Горячим сердцем отвечаю я</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Чужим, поверьте, горе не бывает!</a:t>
            </a:r>
          </a:p>
          <a:p>
            <a:r>
              <a:rPr lang="ru-RU" dirty="0">
                <a:latin typeface="Times New Roman" panose="02020603050405020304" pitchFamily="18" charset="0"/>
                <a:cs typeface="Times New Roman" panose="02020603050405020304" pitchFamily="18" charset="0"/>
              </a:rPr>
              <a:t>Чужой бедой мне обжигает грудь.</a:t>
            </a:r>
          </a:p>
          <a:p>
            <a:r>
              <a:rPr lang="ru-RU" dirty="0">
                <a:latin typeface="Times New Roman" panose="02020603050405020304" pitchFamily="18" charset="0"/>
                <a:cs typeface="Times New Roman" panose="02020603050405020304" pitchFamily="18" charset="0"/>
              </a:rPr>
              <a:t>Пусть время наши подвиги считает,</a:t>
            </a:r>
          </a:p>
          <a:p>
            <a:r>
              <a:rPr lang="ru-RU" dirty="0">
                <a:latin typeface="Times New Roman" panose="02020603050405020304" pitchFamily="18" charset="0"/>
                <a:cs typeface="Times New Roman" panose="02020603050405020304" pitchFamily="18" charset="0"/>
              </a:rPr>
              <a:t>Сердцам горячим обозначен путь</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Я – Россиянин, я за всё в ответе!</a:t>
            </a:r>
          </a:p>
          <a:p>
            <a:r>
              <a:rPr lang="ru-RU" dirty="0">
                <a:latin typeface="Times New Roman" panose="02020603050405020304" pitchFamily="18" charset="0"/>
                <a:cs typeface="Times New Roman" panose="02020603050405020304" pitchFamily="18" charset="0"/>
              </a:rPr>
              <a:t>Мне Родина дороже бытия!</a:t>
            </a:r>
          </a:p>
          <a:p>
            <a:r>
              <a:rPr lang="ru-RU" dirty="0">
                <a:latin typeface="Times New Roman" panose="02020603050405020304" pitchFamily="18" charset="0"/>
                <a:cs typeface="Times New Roman" panose="02020603050405020304" pitchFamily="18" charset="0"/>
              </a:rPr>
              <a:t>За всё, что происходит на планете,</a:t>
            </a:r>
          </a:p>
          <a:p>
            <a:r>
              <a:rPr lang="ru-RU" dirty="0">
                <a:latin typeface="Times New Roman" panose="02020603050405020304" pitchFamily="18" charset="0"/>
                <a:cs typeface="Times New Roman" panose="02020603050405020304" pitchFamily="18" charset="0"/>
              </a:rPr>
              <a:t>Горячим сердцем отвечаю я</a:t>
            </a:r>
          </a:p>
        </p:txBody>
      </p:sp>
      <p:sp>
        <p:nvSpPr>
          <p:cNvPr id="6" name="Прямоугольник 5"/>
          <p:cNvSpPr/>
          <p:nvPr/>
        </p:nvSpPr>
        <p:spPr>
          <a:xfrm>
            <a:off x="1117066" y="30171"/>
            <a:ext cx="72628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Гимн «Горячих сердец»</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4674032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5250"/>
            <a:ext cx="6772275" cy="333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51520" y="3933056"/>
            <a:ext cx="8640960" cy="1754326"/>
          </a:xfrm>
          <a:prstGeom prst="rect">
            <a:avLst/>
          </a:prstGeom>
          <a:noFill/>
        </p:spPr>
        <p:txBody>
          <a:bodyPr wrap="square" rtlCol="0">
            <a:spAutoFit/>
          </a:bodyPr>
          <a:lstStyle/>
          <a:p>
            <a:r>
              <a:rPr lang="ru-RU" sz="3600" b="1" dirty="0"/>
              <a:t>Марат Исаев и Артем </a:t>
            </a:r>
            <a:r>
              <a:rPr lang="ru-RU" sz="3600" b="1" dirty="0" err="1"/>
              <a:t>Королюк</a:t>
            </a:r>
            <a:r>
              <a:rPr lang="ru-RU" sz="3600" b="1" dirty="0"/>
              <a:t>, рискуя жизнью спасли упавшую на рельсы девушку</a:t>
            </a:r>
          </a:p>
        </p:txBody>
      </p:sp>
    </p:spTree>
    <p:extLst>
      <p:ext uri="{BB962C8B-B14F-4D97-AF65-F5344CB8AC3E}">
        <p14:creationId xmlns:p14="http://schemas.microsoft.com/office/powerpoint/2010/main" val="8683224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0"/>
            <a:ext cx="8712967" cy="7232749"/>
          </a:xfrm>
          <a:prstGeom prst="rect">
            <a:avLst/>
          </a:prstGeom>
          <a:noFill/>
        </p:spPr>
        <p:txBody>
          <a:bodyPr wrap="square" rtlCol="0">
            <a:spAutoFit/>
          </a:bodyPr>
          <a:lstStyle/>
          <a:p>
            <a:r>
              <a:rPr lang="ru-RU" sz="1600" dirty="0"/>
              <a:t>На станции метро «</a:t>
            </a:r>
            <a:r>
              <a:rPr lang="ru-RU" sz="1600" dirty="0" err="1"/>
              <a:t>Красносельская</a:t>
            </a:r>
            <a:r>
              <a:rPr lang="ru-RU" sz="1600" dirty="0"/>
              <a:t>» в Москве полицейский Артем </a:t>
            </a:r>
            <a:r>
              <a:rPr lang="ru-RU" sz="1600" dirty="0" err="1"/>
              <a:t>Королюк</a:t>
            </a:r>
            <a:r>
              <a:rPr lang="ru-RU" sz="1600" dirty="0"/>
              <a:t> и двое пассажиров спасли москвичку Юлию Валь, упавшую на рельсы с платформы. Мужчины попытались вытащить пострадавшую, находившуюся без сознания, но поезд приближался слишком быстро. Женщину успели положить в желоб между рельсами, после чего один из мужчин успел забраться на платформу, а полицейский и еще один пассажир, Марат Исаев, также легли между рельсами.</a:t>
            </a:r>
          </a:p>
          <a:p>
            <a:r>
              <a:rPr lang="ru-RU" sz="1600" dirty="0"/>
              <a:t>Практически сразу прибыл поезд, первый вагон его остановился прямо над людьми. Никто не пострадал.</a:t>
            </a:r>
          </a:p>
          <a:p>
            <a:r>
              <a:rPr lang="ru-RU" sz="1600" dirty="0"/>
              <a:t>Одним из двоих героев, который, рискуя жизнью, спас упавшую на рельсы москвичку Юлию Валь, стал 28-летний уроженец Киргизии Марат Исаев. Мужчина прыгнул на пути, пытался вместе с полицейским Артемом </a:t>
            </a:r>
            <a:r>
              <a:rPr lang="ru-RU" sz="1600" dirty="0" err="1"/>
              <a:t>Королюком</a:t>
            </a:r>
            <a:r>
              <a:rPr lang="ru-RU" sz="1600" dirty="0"/>
              <a:t> затащить женщину (у нее случился приступ эпилепсии) на перрон</a:t>
            </a:r>
            <a:r>
              <a:rPr lang="ru-RU" sz="1600" dirty="0" smtClean="0"/>
              <a:t>.</a:t>
            </a:r>
          </a:p>
          <a:p>
            <a:r>
              <a:rPr lang="ru-RU" sz="1600" dirty="0"/>
              <a:t>Марат, </a:t>
            </a:r>
            <a:r>
              <a:rPr lang="ru-RU" sz="1600" dirty="0" err="1" smtClean="0"/>
              <a:t>курьер,возвращался</a:t>
            </a:r>
            <a:r>
              <a:rPr lang="ru-RU" sz="1600" dirty="0" smtClean="0"/>
              <a:t> домой. </a:t>
            </a:r>
            <a:r>
              <a:rPr lang="ru-RU" sz="1600" dirty="0"/>
              <a:t>Вышел из </a:t>
            </a:r>
            <a:r>
              <a:rPr lang="ru-RU" sz="1600" dirty="0" smtClean="0"/>
              <a:t>поезда. Шел </a:t>
            </a:r>
            <a:r>
              <a:rPr lang="ru-RU" sz="1600" dirty="0"/>
              <a:t>вдоль платформы, как вдруг на его глазах женщина, ожидавшая поезда, свалилась на рельсы.</a:t>
            </a:r>
            <a:br>
              <a:rPr lang="ru-RU" sz="1600" dirty="0"/>
            </a:br>
            <a:r>
              <a:rPr lang="ru-RU" sz="1600" dirty="0"/>
              <a:t>– Первым на помощь бросился полицейский, однако одному ему было не под силу справиться с дамой. Я спрыгнул на пути. Увидел, что полицейский никак не может поднять женщину, она была довольно упитанная. Все стояли и охали, другие снимали на мобильный телефон, – рассказал Марат.</a:t>
            </a:r>
          </a:p>
          <a:p>
            <a:r>
              <a:rPr lang="ru-RU" sz="1600" dirty="0"/>
              <a:t>– Мы ее поставили на ноги, но она вся тряслась из-за приступа. Люди, стоявшие на платформе, пытались ее затащить сверху, мы толкали снизу, но никак не получалось. Издалека увидели приближающийся поезд. Я-то думал, что он остановится, но полицейский скомандовал положить женщину в лоток рельсов и самому ложиться. Страшно сначала не было, но потом, когда поезд остановился над головой и машинист стал кричать не двигаться, пока напряжение не снимут, подумал: «И чего я прыгнул, такой глупый!». Когда лежали там в темноте, женщина пришла в себя и стала бить меня кулаками. Я не обижаюсь, она не понимала, что делает. А потом ее увезла «скорая помощь».</a:t>
            </a:r>
          </a:p>
          <a:p>
            <a:r>
              <a:rPr lang="ru-RU" sz="1600" dirty="0"/>
              <a:t>Между тем, Юлию Валь госпитализировали в НИИ Склифосовского – медики определили сотрясение мозга.</a:t>
            </a:r>
          </a:p>
          <a:p>
            <a:endParaRPr lang="ru-RU" sz="1600" dirty="0"/>
          </a:p>
        </p:txBody>
      </p:sp>
    </p:spTree>
    <p:extLst>
      <p:ext uri="{BB962C8B-B14F-4D97-AF65-F5344CB8AC3E}">
        <p14:creationId xmlns:p14="http://schemas.microsoft.com/office/powerpoint/2010/main" val="14771618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48064" y="3140968"/>
            <a:ext cx="3380221" cy="1200329"/>
          </a:xfrm>
          <a:prstGeom prst="rect">
            <a:avLst/>
          </a:prstGeom>
          <a:noFill/>
        </p:spPr>
        <p:txBody>
          <a:bodyPr wrap="none" rtlCol="0">
            <a:spAutoFit/>
          </a:bodyPr>
          <a:lstStyle/>
          <a:p>
            <a:r>
              <a:rPr lang="ru-RU" dirty="0"/>
              <a:t>Сердюк Алексей</a:t>
            </a:r>
          </a:p>
          <a:p>
            <a:r>
              <a:rPr lang="ru-RU" dirty="0"/>
              <a:t>Родился в 2004 году</a:t>
            </a:r>
            <a:br>
              <a:rPr lang="ru-RU" dirty="0"/>
            </a:br>
            <a:r>
              <a:rPr lang="ru-RU" dirty="0"/>
              <a:t>Награжден в 2016 году</a:t>
            </a:r>
            <a:br>
              <a:rPr lang="ru-RU" dirty="0"/>
            </a:br>
            <a:r>
              <a:rPr lang="ru-RU" dirty="0"/>
              <a:t>Город Ейск, Краснодарский край</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59799"/>
            <a:ext cx="4464496" cy="5994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29293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348" y="0"/>
            <a:ext cx="9144000" cy="6740307"/>
          </a:xfrm>
          <a:prstGeom prst="rect">
            <a:avLst/>
          </a:prstGeom>
          <a:noFill/>
        </p:spPr>
        <p:txBody>
          <a:bodyPr wrap="square" rtlCol="0">
            <a:spAutoFit/>
          </a:bodyPr>
          <a:lstStyle/>
          <a:p>
            <a:pPr algn="ctr"/>
            <a:r>
              <a:rPr lang="ru-RU" sz="2400" b="1" dirty="0">
                <a:latin typeface="Times New Roman" panose="02020603050405020304" pitchFamily="18" charset="0"/>
                <a:cs typeface="Times New Roman" panose="02020603050405020304" pitchFamily="18" charset="0"/>
              </a:rPr>
              <a:t>Потому что люблю своего </a:t>
            </a:r>
            <a:r>
              <a:rPr lang="ru-RU" sz="2400" b="1" dirty="0" smtClean="0">
                <a:latin typeface="Times New Roman" panose="02020603050405020304" pitchFamily="18" charset="0"/>
                <a:cs typeface="Times New Roman" panose="02020603050405020304" pitchFamily="18" charset="0"/>
              </a:rPr>
              <a:t>брата</a:t>
            </a:r>
          </a:p>
          <a:p>
            <a:endParaRPr lang="ru-RU" sz="2400" b="1"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Так получилось, что поздним вечером 12 февраля 2015 года пятиклассник Алексей Сердюк и его семилетний брат оказались дома одни. В семье соблюдается четкий распорядок: до 10 вечера дети должны быть в постели. Поэтому младший уже спал, а Лёша почему-то не мог заснуть. Вдруг мальчик почувствовал характерный запах тлеющей пластмассы. Сначала не придал этому значения (наверное, у соседей что-то пригорело), но потом насторожился и решил на всякий случай осмотреть квартиру.</a:t>
            </a:r>
          </a:p>
          <a:p>
            <a:r>
              <a:rPr lang="ru-RU" sz="1600" dirty="0">
                <a:latin typeface="Times New Roman" panose="02020603050405020304" pitchFamily="18" charset="0"/>
                <a:cs typeface="Times New Roman" panose="02020603050405020304" pitchFamily="18" charset="0"/>
              </a:rPr>
              <a:t>Алексей так описывает события: «Я встал, осторожно приоткрыл дверь и выглянул в коридор, здесь всё горело! Было так дымно, что можно было задохнуться». Как позже установили, в квартире загорелась проводка. Выход на лестничную площадку был отрезан дымом и огнем, а о том, чтобы выпрыгнуть в окно, и речи не могло быть: квартира находится на пятом этаже девятиэтажного дома.</a:t>
            </a:r>
          </a:p>
          <a:p>
            <a:r>
              <a:rPr lang="ru-RU" sz="1600" dirty="0">
                <a:latin typeface="Times New Roman" panose="02020603050405020304" pitchFamily="18" charset="0"/>
                <a:cs typeface="Times New Roman" panose="02020603050405020304" pitchFamily="18" charset="0"/>
              </a:rPr>
              <a:t>Проявив недетскую смекалку и большое мужество, Лёша принял единственно верное решение: разбудил младшего брата и, не дав тому запаниковать, вывел его, совсем сонного, на кухню. Выбил оконное стекло – а сделать это было не так-то просто – и велел брату дышать через окно, предварительно накинув на него свою рубашку. Плотно прикрыв дверь, Леша поднял сильный шум: стал кричать и звать на помощь соседей, изо всех сил стуча в стены.</a:t>
            </a:r>
          </a:p>
          <a:p>
            <a:r>
              <a:rPr lang="ru-RU" sz="1600" dirty="0">
                <a:latin typeface="Times New Roman" panose="02020603050405020304" pitchFamily="18" charset="0"/>
                <a:cs typeface="Times New Roman" panose="02020603050405020304" pitchFamily="18" charset="0"/>
              </a:rPr>
              <a:t>Соседи вызвали пожарных и «скорую помощь». Обоих мальчиков вывели на свежий воздух. Все видели, как старший бережно обнимал младшего. На вопрос, как Лёша сумел быстро сориентироваться в такой экстремальной ситуации, 11-летний герой отвечал: «Надо было действовать решительно, потому что я люблю своего брата!» Благодаря Алексею, пожар в </a:t>
            </a:r>
            <a:r>
              <a:rPr lang="ru-RU" sz="1600" dirty="0" err="1">
                <a:latin typeface="Times New Roman" panose="02020603050405020304" pitchFamily="18" charset="0"/>
                <a:cs typeface="Times New Roman" panose="02020603050405020304" pitchFamily="18" charset="0"/>
              </a:rPr>
              <a:t>девятиэтажке</a:t>
            </a:r>
            <a:r>
              <a:rPr lang="ru-RU" sz="1600" dirty="0">
                <a:latin typeface="Times New Roman" panose="02020603050405020304" pitchFamily="18" charset="0"/>
                <a:cs typeface="Times New Roman" panose="02020603050405020304" pitchFamily="18" charset="0"/>
              </a:rPr>
              <a:t> был вовремя локализован. Страшно представить, какая бы трагедия произошла, если бы той ночью огонь захватил весь дом!</a:t>
            </a:r>
          </a:p>
          <a:p>
            <a:r>
              <a:rPr lang="ru-RU" sz="1600" dirty="0">
                <a:latin typeface="Times New Roman" panose="02020603050405020304" pitchFamily="18" charset="0"/>
                <a:cs typeface="Times New Roman" panose="02020603050405020304" pitchFamily="18" charset="0"/>
              </a:rPr>
              <a:t>На торжественном мероприятии по случаю Дня защитника Отечества, прошедшем в Городском доме культуры Ейска, за проявленное мужество Алексею Сердюку вручили Благодарственную грамоту и подарок – планшет. А младший братишка на память о чудесном спасении получил в подарок большую красную игрушечную пожарную машину.</a:t>
            </a:r>
          </a:p>
        </p:txBody>
      </p:sp>
    </p:spTree>
    <p:extLst>
      <p:ext uri="{BB962C8B-B14F-4D97-AF65-F5344CB8AC3E}">
        <p14:creationId xmlns:p14="http://schemas.microsoft.com/office/powerpoint/2010/main" val="8745871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44008" y="3933056"/>
            <a:ext cx="4430957" cy="1200329"/>
          </a:xfrm>
          <a:prstGeom prst="rect">
            <a:avLst/>
          </a:prstGeom>
          <a:noFill/>
        </p:spPr>
        <p:txBody>
          <a:bodyPr wrap="none" rtlCol="0">
            <a:spAutoFit/>
          </a:bodyPr>
          <a:lstStyle/>
          <a:p>
            <a:r>
              <a:rPr lang="ru-RU" dirty="0"/>
              <a:t>Бегунов Арсений</a:t>
            </a:r>
          </a:p>
          <a:p>
            <a:r>
              <a:rPr lang="ru-RU" dirty="0"/>
              <a:t>Родился в 2008 году</a:t>
            </a:r>
            <a:br>
              <a:rPr lang="ru-RU" dirty="0"/>
            </a:br>
            <a:r>
              <a:rPr lang="ru-RU" dirty="0"/>
              <a:t>Награжден в 2016 году</a:t>
            </a:r>
            <a:br>
              <a:rPr lang="ru-RU" dirty="0"/>
            </a:br>
            <a:r>
              <a:rPr lang="ru-RU" dirty="0"/>
              <a:t>с. Островное, Чукотский автономный округ</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76672"/>
            <a:ext cx="4223500" cy="5631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474523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48</TotalTime>
  <Words>1592</Words>
  <Application>Microsoft Office PowerPoint</Application>
  <PresentationFormat>Экран (4:3)</PresentationFormat>
  <Paragraphs>74</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Бумажная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Компьютер 11</dc:creator>
  <cp:lastModifiedBy>Компьютер 11</cp:lastModifiedBy>
  <cp:revision>9</cp:revision>
  <cp:lastPrinted>2016-02-16T11:48:57Z</cp:lastPrinted>
  <dcterms:created xsi:type="dcterms:W3CDTF">2016-02-16T05:22:21Z</dcterms:created>
  <dcterms:modified xsi:type="dcterms:W3CDTF">2016-02-16T11:49:21Z</dcterms:modified>
</cp:coreProperties>
</file>