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7" r:id="rId3"/>
    <p:sldId id="269" r:id="rId4"/>
    <p:sldId id="257" r:id="rId5"/>
    <p:sldId id="259" r:id="rId6"/>
    <p:sldId id="260" r:id="rId7"/>
    <p:sldId id="261" r:id="rId8"/>
    <p:sldId id="262" r:id="rId9"/>
    <p:sldId id="264" r:id="rId10"/>
    <p:sldId id="266" r:id="rId11"/>
    <p:sldId id="270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7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0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8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25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60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83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8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64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16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31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7FD5AFC-8127-44CE-8C0E-7D5A071B0BB8}" type="datetimeFigureOut">
              <a:rPr lang="ru-RU" smtClean="0"/>
              <a:pPr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65449C2-4107-44C1-BB9D-9B13D21C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82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wmf"/><Relationship Id="rId3" Type="http://schemas.openxmlformats.org/officeDocument/2006/relationships/image" Target="../media/image21.jp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wmf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42088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Повторим 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деление с остатком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5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0"/>
            <a:ext cx="5574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Вычислить </a:t>
            </a:r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268760"/>
            <a:ext cx="17281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3²</a:t>
            </a:r>
          </a:p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4³</a:t>
            </a:r>
          </a:p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10²</a:t>
            </a:r>
          </a:p>
          <a:p>
            <a:pPr>
              <a:buClr>
                <a:srgbClr val="C00000"/>
              </a:buClr>
            </a:pPr>
            <a:r>
              <a:rPr lang="ru-RU" sz="6000" b="1" dirty="0" smtClean="0">
                <a:latin typeface="Cambria" panose="02040503050406030204" pitchFamily="18" charset="0"/>
              </a:rPr>
              <a:t>10³</a:t>
            </a:r>
            <a:endParaRPr lang="ru-RU" sz="6000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1268760"/>
            <a:ext cx="2880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0³</a:t>
            </a:r>
          </a:p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1²</a:t>
            </a:r>
          </a:p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10¹</a:t>
            </a:r>
          </a:p>
          <a:p>
            <a:pPr>
              <a:buClr>
                <a:srgbClr val="C00000"/>
              </a:buClr>
            </a:pPr>
            <a:r>
              <a:rPr lang="ru-RU" sz="6000" b="1" dirty="0">
                <a:latin typeface="Cambria" panose="02040503050406030204" pitchFamily="18" charset="0"/>
              </a:rPr>
              <a:t>4² + </a:t>
            </a:r>
            <a:r>
              <a:rPr lang="ru-RU" sz="6000" b="1" dirty="0" smtClean="0">
                <a:latin typeface="Cambria" panose="02040503050406030204" pitchFamily="18" charset="0"/>
              </a:rPr>
              <a:t>4</a:t>
            </a:r>
            <a:endParaRPr lang="ru-RU" sz="6000" b="1" dirty="0">
              <a:latin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941168"/>
            <a:ext cx="1571362" cy="1669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7361" y="351855"/>
            <a:ext cx="29483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классе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4085" y="1415740"/>
            <a:ext cx="56717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№ 550, 552, 554, 560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6" y="4509120"/>
            <a:ext cx="1419534" cy="19888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7361" y="2564904"/>
            <a:ext cx="66720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Домашнее задание: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08796" y="4093621"/>
            <a:ext cx="47981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№ 551, 553, 555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21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75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0"/>
            <a:ext cx="2305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Вариант 1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14077"/>
            <a:ext cx="2305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Вариант 2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716016" y="0"/>
            <a:ext cx="0" cy="6858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0" y="584775"/>
            <a:ext cx="914400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528311" y="836712"/>
            <a:ext cx="3444772" cy="15129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466078" y="2503862"/>
            <a:ext cx="3738940" cy="153567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>
            <a:off x="495424" y="4077072"/>
            <a:ext cx="4041201" cy="13681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lum bright="-20000" contrast="40000"/>
          </a:blip>
          <a:stretch>
            <a:fillRect/>
          </a:stretch>
        </p:blipFill>
        <p:spPr>
          <a:xfrm>
            <a:off x="5102798" y="887322"/>
            <a:ext cx="3230149" cy="14623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lum bright="-20000" contrast="40000"/>
          </a:blip>
          <a:stretch>
            <a:fillRect/>
          </a:stretch>
        </p:blipFill>
        <p:spPr>
          <a:xfrm>
            <a:off x="5039120" y="2411977"/>
            <a:ext cx="3556946" cy="153993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lum bright="-20000" contrast="40000"/>
          </a:blip>
          <a:stretch>
            <a:fillRect/>
          </a:stretch>
        </p:blipFill>
        <p:spPr>
          <a:xfrm>
            <a:off x="5102798" y="4039540"/>
            <a:ext cx="4041202" cy="136815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52" y="5733256"/>
            <a:ext cx="1183680" cy="9857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5709913"/>
            <a:ext cx="1211710" cy="100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1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0591627">
            <a:off x="898430" y="3263085"/>
            <a:ext cx="73864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tina scriptC" panose="02000603070000020002" pitchFamily="2" charset="0"/>
              </a:rPr>
              <a:t>Степень числа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32656"/>
            <a:ext cx="279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ambria" panose="02040503050406030204" pitchFamily="18" charset="0"/>
              </a:rPr>
              <a:t>Тема урока:</a:t>
            </a:r>
            <a:endParaRPr lang="ru-RU" sz="36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27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2907516"/>
            <a:ext cx="7776864" cy="2969755"/>
          </a:xfrm>
        </p:spPr>
        <p:txBody>
          <a:bodyPr/>
          <a:lstStyle/>
          <a:p>
            <a:pPr marL="457200" indent="-457200">
              <a:buNone/>
            </a:pPr>
            <a:r>
              <a:rPr lang="en-US" b="1" dirty="0" smtClean="0">
                <a:latin typeface="Cambria" panose="02040503050406030204" pitchFamily="18" charset="0"/>
              </a:rPr>
              <a:t>1</a:t>
            </a:r>
            <a:r>
              <a:rPr lang="ru-RU" b="1" dirty="0" smtClean="0">
                <a:latin typeface="Cambria" panose="02040503050406030204" pitchFamily="18" charset="0"/>
              </a:rPr>
              <a:t>. </a:t>
            </a:r>
            <a:r>
              <a:rPr lang="ru-RU" dirty="0" smtClean="0">
                <a:latin typeface="Cambria" panose="02040503050406030204" pitchFamily="18" charset="0"/>
              </a:rPr>
              <a:t>Как можно иначе записать сумму:</a:t>
            </a:r>
          </a:p>
          <a:p>
            <a:pPr marL="457200" indent="-457200">
              <a:buNone/>
            </a:pPr>
            <a:r>
              <a:rPr lang="ru-RU" dirty="0" smtClean="0">
                <a:latin typeface="Cambria" panose="02040503050406030204" pitchFamily="18" charset="0"/>
              </a:rPr>
              <a:t>				5 + 5 + 5 + 5</a:t>
            </a:r>
          </a:p>
          <a:p>
            <a:pPr marL="457200" indent="-457200">
              <a:buNone/>
            </a:pPr>
            <a:r>
              <a:rPr lang="en-US" b="1" dirty="0" smtClean="0">
                <a:latin typeface="Cambria" panose="02040503050406030204" pitchFamily="18" charset="0"/>
              </a:rPr>
              <a:t>2</a:t>
            </a:r>
            <a:r>
              <a:rPr lang="ru-RU" b="1" dirty="0" smtClean="0">
                <a:latin typeface="Cambria" panose="02040503050406030204" pitchFamily="18" charset="0"/>
              </a:rPr>
              <a:t>.</a:t>
            </a:r>
            <a:r>
              <a:rPr lang="ru-RU" dirty="0" smtClean="0">
                <a:latin typeface="Cambria" panose="02040503050406030204" pitchFamily="18" charset="0"/>
              </a:rPr>
              <a:t> Как можно иначе записать произведение:</a:t>
            </a:r>
          </a:p>
          <a:p>
            <a:pPr marL="457200" indent="-457200">
              <a:buNone/>
            </a:pPr>
            <a:r>
              <a:rPr lang="ru-RU" dirty="0" smtClean="0">
                <a:latin typeface="Cambria" panose="02040503050406030204" pitchFamily="18" charset="0"/>
              </a:rPr>
              <a:t>				5 ∙ 5 ∙ 5 ∙ 5   </a:t>
            </a:r>
          </a:p>
          <a:p>
            <a:pPr marL="457200" indent="-457200">
              <a:buNone/>
            </a:pPr>
            <a:endParaRPr lang="ru-RU" dirty="0" smtClean="0">
              <a:latin typeface="Cambria" panose="02040503050406030204" pitchFamily="18" charset="0"/>
            </a:endParaRPr>
          </a:p>
          <a:p>
            <a:pPr marL="457200" indent="-457200">
              <a:buNone/>
            </a:pPr>
            <a:endParaRPr lang="ru-RU" b="1" dirty="0" smtClean="0">
              <a:latin typeface="Cambria" panose="02040503050406030204" pitchFamily="18" charset="0"/>
            </a:endParaRPr>
          </a:p>
          <a:p>
            <a:pPr marL="457200" indent="-457200">
              <a:buNone/>
            </a:pP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3502179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" panose="02040503050406030204" pitchFamily="18" charset="0"/>
              </a:rPr>
              <a:t>= </a:t>
            </a:r>
            <a:r>
              <a:rPr lang="ru-RU" sz="3200" b="1" dirty="0" smtClean="0">
                <a:latin typeface="Cambria" panose="02040503050406030204" pitchFamily="18" charset="0"/>
              </a:rPr>
              <a:t>?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0072" y="3490576"/>
            <a:ext cx="1408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" panose="02040503050406030204" pitchFamily="18" charset="0"/>
              </a:rPr>
              <a:t>= 5∙4</a:t>
            </a:r>
            <a:endParaRPr lang="ru-RU" sz="3200" dirty="0">
              <a:latin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2882" y="509784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" panose="02040503050406030204" pitchFamily="18" charset="0"/>
              </a:rPr>
              <a:t>= </a:t>
            </a:r>
            <a:r>
              <a:rPr lang="ru-RU" sz="3200" b="1" dirty="0" smtClean="0">
                <a:latin typeface="Cambria" panose="02040503050406030204" pitchFamily="18" charset="0"/>
              </a:rPr>
              <a:t>?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41917"/>
            <a:ext cx="4644008" cy="302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38304" y="0"/>
            <a:ext cx="4505696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62489" y="5086245"/>
            <a:ext cx="1408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" panose="02040503050406030204" pitchFamily="18" charset="0"/>
              </a:rPr>
              <a:t>= 5</a:t>
            </a:r>
            <a:r>
              <a:rPr lang="ru-RU" sz="3200" baseline="30000" dirty="0">
                <a:latin typeface="Cambria" panose="02040503050406030204" pitchFamily="18" charset="0"/>
              </a:rPr>
              <a:t>4</a:t>
            </a:r>
            <a:endParaRPr lang="ru-RU" sz="3200" dirty="0">
              <a:latin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2098" y="3150925"/>
            <a:ext cx="1437161" cy="21328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3888" y="332656"/>
            <a:ext cx="86409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207896" y="310344"/>
            <a:ext cx="648072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710204"/>
            <a:ext cx="8727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Найдите значения этих выражений и сравните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87072" y="3473236"/>
            <a:ext cx="1408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= 20</a:t>
            </a:r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7005" y="5105837"/>
            <a:ext cx="1408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= 625</a:t>
            </a:r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21" grpId="0"/>
      <p:bldP spid="21" grpId="1"/>
      <p:bldP spid="9" grpId="0"/>
      <p:bldP spid="3" grpId="0" animBg="1"/>
      <p:bldP spid="11" grpId="0" animBg="1"/>
      <p:bldP spid="4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428631" y="500042"/>
            <a:ext cx="5000625" cy="30464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400 лет назад французский математик Рене Декарт предложил такой способ записи произведения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нескольких одинаковых множителей</a:t>
            </a:r>
          </a:p>
        </p:txBody>
      </p:sp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500034" y="4000504"/>
            <a:ext cx="5143536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5 · 5 · 5 · 5 = 5</a:t>
            </a:r>
            <a:r>
              <a:rPr lang="ru-RU" sz="6000" b="1" baseline="30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5429264"/>
            <a:ext cx="8215370" cy="10779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Запись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читают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пять в четвёртой степени»</a:t>
            </a:r>
          </a:p>
        </p:txBody>
      </p:sp>
      <p:pic>
        <p:nvPicPr>
          <p:cNvPr id="1026" name="Picture 2" descr="http://im4-tub-ru.yandex.net/i?id=148514807-47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7652" y="522344"/>
            <a:ext cx="3187752" cy="3929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54457" y="714356"/>
            <a:ext cx="4214813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Показатель степени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43306" y="4714884"/>
            <a:ext cx="5000625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Основание  степени</a:t>
            </a:r>
          </a:p>
        </p:txBody>
      </p:sp>
      <p:grpSp>
        <p:nvGrpSpPr>
          <p:cNvPr id="2" name="Группа 15"/>
          <p:cNvGrpSpPr/>
          <p:nvPr/>
        </p:nvGrpSpPr>
        <p:grpSpPr>
          <a:xfrm>
            <a:off x="642910" y="1357298"/>
            <a:ext cx="1928826" cy="3005198"/>
            <a:chOff x="2857488" y="1887986"/>
            <a:chExt cx="1928826" cy="21465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TextBox 13"/>
            <p:cNvSpPr txBox="1"/>
            <p:nvPr/>
          </p:nvSpPr>
          <p:spPr>
            <a:xfrm>
              <a:off x="2857488" y="1990038"/>
              <a:ext cx="1928826" cy="2044474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8000" b="1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00496" y="1887986"/>
              <a:ext cx="642942" cy="11211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600" b="1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  <p:cxnSp>
        <p:nvCxnSpPr>
          <p:cNvPr id="7" name="Прямая со стрелкой 6"/>
          <p:cNvCxnSpPr>
            <a:endCxn id="13" idx="1"/>
          </p:cNvCxnSpPr>
          <p:nvPr/>
        </p:nvCxnSpPr>
        <p:spPr>
          <a:xfrm>
            <a:off x="1857356" y="3929066"/>
            <a:ext cx="1785950" cy="107791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19" idx="3"/>
          </p:cNvCxnSpPr>
          <p:nvPr/>
        </p:nvCxnSpPr>
        <p:spPr>
          <a:xfrm flipV="1">
            <a:off x="2571736" y="928671"/>
            <a:ext cx="1071570" cy="125016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43313" y="2390883"/>
            <a:ext cx="5000625" cy="10779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Выражение 5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называют степенью</a:t>
            </a:r>
          </a:p>
        </p:txBody>
      </p:sp>
      <p:cxnSp>
        <p:nvCxnSpPr>
          <p:cNvPr id="16" name="Прямая со стрелкой 15"/>
          <p:cNvCxnSpPr>
            <a:stCxn id="14" idx="3"/>
            <a:endCxn id="11" idx="1"/>
          </p:cNvCxnSpPr>
          <p:nvPr/>
        </p:nvCxnSpPr>
        <p:spPr>
          <a:xfrm flipV="1">
            <a:off x="2571736" y="2929840"/>
            <a:ext cx="1071577" cy="149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852824" y="1571612"/>
            <a:ext cx="718912" cy="121444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65212" y="2143116"/>
            <a:ext cx="1188000" cy="18573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4854116"/>
            <a:ext cx="1482220" cy="1807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 animBg="1"/>
      <p:bldP spid="19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357313" y="1319207"/>
            <a:ext cx="1225550" cy="132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8000" b="1" baseline="300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929063" y="1319207"/>
            <a:ext cx="1039812" cy="132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8000" b="1" baseline="3000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6429375" y="1319207"/>
            <a:ext cx="1039813" cy="132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8000" b="1" baseline="300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4127512"/>
            <a:ext cx="6286500" cy="1016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baseline="300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000" b="1">
                <a:latin typeface="Times New Roman" pitchFamily="18" charset="0"/>
                <a:cs typeface="Times New Roman" pitchFamily="18" charset="0"/>
              </a:rPr>
              <a:t> =6·6·6·6·6</a:t>
            </a:r>
            <a:endParaRPr lang="ru-RU" sz="6000" b="1" baseline="30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786" y="5484834"/>
            <a:ext cx="7286625" cy="1016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baseline="30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=7·7·7·7·7·7·7·7</a:t>
            </a:r>
            <a:endParaRPr lang="ru-RU" sz="6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214282" y="142875"/>
            <a:ext cx="8429684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Что означают записи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основание и показатель степени.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14500" y="2841628"/>
            <a:ext cx="5572125" cy="1016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000" b="1" baseline="30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6000" b="1">
                <a:latin typeface="Times New Roman" pitchFamily="18" charset="0"/>
                <a:cs typeface="Times New Roman" pitchFamily="18" charset="0"/>
              </a:rPr>
              <a:t> =5·5·5·5</a:t>
            </a:r>
            <a:endParaRPr lang="ru-RU" sz="6000" b="1" baseline="30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467600" cy="939784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Свойства степени</a:t>
            </a:r>
            <a:endParaRPr lang="ru-RU" b="1" i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63562"/>
            <a:ext cx="8568952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Cambria" panose="02040503050406030204" pitchFamily="18" charset="0"/>
              </a:rPr>
              <a:t>1. Первая степень любого числа равна самому числу:</a:t>
            </a:r>
          </a:p>
          <a:p>
            <a:pPr marL="0" indent="0">
              <a:buNone/>
            </a:pPr>
            <a:endParaRPr lang="ru-RU" b="1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ambria" panose="02040503050406030204" pitchFamily="18" charset="0"/>
              </a:rPr>
              <a:t>2. Вторую степень числа называют «квадратом»:</a:t>
            </a:r>
          </a:p>
          <a:p>
            <a:pPr marL="0" indent="0">
              <a:buNone/>
            </a:pPr>
            <a:endParaRPr lang="ru-RU" b="1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ambria" panose="02040503050406030204" pitchFamily="18" charset="0"/>
              </a:rPr>
              <a:t>3. Третью степень числа называют «кубом»:</a:t>
            </a:r>
          </a:p>
          <a:p>
            <a:pPr marL="457200" indent="-457200">
              <a:buNone/>
            </a:pPr>
            <a:endParaRPr lang="ru-RU" b="1" dirty="0" smtClean="0">
              <a:latin typeface="Cambria" panose="020405030504060302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272810"/>
              </p:ext>
            </p:extLst>
          </p:nvPr>
        </p:nvGraphicFramePr>
        <p:xfrm>
          <a:off x="2235806" y="2068021"/>
          <a:ext cx="4219108" cy="782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5" name="Уравнение" r:id="rId4" imgW="1231560" imgH="228600" progId="Equation.3">
                  <p:embed/>
                </p:oleObj>
              </mc:Choice>
              <mc:Fallback>
                <p:oleObj name="Уравнение" r:id="rId4" imgW="123156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806" y="2068021"/>
                        <a:ext cx="4219108" cy="78238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024371"/>
              </p:ext>
            </p:extLst>
          </p:nvPr>
        </p:nvGraphicFramePr>
        <p:xfrm>
          <a:off x="3275856" y="3465622"/>
          <a:ext cx="3283501" cy="908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6" name="Уравнение" r:id="rId6" imgW="825480" imgH="228600" progId="Equation.3">
                  <p:embed/>
                </p:oleObj>
              </mc:Choice>
              <mc:Fallback>
                <p:oleObj name="Уравнение" r:id="rId6" imgW="8254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3465622"/>
                        <a:ext cx="3283501" cy="90896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214250"/>
              </p:ext>
            </p:extLst>
          </p:nvPr>
        </p:nvGraphicFramePr>
        <p:xfrm>
          <a:off x="3188081" y="4989800"/>
          <a:ext cx="3371276" cy="947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7" name="Уравнение" r:id="rId8" imgW="812520" imgH="228600" progId="Equation.3">
                  <p:embed/>
                </p:oleObj>
              </mc:Choice>
              <mc:Fallback>
                <p:oleObj name="Уравнение" r:id="rId8" imgW="81252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081" y="4989800"/>
                        <a:ext cx="3371276" cy="94751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031551"/>
              </p:ext>
            </p:extLst>
          </p:nvPr>
        </p:nvGraphicFramePr>
        <p:xfrm>
          <a:off x="3294309" y="3465622"/>
          <a:ext cx="36369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8" name="Уравнение" r:id="rId10" imgW="914400" imgH="228600" progId="Equation.3">
                  <p:embed/>
                </p:oleObj>
              </mc:Choice>
              <mc:Fallback>
                <p:oleObj name="Уравнение" r:id="rId10" imgW="914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309" y="3465622"/>
                        <a:ext cx="3636962" cy="9080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073204"/>
              </p:ext>
            </p:extLst>
          </p:nvPr>
        </p:nvGraphicFramePr>
        <p:xfrm>
          <a:off x="3174040" y="4992657"/>
          <a:ext cx="379095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9" name="Уравнение" r:id="rId12" imgW="914400" imgH="228600" progId="Equation.3">
                  <p:embed/>
                </p:oleObj>
              </mc:Choice>
              <mc:Fallback>
                <p:oleObj name="Уравнение" r:id="rId12" imgW="914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4040" y="4992657"/>
                        <a:ext cx="3790950" cy="9477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263" y="4221393"/>
            <a:ext cx="1257174" cy="2484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" y="3911600"/>
          <a:ext cx="8858278" cy="1804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24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24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93" name="Рисунок 5" descr="вавилон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285750"/>
            <a:ext cx="3762375" cy="32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9512" y="404664"/>
            <a:ext cx="7036246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В древнем Вавилоне для облегчения вычислений люди составляли таблицы квадратов и кубов чисел.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3f186a58b7558b9524afa1661cc653e9b89bc3"/>
</p:tagLst>
</file>

<file path=ppt/theme/theme1.xml><?xml version="1.0" encoding="utf-8"?>
<a:theme xmlns:a="http://schemas.openxmlformats.org/drawingml/2006/main" name="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5" id="{5D54EF69-DF96-4E76-8595-9496FC744634}" vid="{CE23E833-0A0A-4441-9FF9-7E9D3BA3A6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Тема15</Template>
  <TotalTime>560</TotalTime>
  <Words>209</Words>
  <Application>Microsoft Office PowerPoint</Application>
  <PresentationFormat>Экран (4:3)</PresentationFormat>
  <Paragraphs>87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Martina scriptC</vt:lpstr>
      <vt:lpstr>Times New Roman</vt:lpstr>
      <vt:lpstr>Тема15</vt:lpstr>
      <vt:lpstr>Уравнение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степени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Устно</dc:title>
  <dc:creator>Sergey</dc:creator>
  <cp:lastModifiedBy>User</cp:lastModifiedBy>
  <cp:revision>44</cp:revision>
  <dcterms:created xsi:type="dcterms:W3CDTF">2012-12-02T04:15:44Z</dcterms:created>
  <dcterms:modified xsi:type="dcterms:W3CDTF">2022-07-31T15:16:43Z</dcterms:modified>
</cp:coreProperties>
</file>