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63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6" r:id="rId13"/>
    <p:sldId id="277" r:id="rId14"/>
    <p:sldId id="278" r:id="rId15"/>
    <p:sldId id="279" r:id="rId16"/>
    <p:sldId id="28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782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827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151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13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80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15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407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559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664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205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65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46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51167" y="1451429"/>
            <a:ext cx="7061975" cy="3971471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Анна Андреевна Ахматова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«</a:t>
            </a:r>
            <a:r>
              <a:rPr lang="ru-RU" sz="3600" b="1" dirty="0" smtClean="0"/>
              <a:t>Когда </a:t>
            </a:r>
            <a:r>
              <a:rPr lang="ru-RU" sz="3600" b="1" dirty="0"/>
              <a:t>б вы знали, из какого сора </a:t>
            </a:r>
            <a:br>
              <a:rPr lang="ru-RU" sz="3600" b="1" dirty="0"/>
            </a:br>
            <a:r>
              <a:rPr lang="ru-RU" sz="3600" b="1" dirty="0"/>
              <a:t>Растут стихи, не ведая стыда</a:t>
            </a:r>
            <a:r>
              <a:rPr lang="ru-RU" sz="3600" b="1" dirty="0" smtClean="0"/>
              <a:t>...»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502150" y="5817285"/>
            <a:ext cx="5698227" cy="64633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  <a:cs typeface="Arial" panose="020B0604020202020204" pitchFamily="34" charset="0"/>
              </a:rPr>
              <a:t>11 [23] июня 1889, Одесса —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  <a:cs typeface="Arial" panose="020B0604020202020204" pitchFamily="34" charset="0"/>
              </a:rPr>
              <a:t>5 марта1966, Домодедово, Московская область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</a:rPr>
              <a:t> </a:t>
            </a:r>
          </a:p>
        </p:txBody>
      </p:sp>
      <p:pic>
        <p:nvPicPr>
          <p:cNvPr id="2053" name="Picture 5" descr="http://eaculture.ru/wp-content/uploads/2016/06/avan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9" y="998764"/>
            <a:ext cx="4029456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1258" y="3105835"/>
            <a:ext cx="409575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0" i="0" u="none" strike="noStrike" dirty="0" smtClean="0">
              <a:solidFill>
                <a:srgbClr val="0B0080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0B0080"/>
              </a:solidFill>
              <a:latin typeface="Arial" panose="020B0604020202020204" pitchFamily="34" charset="0"/>
            </a:endParaRPr>
          </a:p>
          <a:p>
            <a:endParaRPr lang="ru-RU" b="0" i="0" u="none" strike="noStrike" dirty="0" smtClean="0">
              <a:solidFill>
                <a:srgbClr val="0B0080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0B0080"/>
              </a:solidFill>
              <a:latin typeface="Arial" panose="020B0604020202020204" pitchFamily="34" charset="0"/>
            </a:endParaRPr>
          </a:p>
          <a:p>
            <a:endParaRPr lang="ru-RU" b="0" i="0" u="none" strike="noStrike" dirty="0" smtClean="0">
              <a:solidFill>
                <a:srgbClr val="0B0080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0B0080"/>
              </a:solidFill>
              <a:latin typeface="Arial" panose="020B0604020202020204" pitchFamily="34" charset="0"/>
            </a:endParaRPr>
          </a:p>
          <a:p>
            <a:endParaRPr lang="ru-RU" b="0" i="0" u="none" strike="noStrike" dirty="0" smtClean="0">
              <a:solidFill>
                <a:srgbClr val="0B0080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0B0080"/>
              </a:solidFill>
              <a:latin typeface="Arial" panose="020B0604020202020204" pitchFamily="34" charset="0"/>
            </a:endParaRPr>
          </a:p>
          <a:p>
            <a:endParaRPr lang="ru-RU" b="0" i="0" u="none" strike="noStrike" dirty="0" smtClean="0">
              <a:solidFill>
                <a:srgbClr val="0B0080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0B0080"/>
              </a:solidFill>
              <a:latin typeface="Arial" panose="020B0604020202020204" pitchFamily="34" charset="0"/>
            </a:endParaRPr>
          </a:p>
          <a:p>
            <a:endParaRPr lang="ru-RU" b="0" i="0" u="none" strike="noStrike" dirty="0" smtClean="0">
              <a:solidFill>
                <a:srgbClr val="0B008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Н. Альтман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. Портрет А. А. Ахматовой, </a:t>
            </a:r>
            <a:r>
              <a:rPr lang="ru-RU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1914 год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. </a:t>
            </a:r>
            <a:r>
              <a:rPr lang="ru-RU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Русский музей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948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454401"/>
            <a:ext cx="12192000" cy="32741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i="1" dirty="0"/>
              <a:t>Новые стихи Ахматовой с середины 1920-х годов печатать перестали. В 1924  стихи Ахматовой публикуются в последний раз перед многолетним перерывом, после чего на ее имя наложен негласный запрет. В начале 1930-х годов был репрессирован ее сын Лев Гумилев, переживший в период репрессий три ареста и проведший в лагерях 14 лет. Все эти годы Анна Андреевна терпеливо хлопотала об освобождении сына, как хлопотала она и за арестованного в то же время своего друга, поэта Осипа Мандельштама. Но если Лев Гумилев все же впоследствии был реабилитирован, то Мандельштам погиб в 1938 году в пересыльном лагере по дороге на Колыму. Позже судьбам тысяч и тысяч заключенных и их несчастным семьям Ахматова посвятила свою великую и горькую поэму "Реквием". </a:t>
            </a:r>
          </a:p>
        </p:txBody>
      </p:sp>
      <p:pic>
        <p:nvPicPr>
          <p:cNvPr id="11266" name="Picture 2" descr="http://ukrop.com/photos/566001a2083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66002"/>
            <a:ext cx="3200400" cy="318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science-film.ru/uploads/video/5821f3665fa4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032" y="365127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41829"/>
            <a:ext cx="7353300" cy="601617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sz="2600" i="1" dirty="0"/>
              <a:t>Отечественная война застала Анну Ахматову в Ленинграде. В конце сентября, уже во время блокады она вылетела сначала в Москву, а затем эвакуировалась в Ташкент, где жила до 1944 года. Здесь поэтесса чувствовала себя не так одиноко. В обществе близких и приятных ей людей - актрисы Фаины Раневской, Елены Сергеевны Булгаковой, вдовы писателя. Там же она узнала о переменах в судьбе своего сына. Лев Николаевич Гумилев просил отправить его на фронт, и просьбу его удовлетворили. </a:t>
            </a:r>
            <a:br>
              <a:rPr lang="ru-RU" sz="2600" i="1" dirty="0"/>
            </a:br>
            <a:r>
              <a:rPr lang="ru-RU" sz="2600" i="1" dirty="0"/>
              <a:t>    Летом 1944 года Ахматова вернулась в Ленинград. Она выезжала на Ленинградский фронт с чтением стихов, с успехом прошел ее творческий вечер в Ленинградском доме писателей. Весной 1945 года, сразу после победы, ленинградские поэты, в их числе и Ахматова, с триумфом выступали в Москве. </a:t>
            </a:r>
          </a:p>
        </p:txBody>
      </p:sp>
      <p:pic>
        <p:nvPicPr>
          <p:cNvPr id="12290" name="Picture 2" descr="http://b1.culture.ru/c/96249.500x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0" y="624118"/>
            <a:ext cx="4000500" cy="584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47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Постановление Оргбюро ЦК ВКП(б) «О журналах „Звезда“ и „Ленинград</a:t>
            </a:r>
            <a:r>
              <a:rPr lang="ru-RU" b="1" dirty="0" smtClean="0"/>
              <a:t>“» </a:t>
            </a:r>
            <a:r>
              <a:rPr lang="ru-RU" sz="2700" b="1" dirty="0"/>
              <a:t>от 14 августа 1946 года:</a:t>
            </a:r>
            <a:br>
              <a:rPr lang="ru-RU" sz="2700" b="1" dirty="0"/>
            </a:br>
            <a:endParaRPr lang="ru-RU" sz="27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314" y="1825625"/>
            <a:ext cx="5602515" cy="4351338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«Ахматова </a:t>
            </a:r>
            <a:r>
              <a:rPr lang="ru-RU" i="1" dirty="0"/>
              <a:t>является типичной представительницей чуждой нашему народу пустой безыдейной поэзии. Её стихотворения, пропитанные духом пессимизма и </a:t>
            </a:r>
            <a:r>
              <a:rPr lang="ru-RU" i="1" dirty="0" smtClean="0"/>
              <a:t>упадочничества</a:t>
            </a:r>
            <a:r>
              <a:rPr lang="ru-RU" i="1" dirty="0"/>
              <a:t>, выражающие вкусы старой салонной поэзии, застывшей на позициях буржуазно-аристократического эстетства и </a:t>
            </a:r>
            <a:r>
              <a:rPr lang="ru-RU" i="1" dirty="0" smtClean="0"/>
              <a:t>декадентства, </a:t>
            </a:r>
            <a:r>
              <a:rPr lang="ru-RU" i="1" dirty="0"/>
              <a:t>не желающей идти в ногу со своим народом, наносят вред делу воспитания нашей молодёжи и не могут быть терпимы в советской </a:t>
            </a:r>
            <a:r>
              <a:rPr lang="ru-RU" i="1" dirty="0" smtClean="0"/>
              <a:t>литературе».</a:t>
            </a:r>
            <a:r>
              <a:rPr lang="ru-RU" i="1" u="sng" baseline="30000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4341" name="Picture 5" descr="https://upload.wikimedia.org/wikipedia/commons/1/1a/Olga_kardovskaya_portret_ahmatovoy_1914_szh_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664" y="1410724"/>
            <a:ext cx="4126802" cy="434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736114" y="3105835"/>
            <a:ext cx="42533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0" i="0" dirty="0" smtClean="0">
              <a:solidFill>
                <a:srgbClr val="252525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endParaRPr lang="ru-RU" b="0" i="0" dirty="0" smtClean="0">
              <a:solidFill>
                <a:srgbClr val="252525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endParaRPr lang="ru-RU" b="0" i="0" dirty="0" smtClean="0">
              <a:solidFill>
                <a:srgbClr val="252525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endParaRPr lang="ru-RU" b="0" i="0" dirty="0" smtClean="0">
              <a:solidFill>
                <a:srgbClr val="252525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endParaRPr lang="ru-RU" b="0" i="0" dirty="0" smtClean="0">
              <a:solidFill>
                <a:srgbClr val="252525"/>
              </a:solidFill>
              <a:effectLst/>
              <a:latin typeface="Arial" panose="020B0604020202020204" pitchFamily="34" charset="0"/>
            </a:endParaRPr>
          </a:p>
          <a:p>
            <a:endParaRPr lang="ru-RU" b="0" i="0" dirty="0" smtClean="0">
              <a:solidFill>
                <a:srgbClr val="252525"/>
              </a:solidFill>
              <a:effectLst/>
              <a:latin typeface="Arial" panose="020B0604020202020204" pitchFamily="34" charset="0"/>
            </a:endParaRPr>
          </a:p>
          <a:p>
            <a:r>
              <a:rPr lang="ru-RU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Портрет Ахматовой работы </a:t>
            </a:r>
            <a:r>
              <a:rPr lang="ru-RU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Ольги </a:t>
            </a:r>
            <a:r>
              <a:rPr lang="ru-RU" b="0" i="0" u="none" strike="noStrike" dirty="0" err="1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Кардовской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1914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53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i="1" dirty="0"/>
              <a:t>Анна Андреевна Ахматова. Москва. 1958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8368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/>
              <a:t>«Я не переставала писать стихи. Для меня в них – связь моя с временем, с новой жизнью моего народа. Когда я писала их, я жила теми ритмами, которые звучали в героической истории моей страны. Я счастлива, что жила в эти годы и видела события, которым не было равных».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Содержимое 4" descr="Москва 19580001.bm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7226" y="1825625"/>
            <a:ext cx="3181463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3294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1191875" cy="2709101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/>
              <a:t>На исходе лет у поэта и литератора с мировым именем наконец появился свой дом. Ленинградский «Литфонд» выделил ей скромную деревянную дачу в Комарово. Это был крошечный домик, который состоял из веранды, коридора и одной комнаты который </a:t>
            </a:r>
            <a:r>
              <a:rPr lang="ru-RU" sz="2400" b="1" dirty="0" smtClean="0"/>
              <a:t> </a:t>
            </a:r>
            <a:r>
              <a:rPr lang="ru-RU" sz="2400" b="1" dirty="0"/>
              <a:t>сама </a:t>
            </a:r>
            <a:r>
              <a:rPr lang="ru-RU" sz="2400" b="1" dirty="0" smtClean="0"/>
              <a:t>Ахматова называла </a:t>
            </a:r>
            <a:r>
              <a:rPr lang="ru-RU" sz="2400" b="1" dirty="0"/>
              <a:t>«Будкой».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068" y="5776685"/>
            <a:ext cx="11884932" cy="10813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На могиле матери Лев Гумилёв выложил каменную стенку с окошком, которая должна была символизировать стену в Крестах, куда она носила ему передачи.</a:t>
            </a:r>
          </a:p>
        </p:txBody>
      </p:sp>
      <p:pic>
        <p:nvPicPr>
          <p:cNvPr id="15364" name="Picture 4" descr="Анна Ахматова. Дом в Комаро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925" y="2285661"/>
            <a:ext cx="5934075" cy="311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Анна Ахматова могил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5" y="2285661"/>
            <a:ext cx="4515485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6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/>
              <a:t>Памятник Ахматовой в Санкт-Петербурге</a:t>
            </a:r>
            <a:br>
              <a:rPr lang="ru-RU" b="1" dirty="0" smtClean="0"/>
            </a:br>
            <a:r>
              <a:rPr lang="ru-RU" b="1" dirty="0" smtClean="0"/>
              <a:t>напротив тюрьмы «Кресты»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01371"/>
            <a:ext cx="6259286" cy="4275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А если когда-нибудь в этой стране </a:t>
            </a:r>
            <a:br>
              <a:rPr lang="ru-RU" sz="2400" b="1" dirty="0"/>
            </a:br>
            <a:r>
              <a:rPr lang="ru-RU" sz="2400" b="1" dirty="0"/>
              <a:t>Воздвигнуть задумают памятник мне, </a:t>
            </a:r>
            <a:br>
              <a:rPr lang="ru-RU" sz="2400" b="1" dirty="0"/>
            </a:br>
            <a:r>
              <a:rPr lang="ru-RU" sz="2400" b="1" dirty="0"/>
              <a:t>Согласье на это даю торжество, </a:t>
            </a:r>
            <a:br>
              <a:rPr lang="ru-RU" sz="2400" b="1" dirty="0"/>
            </a:br>
            <a:r>
              <a:rPr lang="ru-RU" sz="2400" b="1" dirty="0"/>
              <a:t>Но только с условьем - не ставить его </a:t>
            </a:r>
            <a:br>
              <a:rPr lang="ru-RU" sz="2400" b="1" dirty="0"/>
            </a:br>
            <a:r>
              <a:rPr lang="ru-RU" sz="2400" b="1" dirty="0"/>
              <a:t>Ни около моря, где я родилась </a:t>
            </a:r>
            <a:br>
              <a:rPr lang="ru-RU" sz="2400" b="1" dirty="0"/>
            </a:br>
            <a:r>
              <a:rPr lang="ru-RU" sz="2400" b="1" dirty="0"/>
              <a:t>(Последняя с морем разорвана связь) , </a:t>
            </a:r>
            <a:br>
              <a:rPr lang="ru-RU" sz="2400" b="1" dirty="0"/>
            </a:br>
            <a:r>
              <a:rPr lang="ru-RU" sz="2400" b="1" dirty="0"/>
              <a:t>Ни в царском саду у заветного пня, </a:t>
            </a:r>
            <a:br>
              <a:rPr lang="ru-RU" sz="2400" b="1" dirty="0"/>
            </a:br>
            <a:r>
              <a:rPr lang="ru-RU" sz="2400" b="1" dirty="0"/>
              <a:t>Где тень безутешная ищет меня, </a:t>
            </a:r>
            <a:br>
              <a:rPr lang="ru-RU" sz="2400" b="1" dirty="0"/>
            </a:br>
            <a:r>
              <a:rPr lang="ru-RU" sz="2400" b="1" dirty="0"/>
              <a:t>А здесь, где стояла я триста часов </a:t>
            </a:r>
            <a:br>
              <a:rPr lang="ru-RU" sz="2400" b="1" dirty="0"/>
            </a:br>
            <a:r>
              <a:rPr lang="ru-RU" sz="2400" b="1" dirty="0"/>
              <a:t>И где для меня не открыли засов. 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Анна Ахматова </a:t>
            </a:r>
          </a:p>
        </p:txBody>
      </p:sp>
      <p:pic>
        <p:nvPicPr>
          <p:cNvPr id="16386" name="Picture 2" descr="http://mirtc.ru/upload/resize_cache/iblock/ef5/0_136_1/ef5db5b61acd387b34e3b6874e561e3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15" y="2034273"/>
            <a:ext cx="3381375" cy="451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6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1" i="1" dirty="0" smtClean="0"/>
              <a:t>Памятник </a:t>
            </a:r>
            <a:r>
              <a:rPr lang="ru-RU" b="1" i="1" dirty="0"/>
              <a:t>семье Гумилевых в г. </a:t>
            </a:r>
            <a:r>
              <a:rPr lang="ru-RU" b="1" i="1" dirty="0" smtClean="0"/>
              <a:t>Бежецк Тверской области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ahmatova.niv.ru/images/bio-1128/1128-46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1529334"/>
            <a:ext cx="8001000" cy="532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42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6114" y="1825625"/>
            <a:ext cx="6551386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i="1" dirty="0"/>
              <a:t>В одном из вариантов своей автобиографии Ахматова пишет: « Я родилась в один год с Чарли Чаплином, «</a:t>
            </a:r>
            <a:r>
              <a:rPr lang="ru-RU" sz="2800" i="1" dirty="0" err="1"/>
              <a:t>Крейцеровой</a:t>
            </a:r>
            <a:r>
              <a:rPr lang="ru-RU" sz="2800" i="1" dirty="0"/>
              <a:t> сонатой» Толстого, Эйфелевой башней, и, кажется Элиотом». В это лето Париж праздновал столетие падения Бастилии – 1889. В ночь моего рождения справлялась и справляется древняя Иванова ночь (ночь Ивана Купалы)  – 23 июня».</a:t>
            </a:r>
          </a:p>
          <a:p>
            <a:pPr marL="0" indent="0">
              <a:buNone/>
            </a:pPr>
            <a:endParaRPr lang="ru-RU" sz="2800" i="1" dirty="0"/>
          </a:p>
        </p:txBody>
      </p:sp>
      <p:sp>
        <p:nvSpPr>
          <p:cNvPr id="99" name="Line 23"/>
          <p:cNvSpPr>
            <a:spLocks noChangeShapeType="1"/>
          </p:cNvSpPr>
          <p:nvPr/>
        </p:nvSpPr>
        <p:spPr bwMode="gray">
          <a:xfrm>
            <a:off x="3881718" y="232179"/>
            <a:ext cx="4800600" cy="0"/>
          </a:xfrm>
          <a:prstGeom prst="line">
            <a:avLst/>
          </a:prstGeom>
          <a:noFill/>
          <a:ln w="25400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30" name="Picture 2" descr="http://writervall.ru/wp-content/uploads/2016/03/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157" y="1690690"/>
            <a:ext cx="5524500" cy="432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80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120572"/>
            <a:ext cx="12192000" cy="35705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i="1" dirty="0"/>
              <a:t>Анна Андреевна Ахматова родилась на юге России, в Одессе 11 июня 1889 года (старый стиль) в семье инженер-капитана 2-го ранга Андрея </a:t>
            </a:r>
            <a:r>
              <a:rPr lang="ru-RU" sz="2400" i="1" dirty="0" smtClean="0"/>
              <a:t>Антоновича </a:t>
            </a:r>
            <a:r>
              <a:rPr lang="ru-RU" sz="2400" i="1" dirty="0"/>
              <a:t>и Инны </a:t>
            </a:r>
            <a:r>
              <a:rPr lang="ru-RU" sz="2400" i="1" dirty="0" err="1" smtClean="0"/>
              <a:t>Эразмовны</a:t>
            </a:r>
            <a:r>
              <a:rPr lang="ru-RU" sz="2400" i="1" dirty="0" smtClean="0"/>
              <a:t> Горенко. </a:t>
            </a:r>
            <a:r>
              <a:rPr lang="ru-RU" sz="2400" i="1" dirty="0"/>
              <a:t>Спустя  два года </a:t>
            </a:r>
            <a:r>
              <a:rPr lang="ru-RU" sz="2400" i="1" dirty="0" smtClean="0"/>
              <a:t>супруги </a:t>
            </a:r>
            <a:r>
              <a:rPr lang="ru-RU" sz="2400" i="1" dirty="0"/>
              <a:t>переехали в Царское Село, где Аня училась в Мариинской гимназии. Здесь, в городке, где учился Пушкин, прошли детство и отрочество Анны Ахматовой. Ей удалось застать «краешек эпохи, в которой жил Пушкин», увидеть </a:t>
            </a:r>
            <a:r>
              <a:rPr lang="ru-RU" sz="2400" i="1" dirty="0" err="1" smtClean="0"/>
              <a:t>царскосельские</a:t>
            </a:r>
            <a:r>
              <a:rPr lang="ru-RU" sz="2400" i="1" dirty="0"/>
              <a:t> </a:t>
            </a:r>
            <a:r>
              <a:rPr lang="ru-RU" sz="2400" i="1" dirty="0" smtClean="0"/>
              <a:t>водопады</a:t>
            </a:r>
            <a:r>
              <a:rPr lang="ru-RU" sz="2400" i="1" dirty="0"/>
              <a:t>, «зеленое, сырое великолепие парков», воспетые «смуглым отроком».  Помнила она и Петербург 19 века – «город </a:t>
            </a:r>
            <a:r>
              <a:rPr lang="ru-RU" sz="2400" i="1" dirty="0" err="1"/>
              <a:t>дотрамвайный</a:t>
            </a:r>
            <a:r>
              <a:rPr lang="ru-RU" sz="2400" i="1" dirty="0"/>
              <a:t>, лошадиный, конный, коночный, грохочущий и скрежещущий, завешанный с ног до головы вывесками». Детство осталось в ее памяти Царскосельским великолепием и черноморским привольем (каждое лето она проводила под Севастополем, где за свою смелость и своенравие получила кличку «дикая девочка»)... </a:t>
            </a:r>
          </a:p>
        </p:txBody>
      </p:sp>
      <p:pic>
        <p:nvPicPr>
          <p:cNvPr id="5122" name="Picture 2" descr="http://www.e-reading.by/illustrations/138/138956-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50" y="197170"/>
            <a:ext cx="4373880" cy="298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6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0" y="365127"/>
            <a:ext cx="6273800" cy="1325563"/>
          </a:xfrm>
        </p:spPr>
        <p:txBody>
          <a:bodyPr>
            <a:normAutofit/>
          </a:bodyPr>
          <a:lstStyle/>
          <a:p>
            <a:r>
              <a:rPr lang="ru-RU" b="1" dirty="0"/>
              <a:t>А. А. Ахматова. Портрет работы К. С. Петрова-Водкина (1922)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41256" y="1825625"/>
            <a:ext cx="6720115" cy="46736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/>
              <a:t>Своим именем Анна Андреевна всегда очень гордилась и даже выразила это чувство в стихотворных строчках: "В то время я гостила на земле. Мне дали имя при крещенье Анна, сладчайшее для губ людских и </a:t>
            </a:r>
            <a:r>
              <a:rPr lang="ru-RU" sz="2400" i="1" dirty="0" smtClean="0"/>
              <a:t>слуха," </a:t>
            </a:r>
            <a:r>
              <a:rPr lang="ru-RU" sz="2400" i="1" dirty="0"/>
              <a:t>- так гордо и торжественно писала она о своей юности. Гораздо менее известно, что когда молодая поэтесса поняла свое предназначение, то не кто иной, как отец, Андрей Антонович, запретил ей подписывать свои стихотворения фамилией Горенко. Тогда Анна и взяла фамилию своей прабабушки - татарской княгини Ахматовой. </a:t>
            </a:r>
          </a:p>
        </p:txBody>
      </p:sp>
      <p:pic>
        <p:nvPicPr>
          <p:cNvPr id="4098" name="Picture 2" descr="Kuzma Petrov-Vodkin. Portrait of Anna Akhmatova. 19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5" y="418535"/>
            <a:ext cx="4572000" cy="608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71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1542" y="365127"/>
            <a:ext cx="6444343" cy="906311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/>
              <a:t>Анна Ахматова и Николай Гумилев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5371" y="261256"/>
            <a:ext cx="6110515" cy="65967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400" i="1" dirty="0" smtClean="0"/>
          </a:p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endParaRPr lang="ru-RU" sz="2400" i="1" dirty="0" smtClean="0"/>
          </a:p>
          <a:p>
            <a:pPr marL="0" indent="0" algn="just">
              <a:buNone/>
            </a:pPr>
            <a:r>
              <a:rPr lang="ru-RU" sz="2400" i="1" dirty="0" smtClean="0"/>
              <a:t>Со </a:t>
            </a:r>
            <a:r>
              <a:rPr lang="ru-RU" sz="2400" i="1" dirty="0"/>
              <a:t>своим будущим мужем поэтом  Николаем Гумилёвым Аня Горенко познакомилась еще четырнадцатилетней девочкой в 1903 году, когда он опубликовал её стихотворение  "На руке его много блестящих колец..." в  журнале "Сириус»  издававшемся им в Париже.   Позже между ними возникла переписка, а в 1909 году Анна приняла официальное предложение Гумилева стать его женой. 25 апреля 1910 года они обвенчались в Николаевской церкви села Никольская слобода под Киевом. Свой медовый месяц Ахматова провела в Париже, затем переехала в Петербург и с 1910 по 1916 г. жила в основном в Царском Селе.</a:t>
            </a:r>
          </a:p>
        </p:txBody>
      </p:sp>
      <p:pic>
        <p:nvPicPr>
          <p:cNvPr id="6148" name="Picture 4" descr="http://news.sarbc.ru/images/orig/2015/05/img_wHXR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80"/>
            <a:ext cx="5839968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6686" y="2828836"/>
            <a:ext cx="447040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endParaRPr lang="ru-RU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endParaRPr lang="ru-RU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endParaRPr lang="ru-RU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endParaRPr lang="ru-RU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Он </a:t>
            </a:r>
            <a:r>
              <a:rPr lang="ru-RU" sz="2000" b="1" dirty="0">
                <a:solidFill>
                  <a:srgbClr val="000000"/>
                </a:solidFill>
                <a:latin typeface="Tahoma" panose="020B0604030504040204" pitchFamily="34" charset="0"/>
              </a:rPr>
              <a:t>любил три вещи на свете: </a:t>
            </a:r>
            <a:endParaRPr lang="ru-RU" sz="2000" b="1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За </a:t>
            </a:r>
            <a:r>
              <a:rPr lang="ru-RU" sz="2000" b="1" dirty="0">
                <a:solidFill>
                  <a:srgbClr val="000000"/>
                </a:solidFill>
                <a:latin typeface="Tahoma" panose="020B0604030504040204" pitchFamily="34" charset="0"/>
              </a:rPr>
              <a:t>вечерней пенье, белых </a:t>
            </a:r>
            <a:r>
              <a:rPr lang="ru-RU" sz="20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павлинов</a:t>
            </a:r>
          </a:p>
          <a:p>
            <a:r>
              <a:rPr lang="ru-RU" sz="20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ahoma" panose="020B0604030504040204" pitchFamily="34" charset="0"/>
              </a:rPr>
              <a:t>И стертые карты Америки. </a:t>
            </a:r>
            <a:endParaRPr lang="ru-RU" sz="2000" b="1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Не </a:t>
            </a:r>
            <a:r>
              <a:rPr lang="ru-RU" sz="2000" b="1" dirty="0">
                <a:solidFill>
                  <a:srgbClr val="000000"/>
                </a:solidFill>
                <a:latin typeface="Tahoma" panose="020B0604030504040204" pitchFamily="34" charset="0"/>
              </a:rPr>
              <a:t>любил, когда плачут дети, </a:t>
            </a:r>
            <a:endParaRPr lang="ru-RU" sz="2000" b="1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Не </a:t>
            </a:r>
            <a:r>
              <a:rPr lang="ru-RU" sz="2000" b="1" dirty="0">
                <a:solidFill>
                  <a:srgbClr val="000000"/>
                </a:solidFill>
                <a:latin typeface="Tahoma" panose="020B0604030504040204" pitchFamily="34" charset="0"/>
              </a:rPr>
              <a:t>любил чая с </a:t>
            </a:r>
            <a:r>
              <a:rPr lang="ru-RU" sz="20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малиной</a:t>
            </a:r>
          </a:p>
          <a:p>
            <a:r>
              <a:rPr lang="ru-RU" sz="20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ahoma" panose="020B0604030504040204" pitchFamily="34" charset="0"/>
              </a:rPr>
              <a:t>И женской истерики </a:t>
            </a:r>
            <a:endParaRPr lang="ru-RU" sz="2000" b="1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...</a:t>
            </a:r>
            <a:r>
              <a:rPr lang="ru-RU" sz="2000" b="1" dirty="0">
                <a:solidFill>
                  <a:srgbClr val="000000"/>
                </a:solidFill>
                <a:latin typeface="Tahoma" panose="020B0604030504040204" pitchFamily="34" charset="0"/>
              </a:rPr>
              <a:t>А я была его женой.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1900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261257"/>
            <a:ext cx="6850742" cy="59157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i="1" dirty="0"/>
              <a:t>С 1910-х годов началась активная литературная деятельность Ахматовой. В это время начинающая поэтесса познакомилась с Блоком, Бальмонтом, Маяковским. Свое первое стихотворение под псевдонимом Анна Ахматова  опубликовала в двадцатилетнем возрасте, а в 1912 году вышел первый сборник стихов "Вечер". Сразу же после издания сборника "Вечер" Ахматова и Гумилев совершили новое путешествие, на сей раз по Италии, а осенью того же 1912 года у них родился сын, которому дали имя Лев. Писатель Корней Чуковский, познакомившийся с Ахматовой в это время, так описывал поэтессу: "Тоненькая, стройная, изящная, она ни на шаг не отходила от мужа, молодого поэта Н. С. Гумилева, который тогда же, при первом знакомстве, назвал ее своей ученицей. То было время ее первых стихов и необыкновенных, неожиданно шумных триумфов". </a:t>
            </a:r>
          </a:p>
        </p:txBody>
      </p:sp>
      <p:pic>
        <p:nvPicPr>
          <p:cNvPr id="4" name="Picture 2" descr="http://files.vm.ru/photo/vecherka/2012/09/file66slvx91colim1cz30p_800_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743" y="1690690"/>
            <a:ext cx="54864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0983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8172" y="365128"/>
            <a:ext cx="7115628" cy="1071786"/>
          </a:xfrm>
        </p:spPr>
        <p:txBody>
          <a:bodyPr/>
          <a:lstStyle/>
          <a:p>
            <a:r>
              <a:rPr lang="ru-RU" b="1" dirty="0" smtClean="0"/>
              <a:t>Второй брак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8172" y="1436913"/>
            <a:ext cx="7765142" cy="51819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i="1" dirty="0"/>
              <a:t>Анна Ахматова очень рано поняла, что писать надо только те стихи, которые "если не напишешь, то умрешь". Иначе, как она считала, нет, и не может быть поэзии.       </a:t>
            </a:r>
            <a:r>
              <a:rPr lang="ru-RU" sz="2400" i="1" dirty="0" smtClean="0"/>
              <a:t> </a:t>
            </a:r>
            <a:r>
              <a:rPr lang="ru-RU" sz="2400" i="1" dirty="0"/>
              <a:t>В марте 1914 года вышла вторая книга стихов "Четки", которая принесла Ахматовой уже всероссийскую известность. Следующий сборник "Белая стая" увидел свет в сентябре 1917 года и был встречен довольно сдержанно. Война, голод и разруха отодвинули поэзию на второй план. </a:t>
            </a:r>
            <a:br>
              <a:rPr lang="ru-RU" sz="2400" i="1" dirty="0"/>
            </a:br>
            <a:r>
              <a:rPr lang="ru-RU" sz="2400" i="1" dirty="0"/>
              <a:t>     В  марте Анна Андреевна проводила Николая Гумилева за границу, где тот служил в Русском экспедиционном корпусе. А уже в следующем 1918 году, когда он вернулся из Лондона, между супругами произошел разрыв. Осенью того же года Ахматова вышла замуж за В. К. Шилейко, ученого - </a:t>
            </a:r>
            <a:r>
              <a:rPr lang="ru-RU" sz="2400" i="1" dirty="0" smtClean="0"/>
              <a:t>переводчика </a:t>
            </a:r>
            <a:r>
              <a:rPr lang="ru-RU" sz="2400" i="1" dirty="0"/>
              <a:t>клинописных текстов.</a:t>
            </a:r>
            <a:r>
              <a:rPr lang="ru-RU" dirty="0"/>
              <a:t> </a:t>
            </a:r>
          </a:p>
        </p:txBody>
      </p:sp>
      <p:pic>
        <p:nvPicPr>
          <p:cNvPr id="8194" name="Picture 2" descr="http://img9.wild-mistress.ru/7562729/7562729-03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06" y="1801804"/>
            <a:ext cx="2381250" cy="305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71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122057"/>
            <a:ext cx="12192000" cy="20549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i="1" dirty="0"/>
              <a:t> С началом  первой мировой войны Ахматова резко ограничивает свою публичную жизнь. В это время она страдает от туберкулеза, болезни, долго не отпускавшей ее. Углубленное чтение классики  сказывается на ее поэтической манере  и проницательная критика угадывает в ее сборнике "Белая стая" (1917</a:t>
            </a:r>
            <a:r>
              <a:rPr lang="ru-RU" sz="2400" i="1" dirty="0" smtClean="0"/>
              <a:t>). </a:t>
            </a:r>
            <a:r>
              <a:rPr lang="ru-RU" sz="2400" i="1" dirty="0"/>
              <a:t>Октябрьскую революцию поэтесса не приняла. Ибо, как она писала, "все расхищено, продано; все голодной </a:t>
            </a:r>
            <a:r>
              <a:rPr lang="ru-RU" sz="2400" i="1" dirty="0" err="1"/>
              <a:t>тоскою</a:t>
            </a:r>
            <a:r>
              <a:rPr lang="ru-RU" sz="2400" i="1" dirty="0"/>
              <a:t> изглодано". Но Россию не покинула, отвергнув "утешные" голоса, звавшие на чужбину, где оказались многие ее современники. За границу она не уехала даже после того, как в 1921 году большевики расстреляли ее бывшего мужа Николая Гумилева.</a:t>
            </a:r>
          </a:p>
        </p:txBody>
      </p:sp>
      <p:pic>
        <p:nvPicPr>
          <p:cNvPr id="9220" name="Picture 4" descr="http://kleinburd.ru/news/wp-content/uploads/2014/10/0_dae04_32166f54_X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335" y="363119"/>
            <a:ext cx="5260950" cy="336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98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657" y="1869168"/>
            <a:ext cx="612503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Начало двадцатых  годов отмечено новым поэтическим взлетом Ахматовой - выходом поэтических сборников "</a:t>
            </a:r>
            <a:r>
              <a:rPr lang="ru-RU" dirty="0" err="1"/>
              <a:t>Anno</a:t>
            </a:r>
            <a:r>
              <a:rPr lang="ru-RU" dirty="0"/>
              <a:t> </a:t>
            </a:r>
            <a:r>
              <a:rPr lang="ru-RU" dirty="0" err="1"/>
              <a:t>Domini</a:t>
            </a:r>
            <a:r>
              <a:rPr lang="ru-RU" dirty="0"/>
              <a:t>" и "Подорожник", закрепивших за ней славу выдающейся русской поэтессы. В эти же годы она серьезно занималась изучением жизни и творчества Пушкина. Результатом этих исследований работы: "О золотом петушке", "Каменный гость", "Александрина", "Пушкин и Невское взморье", "Пушкин в 1828 году".  </a:t>
            </a:r>
            <a:br>
              <a:rPr lang="ru-RU" dirty="0"/>
            </a:br>
            <a:r>
              <a:rPr lang="ru-RU" dirty="0"/>
              <a:t>    Декабрь 1922 года ознаменовался новым поворотом в личной жизни Ахматовой. Она переехала к искусствоведу Николаю Пунину, позже ставшему ее третьим мужем. </a:t>
            </a:r>
          </a:p>
        </p:txBody>
      </p:sp>
      <p:pic>
        <p:nvPicPr>
          <p:cNvPr id="10242" name="Picture 2" descr="http://2007.novayagazeta.ru/nomer/2007/03n/n03n-s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382" y="891300"/>
            <a:ext cx="3446780" cy="573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22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568</Words>
  <Application>Microsoft Office PowerPoint</Application>
  <PresentationFormat>Широкоэкранный</PresentationFormat>
  <Paragraphs>64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Tahoma</vt:lpstr>
      <vt:lpstr>1_Тема Office</vt:lpstr>
      <vt:lpstr>      Анна Андреевна Ахматова «Когда б вы знали, из какого сора  Растут стихи, не ведая стыда...»</vt:lpstr>
      <vt:lpstr>Презентация PowerPoint</vt:lpstr>
      <vt:lpstr>Презентация PowerPoint</vt:lpstr>
      <vt:lpstr>А. А. Ахматова. Портрет работы К. С. Петрова-Водкина (1922)</vt:lpstr>
      <vt:lpstr>Анна Ахматова и Николай Гумилев</vt:lpstr>
      <vt:lpstr>Презентация PowerPoint</vt:lpstr>
      <vt:lpstr>Второй брак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Постановление Оргбюро ЦК ВКП(б) «О журналах „Звезда“ и „Ленинград“» от 14 августа 1946 года: </vt:lpstr>
      <vt:lpstr>Анна Андреевна Ахматова. Москва. 1958 год</vt:lpstr>
      <vt:lpstr>На исходе лет у поэта и литератора с мировым именем наконец появился свой дом. Ленинградский «Литфонд» выделил ей скромную деревянную дачу в Комарово. Это был крошечный домик, который состоял из веранды, коридора и одной комнаты который  сама Ахматова называла «Будкой». </vt:lpstr>
      <vt:lpstr>Памятник Ахматовой в Санкт-Петербурге напротив тюрьмы «Кресты»</vt:lpstr>
      <vt:lpstr>     Памятник семье Гумилевых в г. Бежецк Тверской области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Maksim</dc:creator>
  <cp:lastModifiedBy>Maksim</cp:lastModifiedBy>
  <cp:revision>17</cp:revision>
  <dcterms:created xsi:type="dcterms:W3CDTF">2017-02-24T12:48:55Z</dcterms:created>
  <dcterms:modified xsi:type="dcterms:W3CDTF">2017-03-05T07:16:23Z</dcterms:modified>
</cp:coreProperties>
</file>