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sldIdLst>
    <p:sldId id="256" r:id="rId2"/>
    <p:sldId id="257" r:id="rId3"/>
    <p:sldId id="273" r:id="rId4"/>
    <p:sldId id="259" r:id="rId5"/>
    <p:sldId id="261" r:id="rId6"/>
    <p:sldId id="276" r:id="rId7"/>
    <p:sldId id="277" r:id="rId8"/>
    <p:sldId id="272" r:id="rId9"/>
    <p:sldId id="283" r:id="rId10"/>
    <p:sldId id="274" r:id="rId11"/>
    <p:sldId id="278" r:id="rId12"/>
    <p:sldId id="281" r:id="rId13"/>
    <p:sldId id="279" r:id="rId14"/>
    <p:sldId id="280" r:id="rId15"/>
    <p:sldId id="282" r:id="rId16"/>
    <p:sldId id="284" r:id="rId17"/>
    <p:sldId id="285" r:id="rId18"/>
    <p:sldId id="286" r:id="rId19"/>
    <p:sldId id="287" r:id="rId20"/>
    <p:sldId id="288" r:id="rId21"/>
    <p:sldId id="289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3F1467-5D9F-4C51-AFFE-A0A78F45F1E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7F395C-7338-424F-AB91-50ADE760B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065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7F395C-7338-424F-AB91-50ADE760B26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478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2C6428-B216-492C-BBE6-1E2B3B3599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C0B0D54-83AB-4656-A771-934DB95F7A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5666CF-BF08-4094-882E-EED64B5CA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B6DF-C9FF-4BE1-AA7B-6F35547FCE2E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FBD6EC-51E6-4082-AF9A-AD39708D1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535155-28CA-4AA5-99C7-93B4CA264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7849C-8F39-4D43-A440-AACC23C93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997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2CE446-1CF2-4C8C-A51F-3894BFB32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78788E6-4E2A-4AB8-BFF5-21E385D860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0C2152-31C2-48C7-B519-E47729490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B6DF-C9FF-4BE1-AA7B-6F35547FCE2E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80BE66-3250-4669-817E-D9919C523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C46D95-D53C-4EA9-9EDE-CEA909DEE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7849C-8F39-4D43-A440-AACC23C93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58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3FD7E40-4BD4-4F05-BCE6-F41B7E0212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45C62D6-0A4B-44C0-A8F3-191C8DACA7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77ED0B-8B67-4E00-B24A-74797ECE4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B6DF-C9FF-4BE1-AA7B-6F35547FCE2E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7BB56D-6E65-44C6-9C92-83DE6DBC7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25A7BB-A383-415F-A4E2-89946A5E6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7849C-8F39-4D43-A440-AACC23C93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185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E955-19AF-4CCA-95FF-10B6F5998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887483-533D-4DEA-8302-13FAB9B256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EB3B2A-E631-4931-A033-309D46096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B6DF-C9FF-4BE1-AA7B-6F35547FCE2E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B1ECD8-2464-466D-8F9A-966AD16C5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957A95-0137-419E-A5A0-FF45D1FEE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7849C-8F39-4D43-A440-AACC23C93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760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0A8790-494B-47DE-844D-A6DDBB63D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7F88034-D4A7-416A-A0A5-3BE654215E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994F99-CAEA-45AC-8B6C-CFA64FF85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B6DF-C9FF-4BE1-AA7B-6F35547FCE2E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34E6826-CA53-40DB-A1F3-5C6555E81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5E1BB8-683A-4D37-848B-EF3A28330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7849C-8F39-4D43-A440-AACC23C93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587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567227-88A4-411E-B079-7975ED7FF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713C63-1CDF-495B-A146-11704DC1AC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1DA34DD-BD61-4AA2-87F8-3F99E076AE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5EDD94F-4D72-4D90-A232-51D1CE42C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B6DF-C9FF-4BE1-AA7B-6F35547FCE2E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23C9B08-04D4-465A-975D-B0D350034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EC53FB8-A1D0-4820-A229-68382FBE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7849C-8F39-4D43-A440-AACC23C93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92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C4F37F-5606-493F-9066-89F8D9F6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862141E-4DEA-4D81-A1D9-7839FCBF4C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CB41E70-61E8-4199-AC46-13EFACF1F2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11F46D5-EFDB-4868-B7FA-642EE5CB18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EC34A16-C330-4C6B-ACEF-ADE71286B6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A6C0DB5-B3B7-454C-9DD9-2C3634106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B6DF-C9FF-4BE1-AA7B-6F35547FCE2E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36ED021-FCA4-4DCB-91E7-27ADADA32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D749599-A515-4468-88BD-121CD5708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7849C-8F39-4D43-A440-AACC23C93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875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2D817D-DD20-4BE9-A6B3-817264ED1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6DD0A0C-5647-4785-B163-8467BADFE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B6DF-C9FF-4BE1-AA7B-6F35547FCE2E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FC5D2CA-8D24-4CAB-91E9-BF45F480A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53E1DA1-5E1A-48C5-BC33-15E5808CC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7849C-8F39-4D43-A440-AACC23C93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936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B950220-CABD-4D73-87EF-110D29EBD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B6DF-C9FF-4BE1-AA7B-6F35547FCE2E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72CFB09-46AC-40D1-BCBD-C71FEFA9C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56894D4-CDD0-4515-B3FE-E8DF46764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7849C-8F39-4D43-A440-AACC23C93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743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E1C21D-5CB4-440E-ADF8-CAF972822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8BA267-35B4-4ECD-8135-106E62791F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F0AD6F8-263A-4986-A01E-5A62A70C02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EE245D6-4DD5-4C32-8BE1-CDE36A2D1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B6DF-C9FF-4BE1-AA7B-6F35547FCE2E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467587E-E531-481A-A1D9-3B4C8AF91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3BE8AD-B090-40B3-AC04-B3414AB8B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7849C-8F39-4D43-A440-AACC23C93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639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DC370A-4994-4C52-87C2-1072BA238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5BF2900-C90D-417A-879A-878C59B2B2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2F24416-150E-4811-B033-82B39F1D27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D2B32BC-09EF-4710-BCE1-7B488DE23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B6DF-C9FF-4BE1-AA7B-6F35547FCE2E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B70B794-EBE1-4259-AA71-5619C7D35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2E731FB-CBCA-4BBA-9463-6C74A9278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7849C-8F39-4D43-A440-AACC23C93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273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9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A0F0AE-244D-4356-92B1-1A606102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B30C178-8E89-4CB7-9785-FF8D98FA7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E89199-E375-4652-970F-E15C230989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9B6DF-C9FF-4BE1-AA7B-6F35547FCE2E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EE7B10-5CC5-4AC2-84C5-FE360027E4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8EF0CE-AB8A-4084-9F85-EB6F78F64F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7849C-8F39-4D43-A440-AACC23C93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E6306B-2EAC-4081-901F-BC03E3B0E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C1B490-6675-4245-B812-FADFA1F5A2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3803" y="-1175838"/>
            <a:ext cx="9889475" cy="4968607"/>
          </a:xfrm>
        </p:spPr>
        <p:txBody>
          <a:bodyPr>
            <a:normAutofit/>
          </a:bodyPr>
          <a:lstStyle/>
          <a:p>
            <a:r>
              <a:rPr lang="ru-RU" sz="7200" b="1" dirty="0"/>
              <a:t>Тема: «Карелия в годы </a:t>
            </a:r>
            <a:br>
              <a:rPr lang="ru-RU" sz="7200" b="1" dirty="0"/>
            </a:br>
            <a:r>
              <a:rPr lang="ru-RU" sz="7200" b="1" dirty="0"/>
              <a:t>Великой Отечественной войны»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B177C7-C7B2-4869-8B0D-CD292E6D2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942" y="3421284"/>
            <a:ext cx="4514901" cy="3436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0C7F79-DF76-4A26-B772-6A09F6A999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3761" y="3717184"/>
            <a:ext cx="5057744" cy="312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008295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84C585C-489B-4A06-BCCD-4D4DAC6EEB74}"/>
              </a:ext>
            </a:extLst>
          </p:cNvPr>
          <p:cNvSpPr/>
          <p:nvPr/>
        </p:nvSpPr>
        <p:spPr>
          <a:xfrm>
            <a:off x="943484" y="217850"/>
            <a:ext cx="7284050" cy="206210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dirty="0"/>
              <a:t>В связи с временной оккупацией столицы Карело-Финской ССР государственные и партийные органы республики в</a:t>
            </a:r>
            <a:r>
              <a:rPr lang="ru-RU" sz="3200" b="1" dirty="0"/>
              <a:t> г. Беломорск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228738-1876-4050-BC50-43B1FE806B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071" t="13406" r="4575" b="31207"/>
          <a:stretch/>
        </p:blipFill>
        <p:spPr>
          <a:xfrm>
            <a:off x="8515753" y="806788"/>
            <a:ext cx="3259463" cy="524442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1DE72AA-9818-4945-9A17-55CE7F7612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994" y="2279953"/>
            <a:ext cx="6313715" cy="4078323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7C2F290-B88B-40E5-BDD4-5E629B1145E0}"/>
              </a:ext>
            </a:extLst>
          </p:cNvPr>
          <p:cNvSpPr/>
          <p:nvPr/>
        </p:nvSpPr>
        <p:spPr>
          <a:xfrm>
            <a:off x="914400" y="6412563"/>
            <a:ext cx="92310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1942 год. Фото П. Беззубенко. Из архива Управления ФСБ РФ по РК</a:t>
            </a:r>
          </a:p>
        </p:txBody>
      </p:sp>
    </p:spTree>
    <p:extLst>
      <p:ext uri="{BB962C8B-B14F-4D97-AF65-F5344CB8AC3E}">
        <p14:creationId xmlns:p14="http://schemas.microsoft.com/office/powerpoint/2010/main" val="715218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AB1590-9383-4658-BD7E-EA12CB399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1A2FFB-B421-4A6A-97A9-B5CC4562FE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76803" y="2506662"/>
            <a:ext cx="4362239" cy="435133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3600" dirty="0"/>
              <a:t>В зоне оккупации, около половины попали в </a:t>
            </a:r>
            <a:r>
              <a:rPr lang="ru-RU" sz="3600" b="1" dirty="0"/>
              <a:t>концентрационные лагеря. </a:t>
            </a:r>
          </a:p>
          <a:p>
            <a:r>
              <a:rPr lang="ru-RU" sz="3600" dirty="0"/>
              <a:t>Первый из них появился в 1941 в Петрозаводске.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233D45-8A05-40E9-B6C2-45D84671BD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5436" y="0"/>
            <a:ext cx="6170715" cy="411219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6AE46B-26FA-4247-92E7-753FB7F921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864" y="3010580"/>
            <a:ext cx="589013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7702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F9BDE0-3BD7-4C43-A647-42D4E5976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437"/>
            <a:ext cx="5257800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>Карта расположения концентрационных лагерей в Петрозаводске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9EDF6A-415D-48D9-8206-CF8B8139B3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033" t="6857" r="4286" b="5714"/>
          <a:stretch/>
        </p:blipFill>
        <p:spPr>
          <a:xfrm>
            <a:off x="6096000" y="-149593"/>
            <a:ext cx="5094515" cy="760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2255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9243B6-9DC5-48F9-B3AC-B53AADEB6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6EA47E-1759-4849-921E-E9BBCE57F3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3297" y="5532210"/>
            <a:ext cx="7277174" cy="4351338"/>
          </a:xfrm>
        </p:spPr>
        <p:txBody>
          <a:bodyPr>
            <a:normAutofit/>
          </a:bodyPr>
          <a:lstStyle/>
          <a:p>
            <a:r>
              <a:rPr lang="ru-RU" sz="4800" dirty="0"/>
              <a:t>Дети 6 концлагеря Петрозаводска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8C53EF-1247-436D-BE52-5F73D52D12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868" y="109551"/>
            <a:ext cx="8118132" cy="5422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1265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280EC4-B7AB-4323-AEF6-0A5C2A3C2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BF0B00-A004-43ED-A78C-9307B1DDEE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-49325"/>
            <a:ext cx="8572500" cy="685800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04C652E-0E5E-409C-8024-C80966CD74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1450" y="220323"/>
            <a:ext cx="7372350" cy="4351338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Все три года действовали в Карелии и партизаны. </a:t>
            </a:r>
          </a:p>
          <a:p>
            <a:r>
              <a:rPr lang="ru-RU" sz="3600" dirty="0">
                <a:solidFill>
                  <a:schemeClr val="bg1"/>
                </a:solidFill>
              </a:rPr>
              <a:t>Весной 1942-го в Беломорске даже создали штаб партизанского движения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A9F5513-8555-4878-89B8-AF2332FD00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3439" y="365125"/>
            <a:ext cx="4185557" cy="279037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06E1EBB-8F00-4C11-82FD-BE956A9100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88471" y="3737723"/>
            <a:ext cx="4212771" cy="2755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865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86850E-75EE-49D8-988B-CBBDE0B6E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201EAA-FE90-455C-A748-411806A033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564867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Командный состав партизанского отряда им. Т. </a:t>
            </a:r>
            <a:r>
              <a:rPr lang="ru-RU" sz="4000" dirty="0" err="1"/>
              <a:t>Антикайнена</a:t>
            </a:r>
            <a:r>
              <a:rPr lang="ru-RU" sz="4000" dirty="0"/>
              <a:t>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54AA663-FC12-4C32-AE1D-8A7FE6694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171" y="365125"/>
            <a:ext cx="6752324" cy="502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025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5F3A7-84CD-4447-BF2B-4C257E1A8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9A8ED9-CD71-4630-AABB-705D04AA2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1253" y="78127"/>
            <a:ext cx="467074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u="sng" dirty="0"/>
              <a:t>Цели партизан:</a:t>
            </a:r>
          </a:p>
          <a:p>
            <a:r>
              <a:rPr lang="ru-RU" sz="3200" dirty="0"/>
              <a:t>Взрыв мостов, железных дорог</a:t>
            </a:r>
          </a:p>
          <a:p>
            <a:r>
              <a:rPr lang="ru-RU" sz="3200" dirty="0"/>
              <a:t>Порча телефонной и телеграфной связи, поджог лесов, складов </a:t>
            </a:r>
          </a:p>
          <a:p>
            <a:pPr marL="0" indent="0">
              <a:buNone/>
            </a:pPr>
            <a:r>
              <a:rPr lang="ru-RU" sz="3200" dirty="0"/>
              <a:t>и обозов противника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0536FB-40EB-4F51-8307-35D00C204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44" y="480786"/>
            <a:ext cx="7031393" cy="468759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1417BD0-25AA-4A81-B36C-88DC0E837F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54" t="11905" r="9635" b="17143"/>
          <a:stretch/>
        </p:blipFill>
        <p:spPr>
          <a:xfrm>
            <a:off x="130629" y="3680874"/>
            <a:ext cx="2456189" cy="303711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6D5CC-F3B3-4B58-B5A7-D5CC05F5EE21}"/>
              </a:ext>
            </a:extLst>
          </p:cNvPr>
          <p:cNvSpPr/>
          <p:nvPr/>
        </p:nvSpPr>
        <p:spPr>
          <a:xfrm>
            <a:off x="7431445" y="3875815"/>
            <a:ext cx="485036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/>
              <a:t>Партизанские отряды Карелии: </a:t>
            </a:r>
            <a:r>
              <a:rPr lang="ru-RU" sz="2800" dirty="0"/>
              <a:t>им. </a:t>
            </a:r>
            <a:r>
              <a:rPr lang="ru-RU" sz="2800" dirty="0" err="1"/>
              <a:t>Чапаева;им</a:t>
            </a:r>
            <a:r>
              <a:rPr lang="ru-RU" sz="2800" dirty="0"/>
              <a:t>. </a:t>
            </a:r>
            <a:r>
              <a:rPr lang="ru-RU" sz="2800" dirty="0" err="1"/>
              <a:t>Тойво</a:t>
            </a:r>
            <a:r>
              <a:rPr lang="ru-RU" sz="2800" dirty="0"/>
              <a:t> </a:t>
            </a:r>
            <a:r>
              <a:rPr lang="ru-RU" sz="2800" dirty="0" err="1"/>
              <a:t>Антикайнена</a:t>
            </a:r>
            <a:r>
              <a:rPr lang="ru-RU" sz="2800" dirty="0"/>
              <a:t>; “Мстители”; «За Родину»; «Боевые друзья»; «Буревестник»; «Вперед»</a:t>
            </a:r>
          </a:p>
        </p:txBody>
      </p:sp>
    </p:spTree>
    <p:extLst>
      <p:ext uri="{BB962C8B-B14F-4D97-AF65-F5344CB8AC3E}">
        <p14:creationId xmlns:p14="http://schemas.microsoft.com/office/powerpoint/2010/main" val="7686295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id="{89653115-79A7-4929-AE49-C37AD3BC01FC}"/>
              </a:ext>
            </a:extLst>
          </p:cNvPr>
          <p:cNvSpPr/>
          <p:nvPr/>
        </p:nvSpPr>
        <p:spPr>
          <a:xfrm>
            <a:off x="166008" y="1027906"/>
            <a:ext cx="4895850" cy="5878285"/>
          </a:xfrm>
          <a:prstGeom prst="horizontalScroll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6FCD4F-899F-4AB4-BD51-B6BCFFAE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80EE5F-EBCA-4F51-BD29-E8B7FA923A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223657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000" i="1" dirty="0"/>
              <a:t>Средний возраст партизан был примерно 26 лет. Редко, когда людям было больше 30. Там могли выдержать только молодые.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39B50C-F92B-4975-9586-5FDE3A77E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7140" y="1690688"/>
            <a:ext cx="6718852" cy="439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941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482AE9-0F76-4A4F-BFAA-5C1F20196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4D42D3-4061-44C0-AF29-77CB528A0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65125"/>
            <a:ext cx="6677887" cy="6176963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ru-RU" sz="3600" dirty="0"/>
              <a:t>Самым известным и наиболее трагичным в истории карельского партизанского движения стал </a:t>
            </a:r>
            <a:r>
              <a:rPr lang="ru-RU" sz="3600" b="1" dirty="0"/>
              <a:t>рейд бригады Григорьева в финский тыл </a:t>
            </a:r>
            <a:r>
              <a:rPr lang="ru-RU" sz="3600" dirty="0"/>
              <a:t>летом 1942 года. Эти события стали основой для книги </a:t>
            </a:r>
            <a:r>
              <a:rPr lang="ru-RU" sz="3600" b="1" dirty="0"/>
              <a:t>Дмитрия Гусарова «За чертой милосердия». </a:t>
            </a:r>
          </a:p>
          <a:p>
            <a:r>
              <a:rPr lang="ru-RU" sz="3600" dirty="0"/>
              <a:t>Больше 100 партизан навечно остались лежать в окрестностях этой высоты в Муезерском районе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BFFD78-030A-472D-B76E-7D548D3103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9727" y="0"/>
            <a:ext cx="3592273" cy="60369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534CC6-635D-45C2-A83F-136C27BF7A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087"/>
          <a:stretch/>
        </p:blipFill>
        <p:spPr>
          <a:xfrm>
            <a:off x="6731985" y="3292054"/>
            <a:ext cx="2544044" cy="356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0641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8C3AC9-6754-4F64-A5D0-70725BE8B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B62034-63DA-4DED-A2AF-B4A686A7F3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0308" y="870759"/>
            <a:ext cx="5866882" cy="5622116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000" dirty="0"/>
              <a:t>В ходе </a:t>
            </a:r>
            <a:r>
              <a:rPr lang="ru-RU" sz="4000" b="1" u="sng" dirty="0" err="1"/>
              <a:t>Свирско</a:t>
            </a:r>
            <a:r>
              <a:rPr lang="ru-RU" sz="4000" b="1" u="sng" dirty="0"/>
              <a:t>-Петрозаводской наступательной операции </a:t>
            </a:r>
            <a:r>
              <a:rPr lang="ru-RU" sz="4000" b="1" dirty="0"/>
              <a:t>29 июня 1944 года </a:t>
            </a:r>
            <a:r>
              <a:rPr lang="ru-RU" sz="4000" dirty="0"/>
              <a:t>от финской оккупации была </a:t>
            </a:r>
            <a:r>
              <a:rPr lang="ru-RU" sz="4000" b="1" dirty="0"/>
              <a:t>освобождена столица Карелии</a:t>
            </a:r>
            <a:r>
              <a:rPr lang="ru-RU" sz="4000" dirty="0"/>
              <a:t>. Бои за Петрозаводск вели войска 7-й армии при содействии Онежской флотилии.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C143328-0650-4AD1-B784-1E471BFAE3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118" y="107805"/>
            <a:ext cx="5866882" cy="393081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E8184E-B8FA-4DB8-A626-0B21AE4E96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10" y="4258304"/>
            <a:ext cx="5617262" cy="253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44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CFF7F31-83C8-4370-A685-F1168E763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9320" y="419854"/>
            <a:ext cx="6456680" cy="1652786"/>
          </a:xfrm>
          <a:solidFill>
            <a:schemeClr val="bg1">
              <a:alpha val="69000"/>
            </a:schemeClr>
          </a:solidFill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200" dirty="0"/>
              <a:t>Ранним </a:t>
            </a:r>
            <a:r>
              <a:rPr lang="ru-RU" sz="3200" b="1" dirty="0"/>
              <a:t>утром 22 июня 1941 г. </a:t>
            </a:r>
            <a:r>
              <a:rPr lang="ru-RU" sz="3200" dirty="0"/>
              <a:t>войска фашистской Германии и её союзников вторглись на территорию СССР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489AB3-B169-4587-95EE-B27889657855}"/>
              </a:ext>
            </a:extLst>
          </p:cNvPr>
          <p:cNvSpPr txBox="1"/>
          <p:nvPr/>
        </p:nvSpPr>
        <p:spPr>
          <a:xfrm>
            <a:off x="3169186" y="2496912"/>
            <a:ext cx="6096000" cy="1569660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Буквально с первых часов войны стала перестраиваться и вся жизнь Карелии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9C0AD9-3E95-456A-925A-63EA1FA6A8E6}"/>
              </a:ext>
            </a:extLst>
          </p:cNvPr>
          <p:cNvSpPr txBox="1"/>
          <p:nvPr/>
        </p:nvSpPr>
        <p:spPr>
          <a:xfrm>
            <a:off x="5036820" y="4713169"/>
            <a:ext cx="7155180" cy="1569660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Тысячи граждан Карелии выразили желание вступить в ряды действующей Красной Армии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EA3CF75-FC17-4360-9900-731017B910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66572"/>
            <a:ext cx="4058339" cy="2705559"/>
          </a:xfrm>
          <a:prstGeom prst="rect">
            <a:avLst/>
          </a:prstGeom>
        </p:spPr>
      </p:pic>
      <p:sp>
        <p:nvSpPr>
          <p:cNvPr id="11" name="Стрелка: изогнутая вниз 10">
            <a:extLst>
              <a:ext uri="{FF2B5EF4-FFF2-40B4-BE49-F238E27FC236}">
                <a16:creationId xmlns:a16="http://schemas.microsoft.com/office/drawing/2014/main" id="{ADBAC966-46D2-4398-B7F4-2870D60934D3}"/>
              </a:ext>
            </a:extLst>
          </p:cNvPr>
          <p:cNvSpPr/>
          <p:nvPr/>
        </p:nvSpPr>
        <p:spPr>
          <a:xfrm rot="1956178">
            <a:off x="8104172" y="2030890"/>
            <a:ext cx="2322026" cy="826393"/>
          </a:xfrm>
          <a:prstGeom prst="curved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E512CBE-6C63-4F13-9B20-0B9A7D78D8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24" b="89924" l="8800" r="96267">
                        <a14:foregroundMark x1="8800" y1="54504" x2="13333" y2="59237"/>
                        <a14:foregroundMark x1="96267" y1="48702" x2="95467" y2="54351"/>
                        <a14:foregroundMark x1="85733" y1="44885" x2="84933" y2="49771"/>
                        <a14:foregroundMark x1="50667" y1="52366" x2="51067" y2="44580"/>
                        <a14:foregroundMark x1="51067" y1="44580" x2="50933" y2="44427"/>
                        <a14:foregroundMark x1="44267" y1="39237" x2="40667" y2="47176"/>
                        <a14:foregroundMark x1="40667" y1="47176" x2="40533" y2="57557"/>
                        <a14:foregroundMark x1="40533" y1="57557" x2="50267" y2="67023"/>
                        <a14:foregroundMark x1="50267" y1="67023" x2="58533" y2="67481"/>
                        <a14:foregroundMark x1="59600" y1="45038" x2="60533" y2="37863"/>
                        <a14:foregroundMark x1="49600" y1="37710" x2="42133" y2="41374"/>
                        <a14:foregroundMark x1="42133" y1="41374" x2="37733" y2="54351"/>
                        <a14:foregroundMark x1="37733" y1="51450" x2="44933" y2="30534"/>
                        <a14:foregroundMark x1="44933" y1="30534" x2="49333" y2="2702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63924" y="-560479"/>
            <a:ext cx="3397372" cy="296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7450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5912779-F30A-4574-BF26-D2EE126755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2331" y="46335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/>
              <a:t>В боях за Карелию 1941–1944 гг. </a:t>
            </a:r>
          </a:p>
          <a:p>
            <a:pPr marL="0" indent="0" algn="ctr">
              <a:buNone/>
            </a:pPr>
            <a:r>
              <a:rPr lang="ru-RU" sz="4000" dirty="0"/>
              <a:t>СССР потерял не менее 145 тысяч человек. </a:t>
            </a:r>
          </a:p>
          <a:p>
            <a:pPr marL="0" indent="0" algn="ctr">
              <a:buNone/>
            </a:pPr>
            <a:r>
              <a:rPr lang="ru-RU" sz="4000" dirty="0"/>
              <a:t>До сих пор на территории республики поисковики находят останки погибших воинов. Во многих городах и селах сохраняются братские захоронения и мемориалы в честь воевавших за свободу Карелии.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21AF5B-9C00-4DFE-A5EA-B643D913A8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9" b="91667" l="1094" r="99375">
                        <a14:foregroundMark x1="7813" y1="55263" x2="1094" y2="58772"/>
                        <a14:foregroundMark x1="94219" y1="64035" x2="99375" y2="70175"/>
                        <a14:foregroundMark x1="42188" y1="12281" x2="43750" y2="23684"/>
                        <a14:foregroundMark x1="40938" y1="50000" x2="42500" y2="43421"/>
                        <a14:foregroundMark x1="50781" y1="68421" x2="51094" y2="56140"/>
                        <a14:foregroundMark x1="58125" y1="45175" x2="62344" y2="48684"/>
                        <a14:foregroundMark x1="50469" y1="73246" x2="50469" y2="65789"/>
                        <a14:foregroundMark x1="49844" y1="9649" x2="50469" y2="439"/>
                        <a14:foregroundMark x1="58125" y1="7895" x2="58125" y2="7895"/>
                        <a14:foregroundMark x1="56875" y1="21053" x2="57188" y2="14035"/>
                        <a14:foregroundMark x1="57500" y1="17544" x2="58125" y2="12281"/>
                        <a14:foregroundMark x1="37188" y1="50877" x2="40313" y2="46930"/>
                        <a14:backgroundMark x1="60156" y1="89912" x2="95469" y2="83772"/>
                        <a14:backgroundMark x1="95469" y1="83772" x2="96250" y2="83772"/>
                        <a14:backgroundMark x1="54688" y1="91667" x2="63594" y2="92544"/>
                        <a14:backgroundMark x1="63594" y1="92544" x2="63906" y2="92982"/>
                        <a14:backgroundMark x1="87188" y1="96491" x2="82813" y2="9386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12572" y="4506802"/>
            <a:ext cx="7595118" cy="2705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4219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8EA73-12B0-46E3-A7CC-232D5FCE9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1482" y="723997"/>
            <a:ext cx="10515600" cy="1325563"/>
          </a:xfrm>
        </p:spPr>
        <p:txBody>
          <a:bodyPr>
            <a:normAutofit/>
          </a:bodyPr>
          <a:lstStyle/>
          <a:p>
            <a:r>
              <a:rPr lang="ru-RU" sz="5400" b="1" u="sng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0C3E36-D14A-4F69-9B4C-9E80AC947D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916" y="2506662"/>
            <a:ext cx="9332167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i="1" dirty="0"/>
              <a:t>Найти информацию о памятнике, посвященном Великой Отечественной Войне, который находится в Карелии</a:t>
            </a:r>
          </a:p>
        </p:txBody>
      </p:sp>
    </p:spTree>
    <p:extLst>
      <p:ext uri="{BB962C8B-B14F-4D97-AF65-F5344CB8AC3E}">
        <p14:creationId xmlns:p14="http://schemas.microsoft.com/office/powerpoint/2010/main" val="1860876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3E2EA8-0C2E-45A5-A4ED-0EDDD60D3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0E0DDF-0571-4B3E-A7D2-0910D77B17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8094" y="877985"/>
            <a:ext cx="6203852" cy="598001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На фронт подлежали мужчины от 23 до 36 лет</a:t>
            </a:r>
          </a:p>
          <a:p>
            <a:pPr algn="ctr"/>
            <a:r>
              <a:rPr lang="ru-RU" sz="4000" dirty="0"/>
              <a:t>Заявления с первого дня подавали и молодые, и взрослые жители республики</a:t>
            </a:r>
          </a:p>
          <a:p>
            <a:pPr algn="ctr"/>
            <a:r>
              <a:rPr lang="ru-RU" sz="4000" dirty="0"/>
              <a:t>Мобилизация в Карелии прошла быстро, буквально за несколько дней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44FE70-276E-4AF7-9708-C2AB740D7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69" y="136119"/>
            <a:ext cx="5022997" cy="3405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13DBF4-A235-4469-8D8E-9AD253B40B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787" y="3541541"/>
            <a:ext cx="5202963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6096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AD2088-21BF-40E5-8A9E-999942977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11A106-39C6-4B8E-8B59-A8ED4DBDC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310" y="2384259"/>
            <a:ext cx="6953945" cy="3922664"/>
          </a:xfrm>
          <a:solidFill>
            <a:schemeClr val="bg1">
              <a:alpha val="65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4300" b="1" dirty="0"/>
              <a:t>24 июня </a:t>
            </a:r>
            <a:r>
              <a:rPr lang="ru-RU" sz="4300" dirty="0"/>
              <a:t>был образован </a:t>
            </a:r>
            <a:r>
              <a:rPr lang="ru-RU" sz="4300" b="1" dirty="0"/>
              <a:t>Северный фронт </a:t>
            </a:r>
            <a:r>
              <a:rPr lang="ru-RU" sz="4300" dirty="0"/>
              <a:t>, куда входила и Карелия. Они получили задачу — оборонять государственную границу с Финляндией, не допустить вторжения противника на советскую территорию. </a:t>
            </a:r>
          </a:p>
          <a:p>
            <a:endParaRPr lang="ru-RU" sz="3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7B3E665-0CBB-4543-995B-5388CE1EAA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6664"/>
          <a:stretch/>
        </p:blipFill>
        <p:spPr>
          <a:xfrm>
            <a:off x="7409345" y="-65711"/>
            <a:ext cx="4579345" cy="698942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897358-A405-4641-B53E-4EF19958FA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310" y="-456599"/>
            <a:ext cx="3395766" cy="296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26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A547AA-0441-43F1-97BB-24DA71751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542" y="122409"/>
            <a:ext cx="11919333" cy="2334008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С октября 1941 г.</a:t>
            </a:r>
            <a:br>
              <a:rPr lang="ru-RU" sz="4800" b="1" dirty="0"/>
            </a:br>
            <a:r>
              <a:rPr lang="ru-RU" sz="4800" b="1" dirty="0"/>
              <a:t> финны оккупировали город Петрозаводск.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B01F7C-1C96-480B-8006-5B57B986B3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6463" y="2721167"/>
            <a:ext cx="6554663" cy="4491382"/>
          </a:xfrm>
          <a:solidFill>
            <a:schemeClr val="bg1">
              <a:alpha val="77000"/>
            </a:schemeClr>
          </a:solidFill>
        </p:spPr>
        <p:txBody>
          <a:bodyPr>
            <a:normAutofit/>
          </a:bodyPr>
          <a:lstStyle/>
          <a:p>
            <a:r>
              <a:rPr lang="ru-RU" sz="3600" dirty="0"/>
              <a:t>В оккупированном Петрозаводске, получившем название </a:t>
            </a:r>
            <a:r>
              <a:rPr lang="ru-RU" sz="3600" b="1" dirty="0" err="1"/>
              <a:t>Äänislinna</a:t>
            </a:r>
            <a:r>
              <a:rPr lang="ru-RU" sz="3600" b="1" dirty="0"/>
              <a:t> </a:t>
            </a:r>
            <a:r>
              <a:rPr lang="ru-RU" sz="3600" dirty="0"/>
              <a:t>("Онежская крепость") утвердилась финская система правления, действовавшая около </a:t>
            </a:r>
            <a:r>
              <a:rPr lang="ru-RU" sz="3600" b="1" dirty="0"/>
              <a:t>трех лет.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1843E5D-734A-45B1-940F-60DC26CED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56417"/>
            <a:ext cx="571646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160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E16F34-7AF8-485A-9F25-EF9705B16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8" y="927881"/>
            <a:ext cx="8680939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>В зданиях </a:t>
            </a:r>
            <a:r>
              <a:rPr lang="ru-RU" b="1" dirty="0"/>
              <a:t>на площади Ленина </a:t>
            </a:r>
            <a:r>
              <a:rPr lang="ru-RU" dirty="0"/>
              <a:t>разместилась оккупационная администрация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E19C13-D8C8-440D-8B7B-65E60AEAB6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00469A-2EB0-470B-90B2-77D3A6A3A8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3038" y="2253444"/>
            <a:ext cx="7988473" cy="43513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89E165-6EB2-4D17-B2E4-F94AFF0E15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97" b="89932" l="9971" r="94135">
                        <a14:foregroundMark x1="50880" y1="4497" x2="36070" y2="4497"/>
                        <a14:foregroundMark x1="87683" y1="6354" x2="92082" y2="12121"/>
                        <a14:foregroundMark x1="63490" y1="33627" x2="57918" y2="30596"/>
                        <a14:foregroundMark x1="52933" y1="24438" x2="55718" y2="27468"/>
                        <a14:foregroundMark x1="42522" y1="52493" x2="41935" y2="49462"/>
                        <a14:foregroundMark x1="38270" y1="50244" x2="34164" y2="47801"/>
                        <a14:foregroundMark x1="34164" y1="44966" x2="34457" y2="45748"/>
                        <a14:foregroundMark x1="51466" y1="47801" x2="47067" y2="47019"/>
                        <a14:foregroundMark x1="49853" y1="39394" x2="47801" y2="41251"/>
                        <a14:foregroundMark x1="94135" y1="39785" x2="93255" y2="354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-165003" y="1867034"/>
            <a:ext cx="3416104" cy="512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787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F8F83F-BEBA-4741-9BAD-CF13918C7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28895"/>
            <a:ext cx="10515600" cy="1325563"/>
          </a:xfrm>
        </p:spPr>
        <p:txBody>
          <a:bodyPr/>
          <a:lstStyle/>
          <a:p>
            <a:r>
              <a:rPr lang="ru-RU" dirty="0"/>
              <a:t>Финны в оккупированном Петрозаводске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B5432B-06C9-4480-9A94-20D4C420F4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6050" y="-610247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E438553-A0C5-4CA0-B86E-EC3C02B029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925" y="393260"/>
            <a:ext cx="5839886" cy="533932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6903895-EF81-4875-B5A4-40CA2EA06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7473" y="833266"/>
            <a:ext cx="6767398" cy="445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3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EC1788-5B1A-4451-84BA-6B6A8C6B5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A4FB8B-553A-45BB-8CEF-EC0FECAA22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9799" y="5852177"/>
            <a:ext cx="10515600" cy="878114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/>
              <a:t>Убрали с площади статую Ленина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59626B8-C8A3-4E74-92FF-841D568C9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201" y="135618"/>
            <a:ext cx="7526797" cy="541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32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4BDEDB-8B8E-4574-88AB-200900178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82F0CD-BB1E-4059-B1EA-2A9C26A69B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109659-4F3F-4895-9EB6-E1BF3B476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4486" y="2614965"/>
            <a:ext cx="6457514" cy="435133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9886D97-4D1A-44EF-8E99-10DCD01DD6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721760" cy="4351338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F250D7F-E666-41C3-945C-8E571337774E}"/>
              </a:ext>
            </a:extLst>
          </p:cNvPr>
          <p:cNvSpPr/>
          <p:nvPr/>
        </p:nvSpPr>
        <p:spPr>
          <a:xfrm>
            <a:off x="7183389" y="1221562"/>
            <a:ext cx="4718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Финны в оккупированном Петрозаводске</a:t>
            </a:r>
          </a:p>
        </p:txBody>
      </p:sp>
    </p:spTree>
    <p:extLst>
      <p:ext uri="{BB962C8B-B14F-4D97-AF65-F5344CB8AC3E}">
        <p14:creationId xmlns:p14="http://schemas.microsoft.com/office/powerpoint/2010/main" val="12304461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</TotalTime>
  <Words>465</Words>
  <Application>Microsoft Office PowerPoint</Application>
  <PresentationFormat>Широкоэкранный</PresentationFormat>
  <Paragraphs>38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Тема Office</vt:lpstr>
      <vt:lpstr>Тема: «Карелия в годы  Великой Отечественной войны»</vt:lpstr>
      <vt:lpstr>Презентация PowerPoint</vt:lpstr>
      <vt:lpstr>Презентация PowerPoint</vt:lpstr>
      <vt:lpstr>Презентация PowerPoint</vt:lpstr>
      <vt:lpstr>С октября 1941 г.  финны оккупировали город Петрозаводск.</vt:lpstr>
      <vt:lpstr>В зданиях на площади Ленина разместилась оккупационная администрация</vt:lpstr>
      <vt:lpstr>Финны в оккупированном Петрозаводске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Карта расположения концентрационных лагерей в Петрозаводске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Карелия в годы  Великой Отечественной войны</dc:title>
  <dc:creator>Алена Бюркланд</dc:creator>
  <cp:lastModifiedBy>пользователь</cp:lastModifiedBy>
  <cp:revision>33</cp:revision>
  <dcterms:created xsi:type="dcterms:W3CDTF">2021-05-11T17:34:54Z</dcterms:created>
  <dcterms:modified xsi:type="dcterms:W3CDTF">2022-11-01T12:51:19Z</dcterms:modified>
</cp:coreProperties>
</file>