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eg" ContentType="image/jpeg"/>
  <Default Extension="rels" ContentType="application/vnd.openxmlformats-package.relationships+xml"/>
  <Default Extension="wdp" ContentType="image/vnd.ms-photo"/>
  <Override PartName="/ppt/slides/slide22.xml" ContentType="application/vnd.openxmlformats-officedocument.presentationml.slide+xml"/>
  <Override PartName="/ppt/slides/slide2.xml" ContentType="application/vnd.openxmlformats-officedocument.presentationml.slide+xml"/>
  <Override PartName="/ppt/slides/slide31.xml" ContentType="application/vnd.openxmlformats-officedocument.presentationml.slide+xml"/>
  <Override PartName="/ppt/presentation.xml" ContentType="application/vnd.openxmlformats-officedocument.presentationml.presentation.main+xml"/>
  <Override PartName="/ppt/slides/slide25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1.xml" ContentType="application/vnd.openxmlformats-officedocument.presentationml.slide+xml"/>
  <Override PartName="/ppt/slides/slide1.xml" ContentType="application/vnd.openxmlformats-officedocument.presentationml.slide+xml"/>
  <Override PartName="/docprops/core.xml" ContentType="application/vnd.openxmlformats-package.core-properties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24.xml" ContentType="application/vnd.openxmlformats-officedocument.presentationml.slide+xml"/>
  <Override PartName="/ppt/slides/slide4.xml" ContentType="application/vnd.openxmlformats-officedocument.presentationml.slide+xml"/>
  <Override PartName="/ppt/slides/slide26.xml" ContentType="application/vnd.openxmlformats-officedocument.presentationml.slide+xml"/>
  <Override PartName="/ppt/slides/slide6.xml" ContentType="application/vnd.openxmlformats-officedocument.presentationml.slide+xml"/>
  <Override PartName="/ppt/slides/slide27.xml" ContentType="application/vnd.openxmlformats-officedocument.presentationml.slide+xml"/>
  <Override PartName="/ppt/slides/slide7.xml" ContentType="application/vnd.openxmlformats-officedocument.presentationml.slide+xml"/>
  <Override PartName="/ppt/slides/slide28.xml" ContentType="application/vnd.openxmlformats-officedocument.presentationml.slide+xml"/>
  <Override PartName="/ppt/slides/slide8.xml" ContentType="application/vnd.openxmlformats-officedocument.presentationml.slide+xml"/>
  <Override PartName="/ppt/slides/slide29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13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14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8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0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slides/slide33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3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slides/notesslide14.xml" ContentType="application/vnd.openxmlformats-officedocument.presentationml.notesSlide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app.xml" ContentType="application/vnd.openxmlformats-officedocument.extended-properties+xml"/>
  <Override PartName="/ppt/notesmasters/notesmaster1.xml" ContentType="application/vnd.openxmlformats-officedocument.presentationml.notesMaster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</p:sldIdLst>
  <p:sldSz cx="9144000" cy="5715000" type="screen16x1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0" orient="horz" pos="1800" userDrawn="1">
          <p15:clr>
            <a:srgbClr val="A4A3A4"/>
          </p15:clr>
        </p15:guide>
        <p15:guide id="1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996" y="-78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" Type="http://schemas.openxmlformats.org/officeDocument/2006/relationships/slide" Target="slides/slide1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4" Type="http://schemas.openxmlformats.org/officeDocument/2006/relationships/slide" Target="slides/slide2.xml"/><Relationship Id="rId40" Type="http://schemas.openxmlformats.org/officeDocument/2006/relationships/slide" Target="slides/slide38.xml"/><Relationship Id="rId41" Type="http://schemas.openxmlformats.org/officeDocument/2006/relationships/tableStyles" Target="tableStyles.xml"/><Relationship Id="rId42" Type="http://schemas.openxmlformats.org/officeDocument/2006/relationships/presProps" Target="presProps.xml"/><Relationship Id="rId43" Type="http://schemas.openxmlformats.org/officeDocument/2006/relationships/viewProps" Target="viewProps.xml"/><Relationship Id="rId44" Type="http://schemas.openxmlformats.org/officeDocument/2006/relationships/theme" Target="theme/theme1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 noEditPoint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  <a:p>
            <a:endParaRPr lang="en-US"/>
          </a:p>
        </p:txBody>
      </p:sp>
      <p:sp>
        <p:nvSpPr>
          <p:cNvPr id="3" name="Заполнитель даты 2"/>
          <p:cNvSpPr>
            <a:spLocks noGrp="1" noEditPoints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/>
          <a:p>
            <a:r>
              <a:rPr lang="en-US" smtClean="0"/>
              <a:t>*</a:t>
            </a:r>
            <a:endParaRPr lang="en-US"/>
          </a:p>
        </p:txBody>
      </p:sp>
      <p:sp>
        <p:nvSpPr>
          <p:cNvPr id="4" name="Заполнитель изображения слайда 3"/>
          <p:cNvSpPr>
            <a:spLocks noGrp="1" noRot="1" noChangeAspect="1" noEditPoints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  <a:p>
            <a:endParaRPr lang="en-US"/>
          </a:p>
        </p:txBody>
      </p:sp>
      <p:sp>
        <p:nvSpPr>
          <p:cNvPr id="5" name="Заполнитель заметок 4"/>
          <p:cNvSpPr>
            <a:spLocks noGrp="1" noEditPoints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  <a:endParaRPr lang="en-US"/>
          </a:p>
          <a:p>
            <a:pPr lvl="1"/>
            <a:r>
              <a:rPr lang="ru-RU" altLang="en-US"/>
              <a:t>Второй уровень</a:t>
            </a:r>
            <a:endParaRPr lang="en-US"/>
          </a:p>
          <a:p>
            <a:pPr lvl="2"/>
            <a:r>
              <a:rPr lang="ru-RU" altLang="en-US"/>
              <a:t>Третий уровень</a:t>
            </a:r>
            <a:endParaRPr lang="en-US"/>
          </a:p>
          <a:p>
            <a:pPr lvl="3"/>
            <a:r>
              <a:rPr lang="ru-RU" altLang="en-US"/>
              <a:t>Четвертый уровень</a:t>
            </a:r>
            <a:endParaRPr lang="en-US"/>
          </a:p>
          <a:p>
            <a:pPr lvl="4"/>
            <a:r>
              <a:rPr lang="ru-RU" altLang="en-US"/>
              <a:t>Пятый уровень</a:t>
            </a:r>
            <a:endParaRPr lang="en-US"/>
          </a:p>
        </p:txBody>
      </p:sp>
      <p:sp>
        <p:nvSpPr>
          <p:cNvPr id="6" name="Заполнитель нижнего колонтитула 5"/>
          <p:cNvSpPr>
            <a:spLocks noGrp="1" noEditPoint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  <a:p>
            <a:endParaRPr lang="en-US"/>
          </a:p>
        </p:txBody>
      </p:sp>
      <p:sp>
        <p:nvSpPr>
          <p:cNvPr id="7" name="Заполнитель номера слайда 6"/>
          <p:cNvSpPr>
            <a:spLocks noGrp="1" noEditPoint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/>
          <a:p>
            <a:r>
              <a:rPr lang="en-US" smtClean="0"/>
              <a:t>#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 sldNum="0"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2.xml"/><Relationship Id="rId2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3.xml"/><Relationship Id="rId2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4.xml"/><Relationship Id="rId2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5.xml"/><Relationship Id="rId2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6.xml"/><Relationship Id="rId2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7.xml"/><Relationship Id="rId2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8.xml"/><Relationship Id="rId2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9.xml"/><Relationship Id="rId2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0.xml"/><Relationship Id="rId2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1.xml"/><Relationship Id="rId2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2.xml"/><Relationship Id="rId2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3.xml"/><Relationship Id="rId2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4.xml"/><Relationship Id="rId2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5.xml"/><Relationship Id="rId2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6.xml"/><Relationship Id="rId2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7.xml"/><Relationship Id="rId2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8.xml"/><Relationship Id="rId2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9.xml"/><Relationship Id="rId2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0.xml"/><Relationship Id="rId2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1.xml"/><Relationship Id="rId2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2.xml"/><Relationship Id="rId2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3.xml"/><Relationship Id="rId2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4.xml"/><Relationship Id="rId2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5.xml"/><Relationship Id="rId2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6.xml"/><Relationship Id="rId2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7.xml"/><Relationship Id="rId2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8.xml"/><Relationship Id="rId2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71E75883-6B08-488B-BCBD-801209AEB6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275D2943-16AE-4024-B78E-9547AA3B03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64DB17DA-C32B-4054-9EF7-7FCBE4A647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AA87101C-78EF-4E5C-99B4-8F393EFCB9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BA7BB327-110B-4773-A948-F870F3B943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94DA1F7B-31FA-4A2E-A641-CBEBAA1910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7506DD25-69DD-488C-A5AE-E3A72A7954B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D98E5D37-DDE1-403A-BAC1-93724C6020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B8FBFE76-7D71-4449-B4C8-D4CB573332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2B43B623-517D-451C-99EF-E65E121970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EB5886C4-98D9-4294-83D3-035DE3FCE5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B5D178C2-04BD-45D0-A2D9-BFD7F73C39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8BB11D7A-AFC8-46FA-AA73-90AF3E3D43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38979064-8FE7-42D6-971E-39802DCEF6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3EDE2361-1322-4BC6-B618-6659FDB2FF4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248DBF17-07F1-4EC7-BFF2-EE89DAA8DF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EF82F227-D77F-4B71-BC68-313533E884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856FDEC5-9227-4E8D-832F-86BFFD64027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2D3291AC-0C8D-4E80-B91F-6BDEDC143B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5611B6E3-BBB1-4BBF-ABE2-DD1613BE6A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F79B422C-B1C4-419F-83C8-AC170E8CE4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7D76E81C-5CE9-499B-9481-F3722A91E3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C184C1A2-44FD-45DC-AECF-1BFC32F519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58AD1F59-B280-48F5-B643-FEEDBA6B04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FE446CA4-BDFE-4AFB-829A-8A157D34E1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F543EBFE-622D-4A5D-A877-CB456792E5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6D730242-EF8C-4446-943F-A8974AC6C6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A06126AF-BE91-4F18-8D60-3525FA4581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218A6ECA-10DB-44F4-BC77-76B8C35A845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E498DE29-8110-4B05-A297-8940999530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C3075960-4A03-4A6D-8C2F-B9FC93F87D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AB7460DE-1EF3-47DF-9B3A-D038E647DA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C6BA9744-1D73-4769-8E83-359F5393E8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9CE911E3-0C59-4203-840C-3481E16175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0FBDB4D8-902E-4EF5-880D-9C59C543CB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9EB7A313-64C3-4ADA-BF0F-B268169404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47E9D09D-DD6D-4896-AB1B-2A221B2322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BA21CB17-68BA-4BFF-B578-BDEDA211DE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 noEditPoints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dt="0" sldNum="0"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 noEditPoints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dt="0"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 noEditPoints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 noEditPoints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dt="0" sldNum="0"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 noEditPoints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dt="0" sldNum="0" hdr="0" ft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 noEditPoints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dt="0" sldNum="0"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 noEditPoints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 noEditPoints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dt="0" sldNum="0"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 noEditPoints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 noEditPoints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 noEditPoints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 noEditPoints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dt="0"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dt="0"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dt="0"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 noEditPoints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 noEditPoints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dt="0"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 noEditPoints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/>
          </a:p>
        </p:txBody>
      </p:sp>
      <p:sp>
        <p:nvSpPr>
          <p:cNvPr id="4" name="Текст 3"/>
          <p:cNvSpPr>
            <a:spLocks noGrp="1" noEditPoints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dt="0" sldNum="0" hdr="0" ftr="0"/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 noEditPoints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 noEditPoints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 noEditPoints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 noEditPoints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slideLayout" Target="../slideLayouts/slideLayout7.xml"/><Relationship Id="rId5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.jpeg"/><Relationship Id="rId10" Type="http://schemas.openxmlformats.org/officeDocument/2006/relationships/image" Target="../media/image36.png"/><Relationship Id="rId11" Type="http://schemas.openxmlformats.org/officeDocument/2006/relationships/image" Target="../media/image37.png"/><Relationship Id="rId12" Type="http://schemas.openxmlformats.org/officeDocument/2006/relationships/image" Target="../media/image38.png"/><Relationship Id="rId13" Type="http://schemas.openxmlformats.org/officeDocument/2006/relationships/slideLayout" Target="../slideLayouts/slideLayout7.xml"/><Relationship Id="rId14" Type="http://schemas.openxmlformats.org/officeDocument/2006/relationships/notesSlide" Target="../notesSlides/notesSlide10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31.png"/><Relationship Id="rId6" Type="http://schemas.openxmlformats.org/officeDocument/2006/relationships/image" Target="../media/image32.png"/><Relationship Id="rId7" Type="http://schemas.openxmlformats.org/officeDocument/2006/relationships/image" Target="../media/image33.png"/><Relationship Id="rId8" Type="http://schemas.openxmlformats.org/officeDocument/2006/relationships/image" Target="../media/image34.png"/><Relationship Id="rId9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0.png"/><Relationship Id="rId10" Type="http://schemas.openxmlformats.org/officeDocument/2006/relationships/image" Target="../media/image49.png"/><Relationship Id="rId11" Type="http://schemas.openxmlformats.org/officeDocument/2006/relationships/slideLayout" Target="../slideLayouts/slideLayout7.xml"/><Relationship Id="rId12" Type="http://schemas.openxmlformats.org/officeDocument/2006/relationships/notesSlide" Target="../notesSlides/notesSlide11.xml"/><Relationship Id="rId2" Type="http://schemas.openxmlformats.org/officeDocument/2006/relationships/image" Target="../media/image41.png"/><Relationship Id="rId3" Type="http://schemas.openxmlformats.org/officeDocument/2006/relationships/image" Target="../media/image42.png"/><Relationship Id="rId4" Type="http://schemas.openxmlformats.org/officeDocument/2006/relationships/image" Target="../media/image43.png"/><Relationship Id="rId5" Type="http://schemas.openxmlformats.org/officeDocument/2006/relationships/image" Target="../media/image44.png"/><Relationship Id="rId6" Type="http://schemas.openxmlformats.org/officeDocument/2006/relationships/image" Target="../media/image45.png"/><Relationship Id="rId7" Type="http://schemas.openxmlformats.org/officeDocument/2006/relationships/image" Target="../media/image46.png"/><Relationship Id="rId8" Type="http://schemas.openxmlformats.org/officeDocument/2006/relationships/image" Target="../media/image47.png"/><Relationship Id="rId9" Type="http://schemas.openxmlformats.org/officeDocument/2006/relationships/image" Target="../media/image4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0.png"/><Relationship Id="rId10" Type="http://schemas.openxmlformats.org/officeDocument/2006/relationships/notesSlide" Target="../notesSlides/notesSlide12.xml"/><Relationship Id="rId2" Type="http://schemas.openxmlformats.org/officeDocument/2006/relationships/image" Target="../media/image51.png"/><Relationship Id="rId3" Type="http://schemas.openxmlformats.org/officeDocument/2006/relationships/image" Target="../media/image52.png"/><Relationship Id="rId4" Type="http://schemas.openxmlformats.org/officeDocument/2006/relationships/image" Target="../media/image53.png"/><Relationship Id="rId5" Type="http://schemas.openxmlformats.org/officeDocument/2006/relationships/image" Target="../media/image54.png"/><Relationship Id="rId6" Type="http://schemas.openxmlformats.org/officeDocument/2006/relationships/image" Target="../media/image55.png"/><Relationship Id="rId7" Type="http://schemas.openxmlformats.org/officeDocument/2006/relationships/image" Target="../media/image56.png"/><Relationship Id="rId8" Type="http://schemas.openxmlformats.org/officeDocument/2006/relationships/image" Target="../media/image57.png"/><Relationship Id="rId9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8.png"/><Relationship Id="rId10" Type="http://schemas.openxmlformats.org/officeDocument/2006/relationships/image" Target="../media/image67.png"/><Relationship Id="rId11" Type="http://schemas.openxmlformats.org/officeDocument/2006/relationships/image" Target="../media/image68.png"/><Relationship Id="rId12" Type="http://schemas.openxmlformats.org/officeDocument/2006/relationships/slideLayout" Target="../slideLayouts/slideLayout7.xml"/><Relationship Id="rId13" Type="http://schemas.openxmlformats.org/officeDocument/2006/relationships/notesSlide" Target="../notesSlides/notesSlide13.xml"/><Relationship Id="rId2" Type="http://schemas.openxmlformats.org/officeDocument/2006/relationships/image" Target="../media/image59.png"/><Relationship Id="rId3" Type="http://schemas.openxmlformats.org/officeDocument/2006/relationships/image" Target="../media/image60.png"/><Relationship Id="rId4" Type="http://schemas.openxmlformats.org/officeDocument/2006/relationships/image" Target="../media/image61.png"/><Relationship Id="rId5" Type="http://schemas.openxmlformats.org/officeDocument/2006/relationships/image" Target="../media/image62.png"/><Relationship Id="rId6" Type="http://schemas.openxmlformats.org/officeDocument/2006/relationships/image" Target="../media/image63.png"/><Relationship Id="rId7" Type="http://schemas.openxmlformats.org/officeDocument/2006/relationships/image" Target="../media/image64.png"/><Relationship Id="rId8" Type="http://schemas.openxmlformats.org/officeDocument/2006/relationships/image" Target="../media/image65.png"/><Relationship Id="rId9" Type="http://schemas.openxmlformats.org/officeDocument/2006/relationships/image" Target="../media/image6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69.png"/><Relationship Id="rId2" Type="http://schemas.openxmlformats.org/officeDocument/2006/relationships/image" Target="../media/image70.png"/><Relationship Id="rId3" Type="http://schemas.openxmlformats.org/officeDocument/2006/relationships/image" Target="../media/image71.png"/><Relationship Id="rId4" Type="http://schemas.openxmlformats.org/officeDocument/2006/relationships/slideLayout" Target="../slideLayouts/slideLayout7.xml"/><Relationship Id="rId5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73.png"/><Relationship Id="rId2" Type="http://schemas.openxmlformats.org/officeDocument/2006/relationships/image" Target="../media/image74.png"/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75.png"/><Relationship Id="rId2" Type="http://schemas.openxmlformats.org/officeDocument/2006/relationships/image" Target="../media/image76.png"/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77.png"/><Relationship Id="rId2" Type="http://schemas.openxmlformats.org/officeDocument/2006/relationships/image" Target="../media/image78.png"/><Relationship Id="rId3" Type="http://schemas.openxmlformats.org/officeDocument/2006/relationships/image" Target="../media/image79.png"/><Relationship Id="rId4" Type="http://schemas.openxmlformats.org/officeDocument/2006/relationships/image" Target="../media/image80.png"/><Relationship Id="rId5" Type="http://schemas.openxmlformats.org/officeDocument/2006/relationships/image" Target="../media/image81.png"/><Relationship Id="rId6" Type="http://schemas.openxmlformats.org/officeDocument/2006/relationships/slideLayout" Target="../slideLayouts/slideLayout7.xml"/><Relationship Id="rId7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slideLayout" Target="../slideLayouts/slideLayout7.xml"/><Relationship Id="rId5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82.png"/><Relationship Id="rId2" Type="http://schemas.openxmlformats.org/officeDocument/2006/relationships/image" Target="../media/image83.png"/><Relationship Id="rId3" Type="http://schemas.openxmlformats.org/officeDocument/2006/relationships/image" Target="../media/image84.png"/><Relationship Id="rId4" Type="http://schemas.openxmlformats.org/officeDocument/2006/relationships/image" Target="../media/image85.png"/><Relationship Id="rId5" Type="http://schemas.openxmlformats.org/officeDocument/2006/relationships/image" Target="../media/image86.png"/><Relationship Id="rId6" Type="http://schemas.openxmlformats.org/officeDocument/2006/relationships/slideLayout" Target="../slideLayouts/slideLayout7.xml"/><Relationship Id="rId7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87.png"/><Relationship Id="rId2" Type="http://schemas.openxmlformats.org/officeDocument/2006/relationships/image" Target="../media/image88.png"/><Relationship Id="rId3" Type="http://schemas.openxmlformats.org/officeDocument/2006/relationships/image" Target="../media/image89.png"/><Relationship Id="rId4" Type="http://schemas.openxmlformats.org/officeDocument/2006/relationships/image" Target="../media/image90.png"/><Relationship Id="rId5" Type="http://schemas.openxmlformats.org/officeDocument/2006/relationships/image" Target="../media/image91.png"/><Relationship Id="rId6" Type="http://schemas.openxmlformats.org/officeDocument/2006/relationships/image" Target="../media/image92.png"/><Relationship Id="rId7" Type="http://schemas.openxmlformats.org/officeDocument/2006/relationships/slideLayout" Target="../slideLayouts/slideLayout7.xml"/><Relationship Id="rId8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93.pn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94.png"/><Relationship Id="rId2" Type="http://schemas.openxmlformats.org/officeDocument/2006/relationships/image" Target="../media/image95.png"/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image" Target="../media/image96.png"/><Relationship Id="rId10" Type="http://schemas.openxmlformats.org/officeDocument/2006/relationships/image" Target="../media/image105.png"/><Relationship Id="rId11" Type="http://schemas.openxmlformats.org/officeDocument/2006/relationships/image" Target="../media/image106.png"/><Relationship Id="rId12" Type="http://schemas.openxmlformats.org/officeDocument/2006/relationships/image" Target="../media/image107.png"/><Relationship Id="rId13" Type="http://schemas.openxmlformats.org/officeDocument/2006/relationships/image" Target="../media/image108.png"/><Relationship Id="rId14" Type="http://schemas.openxmlformats.org/officeDocument/2006/relationships/slideLayout" Target="../slideLayouts/slideLayout7.xml"/><Relationship Id="rId15" Type="http://schemas.openxmlformats.org/officeDocument/2006/relationships/notesSlide" Target="../notesSlides/notesSlide26.xml"/><Relationship Id="rId2" Type="http://schemas.openxmlformats.org/officeDocument/2006/relationships/image" Target="../media/image97.png"/><Relationship Id="rId3" Type="http://schemas.openxmlformats.org/officeDocument/2006/relationships/image" Target="../media/image98.png"/><Relationship Id="rId4" Type="http://schemas.openxmlformats.org/officeDocument/2006/relationships/image" Target="../media/image99.png"/><Relationship Id="rId5" Type="http://schemas.openxmlformats.org/officeDocument/2006/relationships/image" Target="../media/image100.png"/><Relationship Id="rId6" Type="http://schemas.openxmlformats.org/officeDocument/2006/relationships/image" Target="../media/image101.png"/><Relationship Id="rId7" Type="http://schemas.openxmlformats.org/officeDocument/2006/relationships/image" Target="../media/image102.png"/><Relationship Id="rId8" Type="http://schemas.openxmlformats.org/officeDocument/2006/relationships/image" Target="../media/image103.png"/><Relationship Id="rId9" Type="http://schemas.openxmlformats.org/officeDocument/2006/relationships/image" Target="../media/image10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pn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png"/><Relationship Id="rId10" Type="http://schemas.openxmlformats.org/officeDocument/2006/relationships/image" Target="../media/image120.png"/><Relationship Id="rId11" Type="http://schemas.openxmlformats.org/officeDocument/2006/relationships/image" Target="../media/image121.png"/><Relationship Id="rId12" Type="http://schemas.openxmlformats.org/officeDocument/2006/relationships/slideLayout" Target="../slideLayouts/slideLayout7.xml"/><Relationship Id="rId13" Type="http://schemas.openxmlformats.org/officeDocument/2006/relationships/notesSlide" Target="../notesSlides/notesSlide31.xml"/><Relationship Id="rId2" Type="http://schemas.openxmlformats.org/officeDocument/2006/relationships/image" Target="../media/image112.png"/><Relationship Id="rId3" Type="http://schemas.openxmlformats.org/officeDocument/2006/relationships/image" Target="../media/image113.png"/><Relationship Id="rId4" Type="http://schemas.openxmlformats.org/officeDocument/2006/relationships/image" Target="../media/image114.png"/><Relationship Id="rId5" Type="http://schemas.openxmlformats.org/officeDocument/2006/relationships/image" Target="../media/image115.png"/><Relationship Id="rId6" Type="http://schemas.openxmlformats.org/officeDocument/2006/relationships/image" Target="../media/image116.png"/><Relationship Id="rId7" Type="http://schemas.openxmlformats.org/officeDocument/2006/relationships/image" Target="../media/image117.png"/><Relationship Id="rId8" Type="http://schemas.openxmlformats.org/officeDocument/2006/relationships/image" Target="../media/image118.png"/><Relationship Id="rId9" Type="http://schemas.openxmlformats.org/officeDocument/2006/relationships/image" Target="../media/image119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png"/><Relationship Id="rId10" Type="http://schemas.openxmlformats.org/officeDocument/2006/relationships/image" Target="../media/image131.png"/><Relationship Id="rId11" Type="http://schemas.openxmlformats.org/officeDocument/2006/relationships/slideLayout" Target="../slideLayouts/slideLayout7.xml"/><Relationship Id="rId12" Type="http://schemas.openxmlformats.org/officeDocument/2006/relationships/notesSlide" Target="../notesSlides/notesSlide32.xml"/><Relationship Id="rId2" Type="http://schemas.openxmlformats.org/officeDocument/2006/relationships/image" Target="../media/image123.png"/><Relationship Id="rId3" Type="http://schemas.openxmlformats.org/officeDocument/2006/relationships/image" Target="../media/image124.png"/><Relationship Id="rId4" Type="http://schemas.openxmlformats.org/officeDocument/2006/relationships/image" Target="../media/image125.png"/><Relationship Id="rId5" Type="http://schemas.openxmlformats.org/officeDocument/2006/relationships/image" Target="../media/image126.png"/><Relationship Id="rId6" Type="http://schemas.openxmlformats.org/officeDocument/2006/relationships/image" Target="../media/image127.png"/><Relationship Id="rId7" Type="http://schemas.openxmlformats.org/officeDocument/2006/relationships/image" Target="../media/image128.png"/><Relationship Id="rId8" Type="http://schemas.openxmlformats.org/officeDocument/2006/relationships/image" Target="../media/image129.png"/><Relationship Id="rId9" Type="http://schemas.openxmlformats.org/officeDocument/2006/relationships/image" Target="../media/image13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2.png"/><Relationship Id="rId10" Type="http://schemas.openxmlformats.org/officeDocument/2006/relationships/image" Target="../media/image141.png"/><Relationship Id="rId11" Type="http://schemas.openxmlformats.org/officeDocument/2006/relationships/image" Target="../media/image142.png"/><Relationship Id="rId12" Type="http://schemas.openxmlformats.org/officeDocument/2006/relationships/slideLayout" Target="../slideLayouts/slideLayout7.xml"/><Relationship Id="rId13" Type="http://schemas.openxmlformats.org/officeDocument/2006/relationships/notesSlide" Target="../notesSlides/notesSlide33.xml"/><Relationship Id="rId2" Type="http://schemas.openxmlformats.org/officeDocument/2006/relationships/image" Target="../media/image133.png"/><Relationship Id="rId3" Type="http://schemas.openxmlformats.org/officeDocument/2006/relationships/image" Target="../media/image134.png"/><Relationship Id="rId4" Type="http://schemas.openxmlformats.org/officeDocument/2006/relationships/image" Target="../media/image135.png"/><Relationship Id="rId5" Type="http://schemas.openxmlformats.org/officeDocument/2006/relationships/image" Target="../media/image136.png"/><Relationship Id="rId6" Type="http://schemas.openxmlformats.org/officeDocument/2006/relationships/image" Target="../media/image137.png"/><Relationship Id="rId7" Type="http://schemas.openxmlformats.org/officeDocument/2006/relationships/image" Target="../media/image138.png"/><Relationship Id="rId8" Type="http://schemas.openxmlformats.org/officeDocument/2006/relationships/image" Target="../media/image139.png"/><Relationship Id="rId9" Type="http://schemas.openxmlformats.org/officeDocument/2006/relationships/image" Target="../media/image140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3.png"/><Relationship Id="rId10" Type="http://schemas.openxmlformats.org/officeDocument/2006/relationships/image" Target="../media/image152.png"/><Relationship Id="rId11" Type="http://schemas.openxmlformats.org/officeDocument/2006/relationships/image" Target="../media/image153.png"/><Relationship Id="rId12" Type="http://schemas.openxmlformats.org/officeDocument/2006/relationships/slideLayout" Target="../slideLayouts/slideLayout7.xml"/><Relationship Id="rId13" Type="http://schemas.openxmlformats.org/officeDocument/2006/relationships/notesSlide" Target="../notesSlides/notesSlide34.xml"/><Relationship Id="rId2" Type="http://schemas.openxmlformats.org/officeDocument/2006/relationships/image" Target="../media/image144.png"/><Relationship Id="rId3" Type="http://schemas.openxmlformats.org/officeDocument/2006/relationships/image" Target="../media/image145.png"/><Relationship Id="rId4" Type="http://schemas.openxmlformats.org/officeDocument/2006/relationships/image" Target="../media/image146.png"/><Relationship Id="rId5" Type="http://schemas.openxmlformats.org/officeDocument/2006/relationships/image" Target="../media/image147.png"/><Relationship Id="rId6" Type="http://schemas.openxmlformats.org/officeDocument/2006/relationships/image" Target="../media/image148.png"/><Relationship Id="rId7" Type="http://schemas.openxmlformats.org/officeDocument/2006/relationships/image" Target="../media/image149.png"/><Relationship Id="rId8" Type="http://schemas.openxmlformats.org/officeDocument/2006/relationships/image" Target="../media/image150.png"/><Relationship Id="rId9" Type="http://schemas.openxmlformats.org/officeDocument/2006/relationships/image" Target="../media/image151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4.png"/><Relationship Id="rId10" Type="http://schemas.openxmlformats.org/officeDocument/2006/relationships/image" Target="../media/image163.png"/><Relationship Id="rId11" Type="http://schemas.openxmlformats.org/officeDocument/2006/relationships/image" Target="../media/image164.png"/><Relationship Id="rId12" Type="http://schemas.openxmlformats.org/officeDocument/2006/relationships/image" Target="../media/image165.png"/><Relationship Id="rId13" Type="http://schemas.openxmlformats.org/officeDocument/2006/relationships/image" Target="../media/image166.png"/><Relationship Id="rId14" Type="http://schemas.openxmlformats.org/officeDocument/2006/relationships/slideLayout" Target="../slideLayouts/slideLayout7.xml"/><Relationship Id="rId15" Type="http://schemas.openxmlformats.org/officeDocument/2006/relationships/notesSlide" Target="../notesSlides/notesSlide35.xml"/><Relationship Id="rId2" Type="http://schemas.openxmlformats.org/officeDocument/2006/relationships/image" Target="../media/image155.png"/><Relationship Id="rId3" Type="http://schemas.openxmlformats.org/officeDocument/2006/relationships/image" Target="../media/image156.png"/><Relationship Id="rId4" Type="http://schemas.openxmlformats.org/officeDocument/2006/relationships/image" Target="../media/image157.png"/><Relationship Id="rId5" Type="http://schemas.openxmlformats.org/officeDocument/2006/relationships/image" Target="../media/image158.png"/><Relationship Id="rId6" Type="http://schemas.openxmlformats.org/officeDocument/2006/relationships/image" Target="../media/image159.png"/><Relationship Id="rId7" Type="http://schemas.openxmlformats.org/officeDocument/2006/relationships/image" Target="../media/image160.png"/><Relationship Id="rId8" Type="http://schemas.openxmlformats.org/officeDocument/2006/relationships/image" Target="../media/image161.png"/><Relationship Id="rId9" Type="http://schemas.openxmlformats.org/officeDocument/2006/relationships/image" Target="../media/image162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7.png"/><Relationship Id="rId2" Type="http://schemas.openxmlformats.org/officeDocument/2006/relationships/image" Target="../media/image168.png"/><Relationship Id="rId3" Type="http://schemas.openxmlformats.org/officeDocument/2006/relationships/image" Target="../media/image169.png"/><Relationship Id="rId4" Type="http://schemas.openxmlformats.org/officeDocument/2006/relationships/image" Target="../media/image170.png"/><Relationship Id="rId5" Type="http://schemas.openxmlformats.org/officeDocument/2006/relationships/image" Target="../media/image171.png"/><Relationship Id="rId6" Type="http://schemas.openxmlformats.org/officeDocument/2006/relationships/image" Target="../media/image172.png"/><Relationship Id="rId7" Type="http://schemas.openxmlformats.org/officeDocument/2006/relationships/slideLayout" Target="../slideLayouts/slideLayout7.xml"/><Relationship Id="rId8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3.png"/><Relationship Id="rId2" Type="http://schemas.openxmlformats.org/officeDocument/2006/relationships/image" Target="../media/image174.png"/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3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image" Target="../media/image11.png"/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image" Target="../media/image13.png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7" Type="http://schemas.openxmlformats.org/officeDocument/2006/relationships/slideLayout" Target="../slideLayouts/slideLayout7.xml"/><Relationship Id="rId8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image" Target="../media/image19.png"/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image" Target="../media/image21.png"/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Relationship Id="rId2" Type="http://schemas.openxmlformats.org/officeDocument/2006/relationships/image" Target="../media/image23.png"/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image" Target="../media/image25.png"/><Relationship Id="rId3" Type="http://schemas.openxmlformats.org/officeDocument/2006/relationships/image" Target="../media/image26.png"/><Relationship Id="rId4" Type="http://schemas.openxmlformats.org/officeDocument/2006/relationships/slideLayout" Target="../slideLayouts/slideLayout7.xml"/><Relationship Id="rId5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5340" y="58676"/>
            <a:ext cx="8628660" cy="711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17846" y="3217540"/>
            <a:ext cx="2498327" cy="260412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2498327" y="1077054"/>
            <a:ext cx="1379876" cy="187448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Скругленная прямоугольная выноска 1"/>
          <p:cNvSpPr/>
          <p:nvPr/>
        </p:nvSpPr>
        <p:spPr>
          <a:xfrm>
            <a:off x="4572000" y="865271"/>
            <a:ext cx="4320480" cy="1080310"/>
          </a:xfrm>
          <a:prstGeom prst="wedgeRoundRectCallout">
            <a:avLst>
              <a:gd name="adj1" fmla="val -73479"/>
              <a:gd name="adj2" fmla="val 65145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………………… (</a:t>
            </a:r>
            <a:r>
              <a:rPr lang="en-US" sz="2000" b="1" dirty="0" smtClean="0">
                <a:latin typeface="Comic Sans MS" pitchFamily="66" charset="0"/>
              </a:rPr>
              <a:t>you/do</a:t>
            </a:r>
            <a:r>
              <a:rPr lang="en-US" sz="2000" dirty="0" smtClean="0">
                <a:latin typeface="Comic Sans MS" pitchFamily="66" charset="0"/>
              </a:rPr>
              <a:t>) anything interesting this evening?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3347864" y="2857500"/>
            <a:ext cx="5544616" cy="1239779"/>
          </a:xfrm>
          <a:prstGeom prst="wedgeRoundRectCallout">
            <a:avLst>
              <a:gd name="adj1" fmla="val -80887"/>
              <a:gd name="adj2" fmla="val 61703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No, I …………………………… (</a:t>
            </a:r>
            <a:r>
              <a:rPr lang="en-US" sz="2000" b="1" dirty="0" smtClean="0">
                <a:latin typeface="Comic Sans MS" pitchFamily="66" charset="0"/>
              </a:rPr>
              <a:t>not/think</a:t>
            </a:r>
            <a:r>
              <a:rPr lang="en-US" sz="2000" dirty="0" smtClean="0">
                <a:latin typeface="Comic Sans MS" pitchFamily="66" charset="0"/>
              </a:rPr>
              <a:t>) so. I ………………… (</a:t>
            </a:r>
            <a:r>
              <a:rPr lang="en-US" sz="2000" b="1" dirty="0" smtClean="0">
                <a:latin typeface="Comic Sans MS" pitchFamily="66" charset="0"/>
              </a:rPr>
              <a:t>stay</a:t>
            </a:r>
            <a:r>
              <a:rPr lang="en-US" sz="2000" dirty="0" smtClean="0">
                <a:latin typeface="Comic Sans MS" pitchFamily="66" charset="0"/>
              </a:rPr>
              <a:t>) in. …………………………… (</a:t>
            </a:r>
            <a:r>
              <a:rPr lang="en-US" sz="2000" b="1" dirty="0" smtClean="0">
                <a:latin typeface="Comic Sans MS" pitchFamily="66" charset="0"/>
              </a:rPr>
              <a:t>you/go</a:t>
            </a:r>
            <a:r>
              <a:rPr lang="en-US" sz="2000" dirty="0" smtClean="0">
                <a:latin typeface="Comic Sans MS" pitchFamily="66" charset="0"/>
              </a:rPr>
              <a:t>) out?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55976" y="1057299"/>
            <a:ext cx="1832776" cy="34333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Are you doing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65722" y="2934298"/>
            <a:ext cx="1577880" cy="34333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Comic Sans MS" pitchFamily="66" charset="0"/>
              </a:rPr>
              <a:t>d</a:t>
            </a:r>
            <a:r>
              <a:rPr lang="en-US" sz="2000" dirty="0" smtClean="0">
                <a:latin typeface="Comic Sans MS" pitchFamily="66" charset="0"/>
              </a:rPr>
              <a:t>on’t think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75856" y="3335934"/>
            <a:ext cx="1584656" cy="34333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Comic Sans MS" pitchFamily="66" charset="0"/>
              </a:rPr>
              <a:t>a</a:t>
            </a:r>
            <a:r>
              <a:rPr lang="en-US" sz="2000" dirty="0" smtClean="0">
                <a:latin typeface="Comic Sans MS" pitchFamily="66" charset="0"/>
              </a:rPr>
              <a:t>m staying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549553" y="3335934"/>
            <a:ext cx="2058134" cy="34333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Are you going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80481" y="3842166"/>
            <a:ext cx="2190750" cy="1571625"/>
          </a:xfrm>
          <a:prstGeom prst="cloudCallout">
            <a:avLst>
              <a:gd name="adj1" fmla="val 1080"/>
              <a:gd name="adj2" fmla="val -14591"/>
            </a:avLst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</p:spPr>
      </p:pic>
      <p:sp>
        <p:nvSpPr>
          <p:cNvPr id="18" name="16-конечная звезда 17"/>
          <p:cNvSpPr/>
          <p:nvPr/>
        </p:nvSpPr>
        <p:spPr>
          <a:xfrm>
            <a:off x="4068184" y="1721015"/>
            <a:ext cx="4824296" cy="1136485"/>
          </a:xfrm>
          <a:prstGeom prst="star16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Present continuous. Fixed future  arrangement.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9" name="16-конечная звезда 18"/>
          <p:cNvSpPr/>
          <p:nvPr/>
        </p:nvSpPr>
        <p:spPr>
          <a:xfrm>
            <a:off x="5590885" y="4021642"/>
            <a:ext cx="3281017" cy="1136485"/>
          </a:xfrm>
          <a:prstGeom prst="star16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Comic Sans MS" pitchFamily="66" charset="0"/>
              </a:rPr>
              <a:t>Think</a:t>
            </a:r>
            <a:r>
              <a:rPr lang="en-US" dirty="0" smtClean="0">
                <a:latin typeface="Comic Sans MS" pitchFamily="66" charset="0"/>
              </a:rPr>
              <a:t> – </a:t>
            </a:r>
            <a:r>
              <a:rPr lang="en-US" dirty="0" err="1" smtClean="0">
                <a:latin typeface="Comic Sans MS" pitchFamily="66" charset="0"/>
              </a:rPr>
              <a:t>stative</a:t>
            </a:r>
            <a:r>
              <a:rPr lang="en-US" dirty="0" smtClean="0">
                <a:latin typeface="Comic Sans MS" pitchFamily="66" charset="0"/>
              </a:rPr>
              <a:t> verb.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3479" y="911067"/>
            <a:ext cx="2278281" cy="2069027"/>
          </a:xfrm>
          <a:prstGeom prst="rect">
            <a:avLst/>
          </a:prstGeom>
          <a:solidFill>
            <a:srgbClr val="FF5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How is each tense used? Which of the verbs are </a:t>
            </a:r>
            <a:r>
              <a:rPr lang="en-US" sz="2000" dirty="0" err="1" smtClean="0">
                <a:solidFill>
                  <a:schemeClr val="bg1"/>
                </a:solidFill>
                <a:latin typeface="Comic Sans MS" pitchFamily="66" charset="0"/>
              </a:rPr>
              <a:t>stative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 verbs. What does it mean?</a:t>
            </a:r>
            <a:endParaRPr lang="ru-RU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031" name="Прямоугольник 1030"/>
          <p:cNvSpPr/>
          <p:nvPr/>
        </p:nvSpPr>
        <p:spPr>
          <a:xfrm>
            <a:off x="683568" y="58676"/>
            <a:ext cx="8136904" cy="7105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Put the verbs in brackets into the </a:t>
            </a:r>
            <a:r>
              <a:rPr lang="en-US" sz="2000" b="1" dirty="0" smtClean="0">
                <a:solidFill>
                  <a:schemeClr val="bg1"/>
                </a:solidFill>
                <a:latin typeface="Comic Sans MS" pitchFamily="66" charset="0"/>
              </a:rPr>
              <a:t>present simple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, </a:t>
            </a:r>
            <a:r>
              <a:rPr lang="en-US" sz="2000" b="1" dirty="0" smtClean="0">
                <a:solidFill>
                  <a:schemeClr val="bg1"/>
                </a:solidFill>
                <a:latin typeface="Comic Sans MS" pitchFamily="66" charset="0"/>
              </a:rPr>
              <a:t>present continuous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, </a:t>
            </a:r>
            <a:r>
              <a:rPr lang="en-US" sz="2000" b="1" dirty="0" smtClean="0">
                <a:solidFill>
                  <a:schemeClr val="bg1"/>
                </a:solidFill>
                <a:latin typeface="Comic Sans MS" pitchFamily="66" charset="0"/>
              </a:rPr>
              <a:t>present perfect 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or </a:t>
            </a:r>
            <a:r>
              <a:rPr lang="en-US" sz="2000" b="1" dirty="0" smtClean="0">
                <a:solidFill>
                  <a:schemeClr val="bg1"/>
                </a:solidFill>
                <a:latin typeface="Comic Sans MS" pitchFamily="66" charset="0"/>
              </a:rPr>
              <a:t>present perfect continuous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 animBg="1"/>
      <p:bldP spid="13" grpId="0" animBg="1"/>
      <p:bldP spid="18" grpId="0" animBg="1"/>
      <p:bldP spid="1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5340" y="79830"/>
            <a:ext cx="8628660" cy="707886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Ask and answer, as in the example. Use: </a:t>
            </a:r>
            <a:r>
              <a:rPr lang="en-US" sz="2000" b="1" dirty="0" smtClean="0">
                <a:solidFill>
                  <a:schemeClr val="bg1"/>
                </a:solidFill>
                <a:latin typeface="Comic Sans MS" pitchFamily="66" charset="0"/>
              </a:rPr>
              <a:t>always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, </a:t>
            </a:r>
            <a:r>
              <a:rPr lang="en-US" sz="2000" b="1" dirty="0" smtClean="0">
                <a:solidFill>
                  <a:schemeClr val="bg1"/>
                </a:solidFill>
                <a:latin typeface="Comic Sans MS" pitchFamily="66" charset="0"/>
              </a:rPr>
              <a:t>usually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, </a:t>
            </a:r>
            <a:r>
              <a:rPr lang="en-US" sz="2000" b="1" dirty="0" smtClean="0">
                <a:solidFill>
                  <a:schemeClr val="bg1"/>
                </a:solidFill>
                <a:latin typeface="Comic Sans MS" pitchFamily="66" charset="0"/>
              </a:rPr>
              <a:t>often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, </a:t>
            </a:r>
            <a:r>
              <a:rPr lang="en-US" sz="2000" b="1" dirty="0" smtClean="0">
                <a:solidFill>
                  <a:schemeClr val="bg1"/>
                </a:solidFill>
                <a:latin typeface="Comic Sans MS" pitchFamily="66" charset="0"/>
              </a:rPr>
              <a:t>sometimes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, </a:t>
            </a:r>
            <a:r>
              <a:rPr lang="en-US" sz="2000" b="1" dirty="0" smtClean="0">
                <a:solidFill>
                  <a:schemeClr val="bg1"/>
                </a:solidFill>
                <a:latin typeface="Comic Sans MS" pitchFamily="66" charset="0"/>
              </a:rPr>
              <a:t>rarely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, </a:t>
            </a:r>
            <a:r>
              <a:rPr lang="en-US" sz="2000" b="1" dirty="0" smtClean="0">
                <a:solidFill>
                  <a:schemeClr val="bg1"/>
                </a:solidFill>
                <a:latin typeface="Comic Sans MS" pitchFamily="66" charset="0"/>
              </a:rPr>
              <a:t>seldom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, </a:t>
            </a:r>
            <a:r>
              <a:rPr lang="en-US" sz="2000" b="1" dirty="0" smtClean="0">
                <a:solidFill>
                  <a:schemeClr val="bg1"/>
                </a:solidFill>
                <a:latin typeface="Comic Sans MS" pitchFamily="66" charset="0"/>
              </a:rPr>
              <a:t>never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. How often do you …</a:t>
            </a:r>
            <a:endParaRPr lang="ru-RU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7504" y="951011"/>
            <a:ext cx="2448272" cy="196814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3161" y="951010"/>
            <a:ext cx="3128308" cy="196814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98854" y="951011"/>
            <a:ext cx="2927973" cy="196814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504" y="3050277"/>
            <a:ext cx="2448272" cy="1753986"/>
          </a:xfrm>
          <a:prstGeom prst="rect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</p:spPr>
      </p:pic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87120" y="3050278"/>
            <a:ext cx="2644068" cy="1753986"/>
          </a:xfrm>
          <a:prstGeom prst="rect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</p:spPr>
      </p:pic>
      <p:pic>
        <p:nvPicPr>
          <p:cNvPr id="10251" name="Picture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62531" y="3050277"/>
            <a:ext cx="2664296" cy="1747135"/>
          </a:xfrm>
          <a:prstGeom prst="rect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51520" y="2281436"/>
            <a:ext cx="2088232" cy="5760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g</a:t>
            </a:r>
            <a:r>
              <a:rPr lang="en-US" dirty="0" smtClean="0">
                <a:latin typeface="Comic Sans MS" pitchFamily="66" charset="0"/>
              </a:rPr>
              <a:t>o window shopping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365038" y="2281436"/>
            <a:ext cx="2088232" cy="5760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g</a:t>
            </a:r>
            <a:r>
              <a:rPr lang="en-US" dirty="0" smtClean="0">
                <a:latin typeface="Comic Sans MS" pitchFamily="66" charset="0"/>
              </a:rPr>
              <a:t>o clubbing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550563" y="2281436"/>
            <a:ext cx="2088232" cy="5760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go surfing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550563" y="4121381"/>
            <a:ext cx="2088232" cy="5760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go dancing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233199" y="4121381"/>
            <a:ext cx="2088232" cy="5760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g</a:t>
            </a:r>
            <a:r>
              <a:rPr lang="en-US" dirty="0" smtClean="0">
                <a:latin typeface="Comic Sans MS" pitchFamily="66" charset="0"/>
              </a:rPr>
              <a:t>o swimming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51520" y="4121381"/>
            <a:ext cx="2088232" cy="5760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g</a:t>
            </a:r>
            <a:r>
              <a:rPr lang="en-US" dirty="0" smtClean="0">
                <a:latin typeface="Comic Sans MS" pitchFamily="66" charset="0"/>
              </a:rPr>
              <a:t>o skating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10252" name="Picture 1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7504" y="951011"/>
            <a:ext cx="2995839" cy="196814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</p:spPr>
      </p:pic>
      <p:pic>
        <p:nvPicPr>
          <p:cNvPr id="10253" name="Picture 1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397151" y="951010"/>
            <a:ext cx="2461926" cy="196814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</p:spPr>
      </p:pic>
      <p:pic>
        <p:nvPicPr>
          <p:cNvPr id="10254" name="Picture 1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152884" y="951010"/>
            <a:ext cx="2773943" cy="196814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</p:spPr>
      </p:pic>
      <p:pic>
        <p:nvPicPr>
          <p:cNvPr id="10255" name="Picture 15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07504" y="3065232"/>
            <a:ext cx="2605657" cy="175792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</p:spPr>
      </p:pic>
      <p:pic>
        <p:nvPicPr>
          <p:cNvPr id="10256" name="Picture 16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087120" y="3065232"/>
            <a:ext cx="2333140" cy="175792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</p:spPr>
      </p:pic>
      <p:sp>
        <p:nvSpPr>
          <p:cNvPr id="25" name="Прямоугольник 24"/>
          <p:cNvSpPr/>
          <p:nvPr/>
        </p:nvSpPr>
        <p:spPr>
          <a:xfrm>
            <a:off x="561307" y="2259819"/>
            <a:ext cx="2088232" cy="5760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s</a:t>
            </a:r>
            <a:r>
              <a:rPr lang="en-US" dirty="0" smtClean="0">
                <a:latin typeface="Comic Sans MS" pitchFamily="66" charset="0"/>
              </a:rPr>
              <a:t>urf the Net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583998" y="2281436"/>
            <a:ext cx="2088232" cy="5760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c</a:t>
            </a:r>
            <a:r>
              <a:rPr lang="en-US" dirty="0" smtClean="0">
                <a:latin typeface="Comic Sans MS" pitchFamily="66" charset="0"/>
              </a:rPr>
              <a:t>hat online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550563" y="2281436"/>
            <a:ext cx="2088232" cy="5760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s</a:t>
            </a:r>
            <a:r>
              <a:rPr lang="en-US" dirty="0" smtClean="0">
                <a:latin typeface="Comic Sans MS" pitchFamily="66" charset="0"/>
              </a:rPr>
              <a:t>end emails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66216" y="4121381"/>
            <a:ext cx="2088232" cy="5760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w</a:t>
            </a:r>
            <a:r>
              <a:rPr lang="en-US" dirty="0" smtClean="0">
                <a:latin typeface="Comic Sans MS" pitchFamily="66" charset="0"/>
              </a:rPr>
              <a:t>atch documentaries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233199" y="4121381"/>
            <a:ext cx="2088232" cy="5760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l</a:t>
            </a:r>
            <a:r>
              <a:rPr lang="en-US" dirty="0" smtClean="0">
                <a:latin typeface="Comic Sans MS" pitchFamily="66" charset="0"/>
              </a:rPr>
              <a:t>isten to jazz music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10259" name="Picture 19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713579" y="2547851"/>
            <a:ext cx="5391150" cy="2019300"/>
          </a:xfrm>
          <a:prstGeom prst="rect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</p:spPr>
      </p:pic>
      <p:sp>
        <p:nvSpPr>
          <p:cNvPr id="34" name="Скругленная прямоугольная выноска 33"/>
          <p:cNvSpPr/>
          <p:nvPr/>
        </p:nvSpPr>
        <p:spPr>
          <a:xfrm>
            <a:off x="1848345" y="777252"/>
            <a:ext cx="3708412" cy="1087742"/>
          </a:xfrm>
          <a:prstGeom prst="wedgeRoundRectCallout">
            <a:avLst>
              <a:gd name="adj1" fmla="val -28539"/>
              <a:gd name="adj2" fmla="val 126598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How often do you go window surfing?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35" name="Скругленная прямоугольная выноска 34"/>
          <p:cNvSpPr/>
          <p:nvPr/>
        </p:nvSpPr>
        <p:spPr>
          <a:xfrm>
            <a:off x="3876982" y="4253541"/>
            <a:ext cx="4007386" cy="1087742"/>
          </a:xfrm>
          <a:prstGeom prst="wedgeRoundRectCallout">
            <a:avLst>
              <a:gd name="adj1" fmla="val -2032"/>
              <a:gd name="adj2" fmla="val -120341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Not very often. I usually go window shopping once a month.</a:t>
            </a:r>
            <a:endParaRPr lang="ru-RU" sz="2000" dirty="0">
              <a:latin typeface="Comic Sans MS" pitchFamily="66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915816" y="433773"/>
            <a:ext cx="165618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1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1" dur="500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5" grpId="0" animBg="1"/>
      <p:bldP spid="26" grpId="0" animBg="1"/>
      <p:bldP spid="27" grpId="0" animBg="1"/>
      <p:bldP spid="28" grpId="0" animBg="1"/>
      <p:bldP spid="29" grpId="0" animBg="1"/>
      <p:bldP spid="34" grpId="0" animBg="1"/>
      <p:bldP spid="34" grpId="1" animBg="1"/>
      <p:bldP spid="35" grpId="0" animBg="1"/>
      <p:bldP spid="3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5340" y="95220"/>
            <a:ext cx="8628660" cy="40011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Use the verbs and the table below to make sentences about yourself.</a:t>
            </a:r>
            <a:endParaRPr lang="ru-RU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81407" y="1971627"/>
            <a:ext cx="2482667" cy="138883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63719" y="1876425"/>
            <a:ext cx="2004513" cy="1465146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900" y="1971627"/>
            <a:ext cx="2380858" cy="138883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031" y="3436826"/>
            <a:ext cx="2304596" cy="160019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 l="7998"/>
          <a:stretch/>
        </p:blipFill>
        <p:spPr bwMode="auto">
          <a:xfrm>
            <a:off x="5168946" y="3451810"/>
            <a:ext cx="2103163" cy="160019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02973" y="1971628"/>
            <a:ext cx="1865852" cy="130319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03758" y="3436825"/>
            <a:ext cx="2740066" cy="160019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900" y="590550"/>
            <a:ext cx="3724275" cy="12858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386712" y="3384437"/>
            <a:ext cx="1579960" cy="227191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820897" y="832003"/>
            <a:ext cx="5145775" cy="802967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115616" y="1368672"/>
            <a:ext cx="1339175" cy="4320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change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55576" y="2897829"/>
            <a:ext cx="1588940" cy="4320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e</a:t>
            </a:r>
            <a:r>
              <a:rPr lang="en-US" sz="2400" dirty="0" smtClean="0">
                <a:latin typeface="Comic Sans MS" pitchFamily="66" charset="0"/>
              </a:rPr>
              <a:t>at out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481407" y="1971628"/>
            <a:ext cx="1292384" cy="4320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meet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625825" y="2869006"/>
            <a:ext cx="1292384" cy="4320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talk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143824" y="1962056"/>
            <a:ext cx="1292384" cy="4320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write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063719" y="2869006"/>
            <a:ext cx="1292384" cy="4320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travel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09384" y="4590448"/>
            <a:ext cx="1292384" cy="4320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buy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454791" y="4563016"/>
            <a:ext cx="1292384" cy="4320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go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174686" y="3490878"/>
            <a:ext cx="1292384" cy="4320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read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386712" y="5224303"/>
            <a:ext cx="1292384" cy="4320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see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55576" y="2897829"/>
            <a:ext cx="1588940" cy="43204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eaten out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461206" y="1962056"/>
            <a:ext cx="1292384" cy="43204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met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143824" y="1971628"/>
            <a:ext cx="1292384" cy="43204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written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09384" y="4590448"/>
            <a:ext cx="1292384" cy="43204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bought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454791" y="4563016"/>
            <a:ext cx="1292384" cy="43204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gone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174686" y="3490878"/>
            <a:ext cx="1292384" cy="43204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read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386712" y="5224303"/>
            <a:ext cx="1292384" cy="43204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saw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0077" y="590550"/>
            <a:ext cx="3613356" cy="333237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I </a:t>
            </a:r>
            <a:r>
              <a:rPr lang="en-US" b="1" dirty="0" smtClean="0">
                <a:latin typeface="Comic Sans MS" pitchFamily="66" charset="0"/>
              </a:rPr>
              <a:t>haven’t seen </a:t>
            </a:r>
            <a:r>
              <a:rPr lang="en-US" dirty="0" smtClean="0">
                <a:latin typeface="Comic Sans MS" pitchFamily="66" charset="0"/>
              </a:rPr>
              <a:t>my uncle since 1998.</a:t>
            </a:r>
          </a:p>
          <a:p>
            <a:pPr algn="ctr"/>
            <a:endParaRPr lang="en-US" dirty="0" smtClean="0">
              <a:latin typeface="Comic Sans MS" pitchFamily="66" charset="0"/>
            </a:endParaRPr>
          </a:p>
          <a:p>
            <a:pPr algn="ctr"/>
            <a:r>
              <a:rPr lang="en-US" dirty="0" smtClean="0">
                <a:latin typeface="Comic Sans MS" pitchFamily="66" charset="0"/>
              </a:rPr>
              <a:t>I </a:t>
            </a:r>
            <a:r>
              <a:rPr lang="en-US" b="1" dirty="0" smtClean="0">
                <a:latin typeface="Comic Sans MS" pitchFamily="66" charset="0"/>
              </a:rPr>
              <a:t>haven’t been </a:t>
            </a:r>
            <a:r>
              <a:rPr lang="en-US" dirty="0" smtClean="0">
                <a:latin typeface="Comic Sans MS" pitchFamily="66" charset="0"/>
              </a:rPr>
              <a:t>to beach since last summer.</a:t>
            </a:r>
          </a:p>
          <a:p>
            <a:pPr algn="ctr"/>
            <a:endParaRPr lang="en-US" dirty="0" smtClean="0">
              <a:latin typeface="Comic Sans MS" pitchFamily="66" charset="0"/>
            </a:endParaRPr>
          </a:p>
          <a:p>
            <a:pPr algn="ctr"/>
            <a:r>
              <a:rPr lang="en-US" dirty="0" smtClean="0">
                <a:latin typeface="Comic Sans MS" pitchFamily="66" charset="0"/>
              </a:rPr>
              <a:t>I </a:t>
            </a:r>
            <a:r>
              <a:rPr lang="en-US" b="1" dirty="0" smtClean="0">
                <a:latin typeface="Comic Sans MS" pitchFamily="66" charset="0"/>
              </a:rPr>
              <a:t>haven’t seen </a:t>
            </a:r>
            <a:r>
              <a:rPr lang="en-US" dirty="0" smtClean="0">
                <a:latin typeface="Comic Sans MS" pitchFamily="66" charset="0"/>
              </a:rPr>
              <a:t>my grandparents for a month.</a:t>
            </a:r>
          </a:p>
          <a:p>
            <a:pPr algn="ctr"/>
            <a:endParaRPr lang="en-US" dirty="0" smtClean="0">
              <a:latin typeface="Comic Sans MS" pitchFamily="66" charset="0"/>
            </a:endParaRPr>
          </a:p>
          <a:p>
            <a:pPr algn="ctr"/>
            <a:r>
              <a:rPr lang="en-US" dirty="0" smtClean="0">
                <a:latin typeface="Comic Sans MS" pitchFamily="66" charset="0"/>
              </a:rPr>
              <a:t>I </a:t>
            </a:r>
            <a:r>
              <a:rPr lang="en-US" b="1" dirty="0" smtClean="0">
                <a:latin typeface="Comic Sans MS" pitchFamily="66" charset="0"/>
              </a:rPr>
              <a:t>haven’t written </a:t>
            </a:r>
            <a:r>
              <a:rPr lang="en-US" dirty="0" smtClean="0">
                <a:latin typeface="Comic Sans MS" pitchFamily="66" charset="0"/>
              </a:rPr>
              <a:t>to my pen-friend since last month.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9384" y="5161755"/>
            <a:ext cx="2086352" cy="49459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Comic Sans MS" pitchFamily="66" charset="0"/>
              </a:rPr>
              <a:t>Example </a:t>
            </a:r>
            <a:endParaRPr lang="ru-RU" sz="32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7" grpId="1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2772" y="923330"/>
            <a:ext cx="1555238" cy="3231888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6142" y="2028461"/>
            <a:ext cx="2052694" cy="140499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869633" y="0"/>
            <a:ext cx="53110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Been OR gone?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 scaled="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934" y="1122691"/>
            <a:ext cx="1249415" cy="2493398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79512" y="3775431"/>
            <a:ext cx="2614858" cy="5760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She has </a:t>
            </a:r>
            <a:r>
              <a:rPr lang="en-US" sz="2000" b="1" dirty="0" smtClean="0">
                <a:latin typeface="Comic Sans MS" pitchFamily="66" charset="0"/>
              </a:rPr>
              <a:t>gone to </a:t>
            </a:r>
            <a:r>
              <a:rPr lang="en-US" sz="2000" dirty="0" smtClean="0">
                <a:latin typeface="Comic Sans MS" pitchFamily="66" charset="0"/>
              </a:rPr>
              <a:t>the shop.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64573" y="1044610"/>
            <a:ext cx="1743067" cy="298889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02772" y="2589147"/>
            <a:ext cx="442107" cy="38380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04863" y="1775626"/>
            <a:ext cx="317562" cy="422213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3240360" y="4086312"/>
            <a:ext cx="2264876" cy="5760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She has </a:t>
            </a:r>
            <a:r>
              <a:rPr lang="en-US" sz="2000" b="1" dirty="0" smtClean="0">
                <a:latin typeface="Comic Sans MS" pitchFamily="66" charset="0"/>
              </a:rPr>
              <a:t>been to </a:t>
            </a:r>
            <a:r>
              <a:rPr lang="en-US" sz="2000" dirty="0" smtClean="0">
                <a:latin typeface="Comic Sans MS" pitchFamily="66" charset="0"/>
              </a:rPr>
              <a:t>the shop.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52514" y="1331671"/>
            <a:ext cx="3593180" cy="24147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47402" y="2541263"/>
            <a:ext cx="3203403" cy="1074826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5" name="Прямоугольник 14"/>
          <p:cNvSpPr/>
          <p:nvPr/>
        </p:nvSpPr>
        <p:spPr>
          <a:xfrm>
            <a:off x="6156176" y="3867186"/>
            <a:ext cx="2264876" cy="5760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She has </a:t>
            </a:r>
            <a:r>
              <a:rPr lang="en-US" sz="2000" b="1" dirty="0" smtClean="0">
                <a:latin typeface="Comic Sans MS" pitchFamily="66" charset="0"/>
              </a:rPr>
              <a:t>been in </a:t>
            </a:r>
            <a:r>
              <a:rPr lang="en-US" sz="2000" dirty="0" smtClean="0">
                <a:latin typeface="Comic Sans MS" pitchFamily="66" charset="0"/>
              </a:rPr>
              <a:t>the shop.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4" name="16-конечная звезда 3"/>
          <p:cNvSpPr/>
          <p:nvPr/>
        </p:nvSpPr>
        <p:spPr>
          <a:xfrm>
            <a:off x="0" y="4477147"/>
            <a:ext cx="3240360" cy="1044649"/>
          </a:xfrm>
          <a:prstGeom prst="star16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Comic Sans MS" pitchFamily="66" charset="0"/>
              </a:rPr>
              <a:t>Ушла, еще не вернулась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8" name="16-конечная звезда 17"/>
          <p:cNvSpPr/>
          <p:nvPr/>
        </p:nvSpPr>
        <p:spPr>
          <a:xfrm>
            <a:off x="3054013" y="4662376"/>
            <a:ext cx="2764186" cy="1044649"/>
          </a:xfrm>
          <a:prstGeom prst="star16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Comic Sans MS" pitchFamily="66" charset="0"/>
              </a:rPr>
              <a:t>Была там и вернулась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9" name="16-конечная звезда 18"/>
          <p:cNvSpPr/>
          <p:nvPr/>
        </p:nvSpPr>
        <p:spPr>
          <a:xfrm>
            <a:off x="5970599" y="4443250"/>
            <a:ext cx="2764186" cy="1044649"/>
          </a:xfrm>
          <a:prstGeom prst="star16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Comic Sans MS" pitchFamily="66" charset="0"/>
              </a:rPr>
              <a:t>Ушла и живет там</a:t>
            </a:r>
            <a:endParaRPr lang="ru-RU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2" grpId="0" animBg="1"/>
      <p:bldP spid="15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5340" y="110610"/>
            <a:ext cx="8628660" cy="40011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Comic Sans MS" pitchFamily="66" charset="0"/>
              </a:rPr>
              <a:t>Been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 or </a:t>
            </a:r>
            <a:r>
              <a:rPr lang="en-US" sz="2000" b="1" dirty="0" smtClean="0">
                <a:solidFill>
                  <a:schemeClr val="bg1"/>
                </a:solidFill>
                <a:latin typeface="Comic Sans MS" pitchFamily="66" charset="0"/>
              </a:rPr>
              <a:t>gone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? Complete the sentences.</a:t>
            </a:r>
            <a:endParaRPr lang="ru-RU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5749" y="641434"/>
            <a:ext cx="6430467" cy="649888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85749" y="1308890"/>
            <a:ext cx="3685060" cy="9361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Ann’s away. She has ……………… to Spain.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749" y="2354492"/>
            <a:ext cx="3685060" cy="107610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Comic Sans MS" pitchFamily="66" charset="0"/>
              </a:rPr>
              <a:t>W</a:t>
            </a:r>
            <a:r>
              <a:rPr lang="en-US" sz="2000" dirty="0" smtClean="0">
                <a:latin typeface="Comic Sans MS" pitchFamily="66" charset="0"/>
              </a:rPr>
              <a:t>e’ve just …………… to the supermarket. Look at what we’ve bought.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5749" y="3540091"/>
            <a:ext cx="3685060" cy="9361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Laura has …………… out. She’ll be back in an hour.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5749" y="4585692"/>
            <a:ext cx="3685060" cy="9361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Are you going to the gym? No, I’ve already ………….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3808" y="1519767"/>
            <a:ext cx="552450" cy="25717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279" y="2430780"/>
            <a:ext cx="571500" cy="24765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56816" y="3750968"/>
            <a:ext cx="542925" cy="25717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05683" y="5088034"/>
            <a:ext cx="571500" cy="24765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39952" y="1325738"/>
            <a:ext cx="4536504" cy="40099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41006" y="1151149"/>
            <a:ext cx="2095500" cy="1371600"/>
          </a:xfrm>
          <a:prstGeom prst="cloudCallout">
            <a:avLst>
              <a:gd name="adj1" fmla="val -17014"/>
              <a:gd name="adj2" fmla="val 66667"/>
            </a:avLst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07559" y="1355537"/>
            <a:ext cx="4468897" cy="4264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985048" y="1355537"/>
            <a:ext cx="4913918" cy="41848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124330" y="1298980"/>
            <a:ext cx="4552126" cy="4263226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89617" y="521970"/>
            <a:ext cx="2905125" cy="1914525"/>
          </a:xfrm>
          <a:prstGeom prst="cloudCallout">
            <a:avLst>
              <a:gd name="adj1" fmla="val 1200"/>
              <a:gd name="adj2" fmla="val 63097"/>
            </a:avLst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424838" y="2013997"/>
            <a:ext cx="5324475" cy="3648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515340" y="110610"/>
            <a:ext cx="8628660" cy="40011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Look at Ann’s list. Ask and answer questions. Use </a:t>
            </a:r>
            <a:r>
              <a:rPr lang="en-US" sz="2000" b="1" dirty="0" smtClean="0">
                <a:solidFill>
                  <a:schemeClr val="bg1"/>
                </a:solidFill>
                <a:latin typeface="Comic Sans MS" pitchFamily="66" charset="0"/>
              </a:rPr>
              <a:t>yet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 or </a:t>
            </a:r>
            <a:r>
              <a:rPr lang="en-US" sz="2000" b="1" dirty="0" smtClean="0">
                <a:solidFill>
                  <a:schemeClr val="bg1"/>
                </a:solidFill>
                <a:latin typeface="Comic Sans MS" pitchFamily="66" charset="0"/>
              </a:rPr>
              <a:t>already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.</a:t>
            </a:r>
            <a:endParaRPr lang="ru-RU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504" y="697260"/>
            <a:ext cx="3028950" cy="25717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386" y="3316853"/>
            <a:ext cx="3065068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Скругленная прямоугольная выноска 1"/>
          <p:cNvSpPr/>
          <p:nvPr/>
        </p:nvSpPr>
        <p:spPr>
          <a:xfrm>
            <a:off x="3275856" y="605940"/>
            <a:ext cx="4248472" cy="811400"/>
          </a:xfrm>
          <a:prstGeom prst="wedgeRoundRectCallout">
            <a:avLst>
              <a:gd name="adj1" fmla="val -13188"/>
              <a:gd name="adj2" fmla="val 175194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Has Ann been to the gym yet?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5201736" y="1449358"/>
            <a:ext cx="3779912" cy="904086"/>
          </a:xfrm>
          <a:prstGeom prst="wedgeRoundRectCallout">
            <a:avLst>
              <a:gd name="adj1" fmla="val 6126"/>
              <a:gd name="adj2" fmla="val 117439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Yes, she’s already been there. Has she had lunch yet?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3275856" y="605940"/>
            <a:ext cx="4248472" cy="811400"/>
          </a:xfrm>
          <a:prstGeom prst="wedgeRoundRectCallout">
            <a:avLst>
              <a:gd name="adj1" fmla="val -13188"/>
              <a:gd name="adj2" fmla="val 175194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Yes, she had a sandwich. Has she done the shopping yet?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>
            <a:off x="5215438" y="1449358"/>
            <a:ext cx="3779912" cy="904086"/>
          </a:xfrm>
          <a:prstGeom prst="wedgeRoundRectCallout">
            <a:avLst>
              <a:gd name="adj1" fmla="val 6126"/>
              <a:gd name="adj2" fmla="val 117439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No, she hasn’t done the shopping yet. Has she fixed her bike yet?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4" name="Скругленная прямоугольная выноска 13"/>
          <p:cNvSpPr/>
          <p:nvPr/>
        </p:nvSpPr>
        <p:spPr>
          <a:xfrm>
            <a:off x="3275856" y="610554"/>
            <a:ext cx="4248472" cy="811400"/>
          </a:xfrm>
          <a:prstGeom prst="wedgeRoundRectCallout">
            <a:avLst>
              <a:gd name="adj1" fmla="val -13188"/>
              <a:gd name="adj2" fmla="val 175194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Yes, she has already fixed it. Has she done her housework yet?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5" name="Скругленная прямоугольная выноска 14"/>
          <p:cNvSpPr/>
          <p:nvPr/>
        </p:nvSpPr>
        <p:spPr>
          <a:xfrm>
            <a:off x="5215438" y="1449358"/>
            <a:ext cx="3779912" cy="904086"/>
          </a:xfrm>
          <a:prstGeom prst="wedgeRoundRectCallout">
            <a:avLst>
              <a:gd name="adj1" fmla="val 6126"/>
              <a:gd name="adj2" fmla="val 117439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No, she hasn’t done it yet. She’s been too busy.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79912" y="697260"/>
            <a:ext cx="4882957" cy="92333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omic Sans MS" pitchFamily="66" charset="0"/>
              </a:rPr>
              <a:t>Make a list of things to do today. Swap papers. Ask questions to find out what your partner has already done/hasn’t done yet.</a:t>
            </a:r>
            <a:endParaRPr lang="ru-RU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4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5" grpId="0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15340" y="110610"/>
            <a:ext cx="8628660" cy="40011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Respond to the questions (1-5). Use </a:t>
            </a:r>
            <a:r>
              <a:rPr lang="en-US" sz="2000" b="1" dirty="0" smtClean="0">
                <a:solidFill>
                  <a:schemeClr val="bg1"/>
                </a:solidFill>
                <a:latin typeface="Comic Sans MS" pitchFamily="66" charset="0"/>
              </a:rPr>
              <a:t>just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, </a:t>
            </a:r>
            <a:r>
              <a:rPr lang="en-US" sz="2000" b="1" dirty="0" smtClean="0">
                <a:solidFill>
                  <a:schemeClr val="bg1"/>
                </a:solidFill>
                <a:latin typeface="Comic Sans MS" pitchFamily="66" charset="0"/>
              </a:rPr>
              <a:t>already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 or </a:t>
            </a:r>
            <a:r>
              <a:rPr lang="en-US" sz="2000" b="1" dirty="0" smtClean="0">
                <a:solidFill>
                  <a:schemeClr val="bg1"/>
                </a:solidFill>
                <a:latin typeface="Comic Sans MS" pitchFamily="66" charset="0"/>
              </a:rPr>
              <a:t>yet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.</a:t>
            </a:r>
            <a:endParaRPr lang="ru-RU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697260"/>
            <a:ext cx="8424936" cy="7920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dirty="0" smtClean="0">
                <a:latin typeface="Comic Sans MS" pitchFamily="66" charset="0"/>
              </a:rPr>
              <a:t>“How about a sandwich?” “No, thanks. I ……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4048" y="877280"/>
            <a:ext cx="2448272" cy="43204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dirty="0" smtClean="0">
                <a:latin typeface="Comic Sans MS" pitchFamily="66" charset="0"/>
              </a:rPr>
              <a:t>‘ve just had lunch.”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1672992"/>
            <a:ext cx="8424936" cy="7920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dirty="0" smtClean="0">
                <a:latin typeface="Comic Sans MS" pitchFamily="66" charset="0"/>
              </a:rPr>
              <a:t>“Is Jane here?” “I’m afraid not. She …………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4008" y="1853012"/>
            <a:ext cx="2448272" cy="43204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dirty="0">
                <a:latin typeface="Comic Sans MS" pitchFamily="66" charset="0"/>
              </a:rPr>
              <a:t>h</a:t>
            </a:r>
            <a:r>
              <a:rPr lang="en-US" sz="2000" dirty="0" smtClean="0">
                <a:latin typeface="Comic Sans MS" pitchFamily="66" charset="0"/>
              </a:rPr>
              <a:t>as </a:t>
            </a:r>
            <a:r>
              <a:rPr lang="en-US" sz="2000" dirty="0">
                <a:latin typeface="Comic Sans MS" pitchFamily="66" charset="0"/>
              </a:rPr>
              <a:t>j</a:t>
            </a:r>
            <a:r>
              <a:rPr lang="en-US" sz="2000" dirty="0" smtClean="0">
                <a:latin typeface="Comic Sans MS" pitchFamily="66" charset="0"/>
              </a:rPr>
              <a:t>ust left.”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2648724"/>
            <a:ext cx="8424936" cy="7920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dirty="0" smtClean="0">
                <a:latin typeface="Comic Sans MS" pitchFamily="66" charset="0"/>
              </a:rPr>
              <a:t>“Have you posted the invitations?” “Sorry. I ……………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580112" y="2828744"/>
            <a:ext cx="2736304" cy="43204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dirty="0">
                <a:latin typeface="Comic Sans MS" pitchFamily="66" charset="0"/>
              </a:rPr>
              <a:t>h</a:t>
            </a:r>
            <a:r>
              <a:rPr lang="en-US" sz="2000" dirty="0" smtClean="0">
                <a:latin typeface="Comic Sans MS" pitchFamily="66" charset="0"/>
              </a:rPr>
              <a:t>ave not done it yet.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9512" y="3624456"/>
            <a:ext cx="8424936" cy="7920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dirty="0" smtClean="0">
                <a:latin typeface="Comic Sans MS" pitchFamily="66" charset="0"/>
              </a:rPr>
              <a:t>“Is dinner ready?” “Sure. I ………………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491880" y="3804476"/>
            <a:ext cx="3434700" cy="43204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dirty="0">
                <a:latin typeface="Comic Sans MS" pitchFamily="66" charset="0"/>
              </a:rPr>
              <a:t>h</a:t>
            </a:r>
            <a:r>
              <a:rPr lang="en-US" sz="2000" dirty="0" smtClean="0">
                <a:latin typeface="Comic Sans MS" pitchFamily="66" charset="0"/>
              </a:rPr>
              <a:t>ave just finished cooking.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79512" y="4600188"/>
            <a:ext cx="8424936" cy="7920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dirty="0" smtClean="0">
                <a:latin typeface="Comic Sans MS" pitchFamily="66" charset="0"/>
              </a:rPr>
              <a:t>“Would you like some coffee?” “No, thanks. I …………… 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630896" y="4780208"/>
            <a:ext cx="2922768" cy="43204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dirty="0">
                <a:latin typeface="Comic Sans MS" pitchFamily="66" charset="0"/>
              </a:rPr>
              <a:t>h</a:t>
            </a:r>
            <a:r>
              <a:rPr lang="en-US" sz="2000" dirty="0" smtClean="0">
                <a:latin typeface="Comic Sans MS" pitchFamily="66" charset="0"/>
              </a:rPr>
              <a:t>ave already had some.</a:t>
            </a:r>
            <a:endParaRPr lang="ru-RU" sz="2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2" grpId="0" animBg="1"/>
      <p:bldP spid="14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320233" y="2854931"/>
            <a:ext cx="2823767" cy="1878573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515340" y="110610"/>
            <a:ext cx="8628660" cy="40011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Ask and answer using </a:t>
            </a:r>
            <a:r>
              <a:rPr lang="en-US" sz="2000" b="1" dirty="0" smtClean="0">
                <a:solidFill>
                  <a:schemeClr val="bg1"/>
                </a:solidFill>
                <a:latin typeface="Comic Sans MS" pitchFamily="66" charset="0"/>
              </a:rPr>
              <a:t>for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 or </a:t>
            </a:r>
            <a:r>
              <a:rPr lang="en-US" sz="2000" b="1" dirty="0" smtClean="0">
                <a:solidFill>
                  <a:schemeClr val="bg1"/>
                </a:solidFill>
                <a:latin typeface="Comic Sans MS" pitchFamily="66" charset="0"/>
              </a:rPr>
              <a:t>since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.</a:t>
            </a:r>
            <a:endParaRPr lang="ru-RU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529" y="765862"/>
            <a:ext cx="2767287" cy="19175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3025947" y="1060614"/>
            <a:ext cx="4896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The ground is wet. (</a:t>
            </a:r>
            <a:r>
              <a:rPr lang="en-US" sz="2000" b="1" dirty="0" smtClean="0">
                <a:latin typeface="Comic Sans MS" pitchFamily="66" charset="0"/>
              </a:rPr>
              <a:t>rain</a:t>
            </a:r>
            <a:r>
              <a:rPr lang="en-US" sz="2000" dirty="0" smtClean="0">
                <a:latin typeface="Comic Sans MS" pitchFamily="66" charset="0"/>
              </a:rPr>
              <a:t>)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25947" y="1567014"/>
            <a:ext cx="5904656" cy="39522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dirty="0" smtClean="0">
                <a:latin typeface="Comic Sans MS" pitchFamily="66" charset="0"/>
              </a:rPr>
              <a:t>A: Has it been raining?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25947" y="1992424"/>
            <a:ext cx="5904656" cy="39522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dirty="0" smtClean="0">
                <a:latin typeface="Comic Sans MS" pitchFamily="66" charset="0"/>
              </a:rPr>
              <a:t>B: Yes, for two hours. / Yes, since this morning.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536" y="3145532"/>
            <a:ext cx="4896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You look tired. (</a:t>
            </a:r>
            <a:r>
              <a:rPr lang="en-US" sz="2000" b="1" dirty="0" smtClean="0">
                <a:latin typeface="Comic Sans MS" pitchFamily="66" charset="0"/>
              </a:rPr>
              <a:t>work</a:t>
            </a:r>
            <a:r>
              <a:rPr lang="en-US" sz="2000" dirty="0" smtClean="0">
                <a:latin typeface="Comic Sans MS" pitchFamily="66" charset="0"/>
              </a:rPr>
              <a:t>)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3596605"/>
            <a:ext cx="5904656" cy="39522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dirty="0" smtClean="0">
                <a:latin typeface="Comic Sans MS" pitchFamily="66" charset="0"/>
              </a:rPr>
              <a:t>A: Have you been working hard?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5536" y="4022015"/>
            <a:ext cx="5904656" cy="39522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dirty="0" smtClean="0">
                <a:latin typeface="Comic Sans MS" pitchFamily="66" charset="0"/>
              </a:rPr>
              <a:t>B: Yes, since this morning. / Yes, for two hours.</a:t>
            </a:r>
            <a:endParaRPr lang="ru-RU" sz="2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1126" y="382018"/>
            <a:ext cx="2304355" cy="23314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465482" y="759490"/>
            <a:ext cx="60486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Your clothes are dirty. (</a:t>
            </a:r>
            <a:r>
              <a:rPr lang="en-US" sz="2000" b="1" dirty="0" smtClean="0">
                <a:latin typeface="Comic Sans MS" pitchFamily="66" charset="0"/>
              </a:rPr>
              <a:t>play in the garden</a:t>
            </a:r>
            <a:r>
              <a:rPr lang="en-US" sz="2000" dirty="0" smtClean="0">
                <a:latin typeface="Comic Sans MS" pitchFamily="66" charset="0"/>
              </a:rPr>
              <a:t>)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83768" y="1242770"/>
            <a:ext cx="5904656" cy="39522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dirty="0" smtClean="0">
                <a:latin typeface="Comic Sans MS" pitchFamily="66" charset="0"/>
              </a:rPr>
              <a:t>A: Have you been playing in the garden?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83768" y="1668180"/>
            <a:ext cx="5904656" cy="39522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dirty="0" smtClean="0">
                <a:latin typeface="Comic Sans MS" pitchFamily="66" charset="0"/>
              </a:rPr>
              <a:t>B: Yes, for two hours. / Yes, since this morning.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2871" y="3125913"/>
            <a:ext cx="60486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You are sunburnt. (</a:t>
            </a:r>
            <a:r>
              <a:rPr lang="en-US" sz="2000" b="1" dirty="0" smtClean="0">
                <a:latin typeface="Comic Sans MS" pitchFamily="66" charset="0"/>
              </a:rPr>
              <a:t>sit in the sun</a:t>
            </a:r>
            <a:r>
              <a:rPr lang="en-US" sz="2000" dirty="0" smtClean="0">
                <a:latin typeface="Comic Sans MS" pitchFamily="66" charset="0"/>
              </a:rPr>
              <a:t>)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2871" y="3654035"/>
            <a:ext cx="5904656" cy="39522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dirty="0" smtClean="0">
                <a:latin typeface="Comic Sans MS" pitchFamily="66" charset="0"/>
              </a:rPr>
              <a:t>A: Have you been sitting in the sun?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2871" y="4079445"/>
            <a:ext cx="5904656" cy="39522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dirty="0" smtClean="0">
                <a:latin typeface="Comic Sans MS" pitchFamily="66" charset="0"/>
              </a:rPr>
              <a:t>B: </a:t>
            </a:r>
            <a:r>
              <a:rPr lang="en-US" sz="2000" dirty="0">
                <a:latin typeface="Comic Sans MS" pitchFamily="66" charset="0"/>
              </a:rPr>
              <a:t>Yes, since this </a:t>
            </a:r>
            <a:r>
              <a:rPr lang="en-US" sz="2000" dirty="0" smtClean="0">
                <a:latin typeface="Comic Sans MS" pitchFamily="66" charset="0"/>
              </a:rPr>
              <a:t>morning. / Yes, for two hours.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01402" y="2593336"/>
            <a:ext cx="2932466" cy="20230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0"/>
            <a:ext cx="551785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Phrasal verbs: look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 scaled="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7544" y="769441"/>
            <a:ext cx="1832049" cy="1719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595570" y="2636794"/>
            <a:ext cx="16930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Look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 scaled="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41950" y="2128229"/>
            <a:ext cx="1616025" cy="44123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after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0267" y="2569468"/>
            <a:ext cx="1832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(take care of)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6216" y="1013999"/>
            <a:ext cx="2194366" cy="34336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6805386" y="4197490"/>
            <a:ext cx="1616025" cy="44123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o</a:t>
            </a:r>
            <a:r>
              <a:rPr lang="en-US" sz="2400" dirty="0" smtClean="0">
                <a:latin typeface="Comic Sans MS" pitchFamily="66" charset="0"/>
              </a:rPr>
              <a:t>ut for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11711" y="4625940"/>
            <a:ext cx="1521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(be careful)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0490" y="3108214"/>
            <a:ext cx="1829920" cy="16888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717437" y="4576479"/>
            <a:ext cx="1616025" cy="44123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d</a:t>
            </a:r>
            <a:r>
              <a:rPr lang="en-US" sz="2400" dirty="0" smtClean="0">
                <a:latin typeface="Comic Sans MS" pitchFamily="66" charset="0"/>
              </a:rPr>
              <a:t>own on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2822" y="5017718"/>
            <a:ext cx="18320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(think </a:t>
            </a:r>
            <a:r>
              <a:rPr lang="en-US" dirty="0" err="1" smtClean="0">
                <a:latin typeface="Comic Sans MS" pitchFamily="66" charset="0"/>
              </a:rPr>
              <a:t>sb</a:t>
            </a:r>
            <a:r>
              <a:rPr lang="en-US" dirty="0" smtClean="0">
                <a:latin typeface="Comic Sans MS" pitchFamily="66" charset="0"/>
              </a:rPr>
              <a:t> is not good enough)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91224" y="710968"/>
            <a:ext cx="1600856" cy="138047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4" name="Прямоугольник 13"/>
          <p:cNvSpPr/>
          <p:nvPr/>
        </p:nvSpPr>
        <p:spPr>
          <a:xfrm>
            <a:off x="3676055" y="1843846"/>
            <a:ext cx="1616025" cy="44123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up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47628" y="2267462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(find </a:t>
            </a:r>
            <a:r>
              <a:rPr lang="en-US" dirty="0" err="1" smtClean="0">
                <a:latin typeface="Comic Sans MS" pitchFamily="66" charset="0"/>
              </a:rPr>
              <a:t>sth</a:t>
            </a:r>
            <a:r>
              <a:rPr lang="en-US" dirty="0" smtClean="0">
                <a:latin typeface="Comic Sans MS" pitchFamily="66" charset="0"/>
              </a:rPr>
              <a:t> in the list)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26936" y="3510359"/>
            <a:ext cx="1114262" cy="1496527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7" name="Прямоугольник 16"/>
          <p:cNvSpPr/>
          <p:nvPr/>
        </p:nvSpPr>
        <p:spPr>
          <a:xfrm>
            <a:off x="3295839" y="5025646"/>
            <a:ext cx="1885972" cy="44123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f</a:t>
            </a:r>
            <a:r>
              <a:rPr lang="en-US" sz="2400" dirty="0" smtClean="0">
                <a:latin typeface="Comic Sans MS" pitchFamily="66" charset="0"/>
              </a:rPr>
              <a:t>orward to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16215" y="5246265"/>
            <a:ext cx="1832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(anticipate)</a:t>
            </a:r>
            <a:endParaRPr lang="ru-RU" dirty="0">
              <a:latin typeface="Comic Sans MS" pitchFamily="66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 flipV="1">
            <a:off x="2444871" y="2569468"/>
            <a:ext cx="975001" cy="3693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 flipV="1">
            <a:off x="4442116" y="2569468"/>
            <a:ext cx="20009" cy="28830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5508104" y="2938800"/>
            <a:ext cx="1008112" cy="9543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H="1">
            <a:off x="3907372" y="3510359"/>
            <a:ext cx="1" cy="44229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>
            <a:off x="2580702" y="3403566"/>
            <a:ext cx="975002" cy="7939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4452120" y="3334545"/>
            <a:ext cx="2376264" cy="79392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Comic Sans MS" pitchFamily="66" charset="0"/>
              </a:rPr>
              <a:t>Смотреть с высока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981180" y="3334545"/>
            <a:ext cx="3053848" cy="79392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Comic Sans MS" pitchFamily="66" charset="0"/>
              </a:rPr>
              <a:t>Искать что-либо в списке, справочнике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984687" y="3334545"/>
            <a:ext cx="2624808" cy="79392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Comic Sans MS" pitchFamily="66" charset="0"/>
              </a:rPr>
              <a:t>Присматривать, заботиться о ком-либо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161666" y="3332862"/>
            <a:ext cx="2376264" cy="79392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Comic Sans MS" pitchFamily="66" charset="0"/>
              </a:rPr>
              <a:t>Думать о, быть острожным с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319972" y="3334545"/>
            <a:ext cx="2376264" cy="79392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Comic Sans MS" pitchFamily="66" charset="0"/>
              </a:rPr>
              <a:t>Ожидать с нетерпением</a:t>
            </a:r>
            <a:endParaRPr lang="ru-RU" sz="2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06 4.44444e-06 L -0.43959 0.01083" pathEditMode="relative" rAng="0" ptsTypes="AA">
                                      <p:cBhvr>
                                        <p:cTn id="12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79" y="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07 4.44444e-06 L -0.11024 -0.49334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21" y="-24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06 4.44444e-06 L -0.41771 -0.44278" pathEditMode="relative" rAng="0" ptsTypes="AA">
                                      <p:cBhvr>
                                        <p:cTn id="14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85" y="-22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07 1.11022e-16 L 0.22205 -0.36667" pathEditMode="relative" rAng="0" ptsTypes="AA">
                                      <p:cBhvr>
                                        <p:cTn id="15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94" y="-18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06 4.44444e-06 L -0.13368 0.07361" pathEditMode="relative" rAng="0" ptsTypes="AA">
                                      <p:cBhvr>
                                        <p:cTn id="16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84" y="3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8" grpId="0" animBg="1"/>
      <p:bldP spid="9" grpId="0"/>
      <p:bldP spid="11" grpId="0" animBg="1"/>
      <p:bldP spid="12" grpId="0"/>
      <p:bldP spid="14" grpId="0" animBg="1"/>
      <p:bldP spid="15" grpId="0"/>
      <p:bldP spid="17" grpId="0" animBg="1"/>
      <p:bldP spid="18" grpId="0"/>
      <p:bldP spid="22" grpId="0" animBg="1"/>
      <p:bldP spid="22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5340" y="110610"/>
            <a:ext cx="8628660" cy="40011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Match the definition.</a:t>
            </a:r>
            <a:endParaRPr lang="ru-RU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7858" y="769268"/>
            <a:ext cx="2736304" cy="64807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Look up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7858" y="1597360"/>
            <a:ext cx="2736304" cy="64807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Look forward to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7858" y="2425452"/>
            <a:ext cx="2736304" cy="64807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Look down on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7858" y="3253544"/>
            <a:ext cx="2736304" cy="64807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Look after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7858" y="4081636"/>
            <a:ext cx="2736304" cy="64807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Look out for 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08220" y="769268"/>
            <a:ext cx="4430980" cy="64807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Be careful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08220" y="1597360"/>
            <a:ext cx="4430980" cy="64807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Find something in the list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408220" y="2425452"/>
            <a:ext cx="4430980" cy="64807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Anticipate 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408220" y="3253544"/>
            <a:ext cx="4430980" cy="64807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Think </a:t>
            </a:r>
            <a:r>
              <a:rPr lang="en-US" sz="2400" dirty="0" err="1" smtClean="0">
                <a:latin typeface="Comic Sans MS" pitchFamily="66" charset="0"/>
              </a:rPr>
              <a:t>sb</a:t>
            </a:r>
            <a:r>
              <a:rPr lang="en-US" sz="2400" dirty="0" smtClean="0">
                <a:latin typeface="Comic Sans MS" pitchFamily="66" charset="0"/>
              </a:rPr>
              <a:t> is not good enough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408220" y="4081636"/>
            <a:ext cx="4430980" cy="64807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Take care of</a:t>
            </a:r>
            <a:endParaRPr lang="ru-RU" sz="2400" dirty="0">
              <a:latin typeface="Comic Sans MS" pitchFamily="66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2974162" y="1093304"/>
            <a:ext cx="1434058" cy="8280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2974162" y="1921396"/>
            <a:ext cx="1434058" cy="8280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2974162" y="2749488"/>
            <a:ext cx="1434058" cy="8280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2974162" y="3577580"/>
            <a:ext cx="1434058" cy="8280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2974162" y="1093304"/>
            <a:ext cx="1434058" cy="33123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22829" y="2807816"/>
            <a:ext cx="4594830" cy="2907184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107504" y="769268"/>
            <a:ext cx="2294150" cy="1584176"/>
          </a:xfrm>
          <a:prstGeom prst="wedgeRoundRectCallout">
            <a:avLst>
              <a:gd name="adj1" fmla="val -4960"/>
              <a:gd name="adj2" fmla="val 80641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How long ………………………… (</a:t>
            </a:r>
            <a:r>
              <a:rPr lang="en-US" sz="2000" b="1" dirty="0" smtClean="0">
                <a:latin typeface="Comic Sans MS" pitchFamily="66" charset="0"/>
              </a:rPr>
              <a:t>he/know</a:t>
            </a:r>
            <a:r>
              <a:rPr lang="en-US" sz="2000" dirty="0" smtClean="0">
                <a:latin typeface="Comic Sans MS" pitchFamily="66" charset="0"/>
              </a:rPr>
              <a:t>) Kathy?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1991673" y="1654267"/>
            <a:ext cx="1945938" cy="1224136"/>
          </a:xfrm>
          <a:prstGeom prst="wedgeRoundRectCallout">
            <a:avLst>
              <a:gd name="adj1" fmla="val -11500"/>
              <a:gd name="adj2" fmla="val 92313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Since they met at university.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8191" y="1218021"/>
            <a:ext cx="1832776" cy="34333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Comic Sans MS" pitchFamily="66" charset="0"/>
              </a:rPr>
              <a:t>h</a:t>
            </a:r>
            <a:r>
              <a:rPr lang="en-US" sz="2000" dirty="0" smtClean="0">
                <a:latin typeface="Comic Sans MS" pitchFamily="66" charset="0"/>
              </a:rPr>
              <a:t>as he known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22183" y="73736"/>
            <a:ext cx="2217051" cy="229948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6271641" y="2878403"/>
            <a:ext cx="2872359" cy="2013421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6372200" y="73736"/>
            <a:ext cx="2654190" cy="1847660"/>
          </a:xfrm>
          <a:prstGeom prst="wedgeRoundRectCallout">
            <a:avLst>
              <a:gd name="adj1" fmla="val -87665"/>
              <a:gd name="adj2" fmla="val 34464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My friend ……………………… (</a:t>
            </a:r>
            <a:r>
              <a:rPr lang="en-US" sz="2000" b="1" dirty="0" smtClean="0">
                <a:latin typeface="Comic Sans MS" pitchFamily="66" charset="0"/>
              </a:rPr>
              <a:t>forget</a:t>
            </a:r>
            <a:r>
              <a:rPr lang="en-US" sz="2000" dirty="0" smtClean="0">
                <a:latin typeface="Comic Sans MS" pitchFamily="66" charset="0"/>
              </a:rPr>
              <a:t>) to buy me something for my birthday.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4815181" y="2538809"/>
            <a:ext cx="2006117" cy="679187"/>
          </a:xfrm>
          <a:prstGeom prst="wedgeRoundRectCallout">
            <a:avLst>
              <a:gd name="adj1" fmla="val 52896"/>
              <a:gd name="adj2" fmla="val 107790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Never mind.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35020" y="562899"/>
            <a:ext cx="1832776" cy="34333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Comic Sans MS" pitchFamily="66" charset="0"/>
              </a:rPr>
              <a:t>h</a:t>
            </a:r>
            <a:r>
              <a:rPr lang="en-US" sz="2000" dirty="0" smtClean="0">
                <a:latin typeface="Comic Sans MS" pitchFamily="66" charset="0"/>
              </a:rPr>
              <a:t>as forgotten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5" name="16-конечная звезда 14"/>
          <p:cNvSpPr/>
          <p:nvPr/>
        </p:nvSpPr>
        <p:spPr>
          <a:xfrm>
            <a:off x="104783" y="0"/>
            <a:ext cx="5241922" cy="1332872"/>
          </a:xfrm>
          <a:prstGeom prst="star16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Present Perfect. State that exists from a point in the past up to now.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8" name="16-конечная звезда 17"/>
          <p:cNvSpPr/>
          <p:nvPr/>
        </p:nvSpPr>
        <p:spPr>
          <a:xfrm>
            <a:off x="5399584" y="1687008"/>
            <a:ext cx="3744416" cy="1332872"/>
          </a:xfrm>
          <a:prstGeom prst="star16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Present Perfect. Recent action.</a:t>
            </a:r>
            <a:endParaRPr lang="ru-RU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5" grpId="0" animBg="1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5340" y="110610"/>
            <a:ext cx="8628660" cy="40011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Complete.</a:t>
            </a:r>
            <a:endParaRPr lang="ru-RU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39280" y="594540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Comic Sans MS" pitchFamily="66" charset="0"/>
              </a:rPr>
              <a:t>Look …………………</a:t>
            </a:r>
            <a:endParaRPr lang="ru-RU" sz="4000" dirty="0">
              <a:latin typeface="Comic Sans MS" pitchFamily="66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87624" y="1780762"/>
            <a:ext cx="5425104" cy="35916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7092280" y="2599375"/>
            <a:ext cx="1746920" cy="56387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after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9632" y="1790929"/>
            <a:ext cx="5281088" cy="3581523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1" name="Прямоугольник 20"/>
          <p:cNvSpPr/>
          <p:nvPr/>
        </p:nvSpPr>
        <p:spPr>
          <a:xfrm>
            <a:off x="7092280" y="4075539"/>
            <a:ext cx="1746920" cy="56387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d</a:t>
            </a:r>
            <a:r>
              <a:rPr lang="en-US" sz="2400" dirty="0" smtClean="0">
                <a:latin typeface="Comic Sans MS" pitchFamily="66" charset="0"/>
              </a:rPr>
              <a:t>own on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3"/>
          <a:srcRect r="25362"/>
          <a:stretch/>
        </p:blipFill>
        <p:spPr bwMode="auto">
          <a:xfrm>
            <a:off x="1542728" y="1405146"/>
            <a:ext cx="4502835" cy="40338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Прямоугольник 23"/>
          <p:cNvSpPr/>
          <p:nvPr/>
        </p:nvSpPr>
        <p:spPr>
          <a:xfrm>
            <a:off x="7092280" y="1861293"/>
            <a:ext cx="1746920" cy="56387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up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39918" y="1485033"/>
            <a:ext cx="5400802" cy="3874091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6" name="Прямоугольник 25"/>
          <p:cNvSpPr/>
          <p:nvPr/>
        </p:nvSpPr>
        <p:spPr>
          <a:xfrm>
            <a:off x="7092280" y="3337457"/>
            <a:ext cx="1746920" cy="56387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f</a:t>
            </a:r>
            <a:r>
              <a:rPr lang="en-US" sz="2400" dirty="0" smtClean="0">
                <a:latin typeface="Comic Sans MS" pitchFamily="66" charset="0"/>
              </a:rPr>
              <a:t>orward to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27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71610" y="1302426"/>
            <a:ext cx="5459963" cy="40949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8" name="Прямоугольник 27"/>
          <p:cNvSpPr/>
          <p:nvPr/>
        </p:nvSpPr>
        <p:spPr>
          <a:xfrm>
            <a:off x="7092280" y="1123211"/>
            <a:ext cx="1746920" cy="56387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o</a:t>
            </a:r>
            <a:r>
              <a:rPr lang="en-US" sz="2400" dirty="0" smtClean="0">
                <a:latin typeface="Comic Sans MS" pitchFamily="66" charset="0"/>
              </a:rPr>
              <a:t>ut for</a:t>
            </a:r>
            <a:endParaRPr lang="ru-RU" sz="2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07 3.33333e-06 L -0.44201 -0.34445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01" y="-1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07 -2.22222e-06 L -0.45 -0.6025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00" y="-30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07 5.55112e-17 L -0.45 -0.21528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00" y="-10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07 -3.33333e-06 L -0.45 -0.47361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00" y="-23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07 -3.33333e-06 L -0.45 -0.08611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00" y="-43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1" grpId="0" animBg="1"/>
      <p:bldP spid="24" grpId="0" animBg="1"/>
      <p:bldP spid="26" grpId="0" animBg="1"/>
      <p:bldP spid="2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15340" y="110610"/>
            <a:ext cx="8628660" cy="40011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Fill in: </a:t>
            </a:r>
            <a:r>
              <a:rPr lang="en-US" sz="2000" b="1" dirty="0" smtClean="0">
                <a:solidFill>
                  <a:schemeClr val="bg1"/>
                </a:solidFill>
                <a:latin typeface="Comic Sans MS" pitchFamily="66" charset="0"/>
              </a:rPr>
              <a:t>forward to, out for, after, down on, up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.</a:t>
            </a:r>
            <a:endParaRPr lang="ru-RU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697260"/>
            <a:ext cx="6264696" cy="93337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1. Don’t tell me that the concert has been cancelled. I was really ……………………………… it.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574915" y="605940"/>
            <a:ext cx="2408613" cy="2755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179512" y="1994315"/>
            <a:ext cx="6264696" cy="93337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2. My grandmother …………………… my baby sister while my mother works.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910" y="3289548"/>
            <a:ext cx="2163030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2411760" y="3291370"/>
            <a:ext cx="6264696" cy="93337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3. When you travel abroad, you should …………………… pickpockets.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411760" y="4588426"/>
            <a:ext cx="6264696" cy="93337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4. My cousin is really arrogant. I hate the way he ………………………… everyone.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93599" y="1159142"/>
            <a:ext cx="1885950" cy="31432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36386" y="2152390"/>
            <a:ext cx="1114425" cy="28575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36296" y="3395846"/>
            <a:ext cx="1266825" cy="28575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50811" y="5055111"/>
            <a:ext cx="1466850" cy="27622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5340" y="110610"/>
            <a:ext cx="8628660" cy="707886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In teams, make sentences using a phrasal verb LOOK. Each correct sentence gets one point.</a:t>
            </a:r>
            <a:endParaRPr lang="ru-RU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15616" y="881648"/>
            <a:ext cx="6452755" cy="4828768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Скругленная прямоугольная выноска 1"/>
          <p:cNvSpPr/>
          <p:nvPr/>
        </p:nvSpPr>
        <p:spPr>
          <a:xfrm>
            <a:off x="251520" y="985292"/>
            <a:ext cx="3672408" cy="720080"/>
          </a:xfrm>
          <a:prstGeom prst="wedgeRoundRectCallout">
            <a:avLst>
              <a:gd name="adj1" fmla="val -10562"/>
              <a:gd name="adj2" fmla="val 127580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I sometimes look after my </a:t>
            </a:r>
            <a:r>
              <a:rPr lang="en-US" dirty="0" err="1" smtClean="0">
                <a:latin typeface="Comic Sans MS" pitchFamily="66" charset="0"/>
              </a:rPr>
              <a:t>neighbours’</a:t>
            </a:r>
            <a:r>
              <a:rPr lang="en-US" dirty="0" smtClean="0">
                <a:latin typeface="Comic Sans MS" pitchFamily="66" charset="0"/>
              </a:rPr>
              <a:t> dog.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5292080" y="1191434"/>
            <a:ext cx="3672408" cy="720080"/>
          </a:xfrm>
          <a:prstGeom prst="wedgeRoundRectCallout">
            <a:avLst>
              <a:gd name="adj1" fmla="val -63162"/>
              <a:gd name="adj2" fmla="val 29166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I often look up words in the dictionary.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5004048" y="3984501"/>
            <a:ext cx="3672408" cy="720080"/>
          </a:xfrm>
          <a:prstGeom prst="wedgeRoundRectCallout">
            <a:avLst>
              <a:gd name="adj1" fmla="val -24879"/>
              <a:gd name="adj2" fmla="val -108931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I’m really looking forward to my holidays.</a:t>
            </a:r>
            <a:endParaRPr lang="ru-RU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5340" y="110610"/>
            <a:ext cx="8628660" cy="40011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Learn depend prepositions.</a:t>
            </a:r>
            <a:endParaRPr lang="ru-RU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913284"/>
            <a:ext cx="207332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good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590853"/>
            <a:ext cx="207332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b</a:t>
            </a:r>
            <a:r>
              <a:rPr lang="en-US" sz="2400" dirty="0" smtClean="0">
                <a:latin typeface="Comic Sans MS" pitchFamily="66" charset="0"/>
              </a:rPr>
              <a:t>e careful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2268422"/>
            <a:ext cx="207332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b</a:t>
            </a:r>
            <a:r>
              <a:rPr lang="en-US" sz="2400" dirty="0" smtClean="0">
                <a:latin typeface="Comic Sans MS" pitchFamily="66" charset="0"/>
              </a:rPr>
              <a:t>e keen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2945991"/>
            <a:ext cx="207332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bad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3623560"/>
            <a:ext cx="207332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enthusiastic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4301128"/>
            <a:ext cx="207332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b</a:t>
            </a:r>
            <a:r>
              <a:rPr lang="en-US" sz="2400" dirty="0" smtClean="0">
                <a:latin typeface="Comic Sans MS" pitchFamily="66" charset="0"/>
              </a:rPr>
              <a:t>e careless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156176" y="1590853"/>
            <a:ext cx="1224136" cy="57606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at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913284"/>
            <a:ext cx="1224136" cy="57606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with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156176" y="2945991"/>
            <a:ext cx="1224136" cy="57606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on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156176" y="2268422"/>
            <a:ext cx="1224136" cy="57606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at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156176" y="4301128"/>
            <a:ext cx="1224136" cy="57606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about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156176" y="3623560"/>
            <a:ext cx="1224136" cy="57606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with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061188" y="913284"/>
            <a:ext cx="4778012" cy="5760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Comic Sans MS" pitchFamily="66" charset="0"/>
              </a:rPr>
              <a:t>Хорошо разбирающийся в чем-либо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061188" y="1590853"/>
            <a:ext cx="4778012" cy="5760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Comic Sans MS" pitchFamily="66" charset="0"/>
              </a:rPr>
              <a:t>Быть аккуратным с 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061188" y="2268422"/>
            <a:ext cx="4778012" cy="5760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Comic Sans MS" pitchFamily="66" charset="0"/>
              </a:rPr>
              <a:t>Увлекаться, втянуться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061188" y="2945991"/>
            <a:ext cx="4778012" cy="5760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Comic Sans MS" pitchFamily="66" charset="0"/>
              </a:rPr>
              <a:t>Плохо разбирающийся в чем-либо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061188" y="3623560"/>
            <a:ext cx="4778012" cy="5760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Comic Sans MS" pitchFamily="66" charset="0"/>
              </a:rPr>
              <a:t>Увлекаться чем-либо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061188" y="4301128"/>
            <a:ext cx="4778012" cy="5760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Comic Sans MS" pitchFamily="66" charset="0"/>
              </a:rPr>
              <a:t>Быть небрежным с</a:t>
            </a:r>
            <a:endParaRPr lang="ru-RU" sz="2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06 -1.11111e-06 L -0.38975 -0.11833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97" y="-5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06 2.77556e-17 L -0.38975 0.11361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97" y="5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06 -3.33333e-06 L -0.38975 -0.11611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97" y="-5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06 -2.22222e-06 L -0.38975 0.11584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97" y="5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06 2.22222e-06 L -0.38975 -0.11389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97" y="-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06 -4.44444e-06 L -0.38975 0.11806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97" y="5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061188" y="913284"/>
            <a:ext cx="4778012" cy="5760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Comic Sans MS" pitchFamily="66" charset="0"/>
              </a:rPr>
              <a:t>Хорошо разбирающийся в чем-либо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61188" y="1590853"/>
            <a:ext cx="4778012" cy="5760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Comic Sans MS" pitchFamily="66" charset="0"/>
              </a:rPr>
              <a:t>Быть аккуратным с 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61188" y="2268422"/>
            <a:ext cx="4778012" cy="5760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Comic Sans MS" pitchFamily="66" charset="0"/>
              </a:rPr>
              <a:t>Увлекаться, втянуться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61188" y="2945991"/>
            <a:ext cx="4778012" cy="5760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Comic Sans MS" pitchFamily="66" charset="0"/>
              </a:rPr>
              <a:t>Плохо разбирающийся в чем-либо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61188" y="3623560"/>
            <a:ext cx="4778012" cy="5760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Comic Sans MS" pitchFamily="66" charset="0"/>
              </a:rPr>
              <a:t>Увлекаться чем-либо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61188" y="4301128"/>
            <a:ext cx="4778012" cy="5760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Comic Sans MS" pitchFamily="66" charset="0"/>
              </a:rPr>
              <a:t>Быть небрежным с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5340" y="110610"/>
            <a:ext cx="8628660" cy="40011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Learn depend prepositions.</a:t>
            </a:r>
            <a:endParaRPr lang="ru-RU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913284"/>
            <a:ext cx="3024336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g</a:t>
            </a:r>
            <a:r>
              <a:rPr lang="en-US" sz="2400" dirty="0" smtClean="0">
                <a:latin typeface="Comic Sans MS" pitchFamily="66" charset="0"/>
              </a:rPr>
              <a:t>ood</a:t>
            </a:r>
            <a:r>
              <a:rPr lang="ru-RU" sz="2400" dirty="0" smtClean="0">
                <a:latin typeface="Comic Sans MS" pitchFamily="66" charset="0"/>
              </a:rPr>
              <a:t> </a:t>
            </a:r>
            <a:r>
              <a:rPr lang="en-US" sz="2400" dirty="0" smtClean="0">
                <a:latin typeface="Comic Sans MS" pitchFamily="66" charset="0"/>
              </a:rPr>
              <a:t>at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1590853"/>
            <a:ext cx="3024336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b</a:t>
            </a:r>
            <a:r>
              <a:rPr lang="en-US" sz="2400" dirty="0" smtClean="0">
                <a:latin typeface="Comic Sans MS" pitchFamily="66" charset="0"/>
              </a:rPr>
              <a:t>e careful with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3528" y="2268422"/>
            <a:ext cx="3024336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b</a:t>
            </a:r>
            <a:r>
              <a:rPr lang="en-US" sz="2400" dirty="0" smtClean="0">
                <a:latin typeface="Comic Sans MS" pitchFamily="66" charset="0"/>
              </a:rPr>
              <a:t>e keen on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3528" y="2945991"/>
            <a:ext cx="3024336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b</a:t>
            </a:r>
            <a:r>
              <a:rPr lang="en-US" sz="2400" dirty="0" smtClean="0">
                <a:latin typeface="Comic Sans MS" pitchFamily="66" charset="0"/>
              </a:rPr>
              <a:t>ad at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3528" y="3623560"/>
            <a:ext cx="3024336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e</a:t>
            </a:r>
            <a:r>
              <a:rPr lang="en-US" sz="2400" dirty="0" smtClean="0">
                <a:latin typeface="Comic Sans MS" pitchFamily="66" charset="0"/>
              </a:rPr>
              <a:t>nthusiastic about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3528" y="4301128"/>
            <a:ext cx="3024336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b</a:t>
            </a:r>
            <a:r>
              <a:rPr lang="en-US" sz="2400" dirty="0" smtClean="0">
                <a:latin typeface="Comic Sans MS" pitchFamily="66" charset="0"/>
              </a:rPr>
              <a:t>e careless with</a:t>
            </a:r>
            <a:endParaRPr lang="ru-RU" sz="2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5340" y="110610"/>
            <a:ext cx="8628660" cy="707886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Complete the paragraph with: </a:t>
            </a:r>
            <a:r>
              <a:rPr lang="en-US" sz="2000" b="1" dirty="0" smtClean="0">
                <a:solidFill>
                  <a:schemeClr val="bg1"/>
                </a:solidFill>
                <a:latin typeface="Comic Sans MS" pitchFamily="66" charset="0"/>
              </a:rPr>
              <a:t>at, with, on, about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. Use the phrases to make sentences about yourself and your friends.</a:t>
            </a:r>
            <a:endParaRPr lang="ru-RU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165" y="985292"/>
            <a:ext cx="5402931" cy="238527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5508104" y="1057300"/>
            <a:ext cx="66717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31550" cmpd="sng">
                  <a:gradFill>
                    <a:gsLst>
                      <a:gs pos="0">
                        <a:schemeClr val="accent6">
                          <a:tint val="77000"/>
                          <a:satMod val="180000"/>
                        </a:schemeClr>
                      </a:gs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</a:gsLst>
                    <a:lin ang="5400000" scaled="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itchFamily="66" charset="0"/>
              </a:rPr>
              <a:t>1.</a:t>
            </a:r>
            <a:endParaRPr lang="ru-RU" sz="3600" b="1" cap="none" spc="0" dirty="0">
              <a:ln w="31550" cmpd="sng">
                <a:gradFill>
                  <a:gsLst>
                    <a:gs pos="0">
                      <a:schemeClr val="accent6">
                        <a:tint val="77000"/>
                        <a:satMod val="180000"/>
                      </a:schemeClr>
                    </a:gs>
                    <a:gs pos="70000">
                      <a:schemeClr val="accent6">
                        <a:shade val="50000"/>
                        <a:satMod val="190000"/>
                      </a:schemeClr>
                    </a:gs>
                  </a:gsLst>
                  <a:lin ang="5400000" scaled="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08104" y="1813384"/>
            <a:ext cx="66717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31550" cmpd="sng">
                  <a:gradFill>
                    <a:gsLst>
                      <a:gs pos="0">
                        <a:schemeClr val="accent6">
                          <a:tint val="77000"/>
                          <a:satMod val="180000"/>
                        </a:schemeClr>
                      </a:gs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</a:gsLst>
                    <a:lin ang="5400000" scaled="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itchFamily="66" charset="0"/>
              </a:rPr>
              <a:t>2.</a:t>
            </a:r>
            <a:endParaRPr lang="ru-RU" sz="3600" b="1" cap="none" spc="0" dirty="0">
              <a:ln w="31550" cmpd="sng">
                <a:gradFill>
                  <a:gsLst>
                    <a:gs pos="0">
                      <a:schemeClr val="accent6">
                        <a:tint val="77000"/>
                        <a:satMod val="180000"/>
                      </a:schemeClr>
                    </a:gs>
                    <a:gs pos="70000">
                      <a:schemeClr val="accent6">
                        <a:shade val="50000"/>
                        <a:satMod val="190000"/>
                      </a:schemeClr>
                    </a:gs>
                  </a:gsLst>
                  <a:lin ang="5400000" scaled="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08104" y="2569468"/>
            <a:ext cx="66717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31550" cmpd="sng">
                  <a:gradFill>
                    <a:gsLst>
                      <a:gs pos="0">
                        <a:schemeClr val="accent6">
                          <a:tint val="77000"/>
                          <a:satMod val="180000"/>
                        </a:schemeClr>
                      </a:gs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</a:gsLst>
                    <a:lin ang="5400000" scaled="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itchFamily="66" charset="0"/>
              </a:rPr>
              <a:t>3.</a:t>
            </a:r>
            <a:endParaRPr lang="ru-RU" sz="3600" b="1" cap="none" spc="0" dirty="0">
              <a:ln w="31550" cmpd="sng">
                <a:gradFill>
                  <a:gsLst>
                    <a:gs pos="0">
                      <a:schemeClr val="accent6">
                        <a:tint val="77000"/>
                        <a:satMod val="180000"/>
                      </a:schemeClr>
                    </a:gs>
                    <a:gs pos="70000">
                      <a:schemeClr val="accent6">
                        <a:shade val="50000"/>
                        <a:satMod val="190000"/>
                      </a:schemeClr>
                    </a:gs>
                  </a:gsLst>
                  <a:lin ang="5400000" scaled="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136109" y="1057300"/>
            <a:ext cx="66717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31550" cmpd="sng">
                  <a:gradFill>
                    <a:gsLst>
                      <a:gs pos="0">
                        <a:schemeClr val="accent6">
                          <a:tint val="77000"/>
                          <a:satMod val="180000"/>
                        </a:schemeClr>
                      </a:gs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</a:gsLst>
                    <a:lin ang="5400000" scaled="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itchFamily="66" charset="0"/>
              </a:rPr>
              <a:t>4.</a:t>
            </a:r>
            <a:endParaRPr lang="ru-RU" sz="3600" b="1" cap="none" spc="0" dirty="0">
              <a:ln w="31550" cmpd="sng">
                <a:gradFill>
                  <a:gsLst>
                    <a:gs pos="0">
                      <a:schemeClr val="accent6">
                        <a:tint val="77000"/>
                        <a:satMod val="180000"/>
                      </a:schemeClr>
                    </a:gs>
                    <a:gs pos="70000">
                      <a:schemeClr val="accent6">
                        <a:shade val="50000"/>
                        <a:satMod val="190000"/>
                      </a:schemeClr>
                    </a:gs>
                  </a:gsLst>
                  <a:lin ang="5400000" scaled="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136109" y="1813384"/>
            <a:ext cx="66717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31550" cmpd="sng">
                  <a:gradFill>
                    <a:gsLst>
                      <a:gs pos="0">
                        <a:schemeClr val="accent6">
                          <a:tint val="77000"/>
                          <a:satMod val="180000"/>
                        </a:schemeClr>
                      </a:gs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</a:gsLst>
                    <a:lin ang="5400000" scaled="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itchFamily="66" charset="0"/>
              </a:rPr>
              <a:t>5.</a:t>
            </a:r>
            <a:endParaRPr lang="ru-RU" sz="3600" b="1" cap="none" spc="0" dirty="0">
              <a:ln w="31550" cmpd="sng">
                <a:gradFill>
                  <a:gsLst>
                    <a:gs pos="0">
                      <a:schemeClr val="accent6">
                        <a:tint val="77000"/>
                        <a:satMod val="180000"/>
                      </a:schemeClr>
                    </a:gs>
                    <a:gs pos="70000">
                      <a:schemeClr val="accent6">
                        <a:shade val="50000"/>
                        <a:satMod val="190000"/>
                      </a:schemeClr>
                    </a:gs>
                  </a:gsLst>
                  <a:lin ang="5400000" scaled="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136109" y="2569468"/>
            <a:ext cx="66717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31550" cmpd="sng">
                  <a:gradFill>
                    <a:gsLst>
                      <a:gs pos="0">
                        <a:schemeClr val="accent6">
                          <a:tint val="77000"/>
                          <a:satMod val="180000"/>
                        </a:schemeClr>
                      </a:gs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</a:gsLst>
                    <a:lin ang="5400000" scaled="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itchFamily="66" charset="0"/>
              </a:rPr>
              <a:t>6.</a:t>
            </a:r>
            <a:endParaRPr lang="ru-RU" sz="3600" b="1" cap="none" spc="0" dirty="0">
              <a:ln w="31550" cmpd="sng">
                <a:gradFill>
                  <a:gsLst>
                    <a:gs pos="0">
                      <a:schemeClr val="accent6">
                        <a:tint val="77000"/>
                        <a:satMod val="180000"/>
                      </a:schemeClr>
                    </a:gs>
                    <a:gs pos="70000">
                      <a:schemeClr val="accent6">
                        <a:shade val="50000"/>
                        <a:satMod val="190000"/>
                      </a:schemeClr>
                    </a:gs>
                  </a:gsLst>
                  <a:lin ang="5400000" scaled="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75274" y="1118855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Comic Sans MS" pitchFamily="66" charset="0"/>
              </a:rPr>
              <a:t>at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75274" y="1874939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Comic Sans MS" pitchFamily="66" charset="0"/>
              </a:rPr>
              <a:t>at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75274" y="2631023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Comic Sans MS" pitchFamily="66" charset="0"/>
              </a:rPr>
              <a:t>with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5754" y="1118855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Comic Sans MS" pitchFamily="66" charset="0"/>
              </a:rPr>
              <a:t>with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03279" y="1874939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Comic Sans MS" pitchFamily="66" charset="0"/>
              </a:rPr>
              <a:t>on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803278" y="2631023"/>
            <a:ext cx="1233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Comic Sans MS" pitchFamily="66" charset="0"/>
              </a:rPr>
              <a:t>about</a:t>
            </a:r>
            <a:endParaRPr lang="ru-RU" sz="2800" dirty="0">
              <a:latin typeface="Comic Sans MS" pitchFamily="66" charset="0"/>
            </a:endParaRPr>
          </a:p>
        </p:txBody>
      </p:sp>
      <p:pic>
        <p:nvPicPr>
          <p:cNvPr id="23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3217322"/>
            <a:ext cx="1763688" cy="2497678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4" name="Прямоугольная выноска 23"/>
          <p:cNvSpPr/>
          <p:nvPr/>
        </p:nvSpPr>
        <p:spPr>
          <a:xfrm>
            <a:off x="1907704" y="3406977"/>
            <a:ext cx="6831679" cy="648072"/>
          </a:xfrm>
          <a:prstGeom prst="wedgeRectCallout">
            <a:avLst>
              <a:gd name="adj1" fmla="val -56637"/>
              <a:gd name="adj2" fmla="val 3957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I’m very </a:t>
            </a:r>
            <a:r>
              <a:rPr lang="en-US" sz="2000" b="1" dirty="0" smtClean="0">
                <a:latin typeface="Comic Sans MS" pitchFamily="66" charset="0"/>
              </a:rPr>
              <a:t>good at</a:t>
            </a:r>
            <a:r>
              <a:rPr lang="en-US" sz="2000" dirty="0" smtClean="0">
                <a:latin typeface="Comic Sans MS" pitchFamily="66" charset="0"/>
              </a:rPr>
              <a:t> giving advice, but I’m very </a:t>
            </a:r>
            <a:r>
              <a:rPr lang="en-US" sz="2000" b="1" dirty="0" smtClean="0">
                <a:latin typeface="Comic Sans MS" pitchFamily="66" charset="0"/>
              </a:rPr>
              <a:t>bad at </a:t>
            </a:r>
            <a:r>
              <a:rPr lang="en-US" sz="2000" dirty="0" smtClean="0">
                <a:latin typeface="Comic Sans MS" pitchFamily="66" charset="0"/>
              </a:rPr>
              <a:t>receiving it.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25" name="Прямоугольная выноска 24"/>
          <p:cNvSpPr/>
          <p:nvPr/>
        </p:nvSpPr>
        <p:spPr>
          <a:xfrm>
            <a:off x="1907704" y="4153644"/>
            <a:ext cx="6831679" cy="648072"/>
          </a:xfrm>
          <a:prstGeom prst="wedgeRectCallout">
            <a:avLst>
              <a:gd name="adj1" fmla="val -58477"/>
              <a:gd name="adj2" fmla="val 1135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I am </a:t>
            </a:r>
            <a:r>
              <a:rPr lang="en-US" sz="2000" b="1" dirty="0" smtClean="0">
                <a:latin typeface="Comic Sans MS" pitchFamily="66" charset="0"/>
              </a:rPr>
              <a:t>careful with </a:t>
            </a:r>
            <a:r>
              <a:rPr lang="en-US" sz="2000" dirty="0" smtClean="0">
                <a:latin typeface="Comic Sans MS" pitchFamily="66" charset="0"/>
              </a:rPr>
              <a:t>my possessions an d I expect others not to be </a:t>
            </a:r>
            <a:r>
              <a:rPr lang="en-US" sz="2000" b="1" dirty="0" smtClean="0">
                <a:latin typeface="Comic Sans MS" pitchFamily="66" charset="0"/>
              </a:rPr>
              <a:t>careless with </a:t>
            </a:r>
            <a:r>
              <a:rPr lang="en-US" sz="2000" dirty="0" smtClean="0">
                <a:latin typeface="Comic Sans MS" pitchFamily="66" charset="0"/>
              </a:rPr>
              <a:t>my things either.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26" name="Прямоугольная выноска 25"/>
          <p:cNvSpPr/>
          <p:nvPr/>
        </p:nvSpPr>
        <p:spPr>
          <a:xfrm>
            <a:off x="1907704" y="4900311"/>
            <a:ext cx="6831679" cy="648072"/>
          </a:xfrm>
          <a:prstGeom prst="wedgeRectCallout">
            <a:avLst>
              <a:gd name="adj1" fmla="val -57808"/>
              <a:gd name="adj2" fmla="val -4861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My brother is </a:t>
            </a:r>
            <a:r>
              <a:rPr lang="en-US" sz="2000" b="1" dirty="0" smtClean="0">
                <a:latin typeface="Comic Sans MS" pitchFamily="66" charset="0"/>
              </a:rPr>
              <a:t>keen on </a:t>
            </a:r>
            <a:r>
              <a:rPr lang="en-US" sz="2000" dirty="0" smtClean="0">
                <a:latin typeface="Comic Sans MS" pitchFamily="66" charset="0"/>
              </a:rPr>
              <a:t>football but I am not very </a:t>
            </a:r>
            <a:r>
              <a:rPr lang="en-US" sz="2000" b="1" dirty="0" smtClean="0">
                <a:latin typeface="Comic Sans MS" pitchFamily="66" charset="0"/>
              </a:rPr>
              <a:t>enthusiastic about </a:t>
            </a:r>
            <a:r>
              <a:rPr lang="en-US" sz="2000" dirty="0" smtClean="0">
                <a:latin typeface="Comic Sans MS" pitchFamily="66" charset="0"/>
              </a:rPr>
              <a:t>it.</a:t>
            </a:r>
            <a:endParaRPr lang="ru-RU" sz="2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24" grpId="0" animBg="1"/>
      <p:bldP spid="25" grpId="0" animBg="1"/>
      <p:bldP spid="2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194" y="866406"/>
            <a:ext cx="5025511" cy="3503261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515340" y="110610"/>
            <a:ext cx="8628660" cy="707886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Read the theory box. Form adjectives from the words in brackets to complete sentences (1-4).</a:t>
            </a:r>
            <a:endParaRPr lang="ru-RU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512" y="4369667"/>
            <a:ext cx="1781175" cy="5334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251519" y="4801716"/>
            <a:ext cx="48071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A ………………… (</a:t>
            </a:r>
            <a:r>
              <a:rPr lang="en-US" sz="2000" b="1" dirty="0" smtClean="0">
                <a:latin typeface="Comic Sans MS" pitchFamily="66" charset="0"/>
              </a:rPr>
              <a:t>dare</a:t>
            </a:r>
            <a:r>
              <a:rPr lang="en-US" sz="2000" dirty="0" smtClean="0">
                <a:latin typeface="Comic Sans MS" pitchFamily="66" charset="0"/>
              </a:rPr>
              <a:t>) and ………………… (</a:t>
            </a:r>
            <a:r>
              <a:rPr lang="en-US" sz="2000" b="1" dirty="0" err="1" smtClean="0">
                <a:latin typeface="Comic Sans MS" pitchFamily="66" charset="0"/>
              </a:rPr>
              <a:t>honour</a:t>
            </a:r>
            <a:r>
              <a:rPr lang="en-US" sz="2000" dirty="0" smtClean="0">
                <a:latin typeface="Comic Sans MS" pitchFamily="66" charset="0"/>
              </a:rPr>
              <a:t>) superhero who fights crime.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92974" y="878243"/>
            <a:ext cx="2619375" cy="47625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07071" y="2375148"/>
            <a:ext cx="2781300" cy="48577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5368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52974" y="3772272"/>
            <a:ext cx="3705225" cy="5334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5092974" y="1359485"/>
            <a:ext cx="39294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A ………………… (</a:t>
            </a:r>
            <a:r>
              <a:rPr lang="en-US" sz="2000" b="1" dirty="0" smtClean="0">
                <a:latin typeface="Comic Sans MS" pitchFamily="66" charset="0"/>
              </a:rPr>
              <a:t>fiction</a:t>
            </a:r>
            <a:r>
              <a:rPr lang="en-US" sz="2000" dirty="0" smtClean="0">
                <a:latin typeface="Comic Sans MS" pitchFamily="66" charset="0"/>
              </a:rPr>
              <a:t>) teenage wizard who has a ……………… (</a:t>
            </a:r>
            <a:r>
              <a:rPr lang="en-US" sz="2000" b="1" dirty="0" smtClean="0">
                <a:latin typeface="Comic Sans MS" pitchFamily="66" charset="0"/>
              </a:rPr>
              <a:t>power</a:t>
            </a:r>
            <a:r>
              <a:rPr lang="en-US" sz="2000" dirty="0" smtClean="0">
                <a:latin typeface="Comic Sans MS" pitchFamily="66" charset="0"/>
              </a:rPr>
              <a:t>) enemy.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07812" y="2771164"/>
            <a:ext cx="39294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Two ………………… (</a:t>
            </a:r>
            <a:r>
              <a:rPr lang="en-US" sz="2000" b="1" dirty="0" smtClean="0">
                <a:latin typeface="Comic Sans MS" pitchFamily="66" charset="0"/>
              </a:rPr>
              <a:t>comic</a:t>
            </a:r>
            <a:r>
              <a:rPr lang="en-US" sz="2000" dirty="0" smtClean="0">
                <a:latin typeface="Comic Sans MS" pitchFamily="66" charset="0"/>
              </a:rPr>
              <a:t>) cartoon characters who are also ……………… (</a:t>
            </a:r>
            <a:r>
              <a:rPr lang="en-US" sz="2000" b="1" dirty="0" smtClean="0">
                <a:latin typeface="Comic Sans MS" pitchFamily="66" charset="0"/>
              </a:rPr>
              <a:t>fear</a:t>
            </a:r>
            <a:r>
              <a:rPr lang="en-US" sz="2000" dirty="0" smtClean="0">
                <a:latin typeface="Comic Sans MS" pitchFamily="66" charset="0"/>
              </a:rPr>
              <a:t>).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52974" y="4338800"/>
            <a:ext cx="39294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An ………………… (</a:t>
            </a:r>
            <a:r>
              <a:rPr lang="en-US" sz="2000" b="1" dirty="0" smtClean="0">
                <a:latin typeface="Comic Sans MS" pitchFamily="66" charset="0"/>
              </a:rPr>
              <a:t>excite</a:t>
            </a:r>
            <a:r>
              <a:rPr lang="en-US" sz="2000" dirty="0" smtClean="0">
                <a:latin typeface="Comic Sans MS" pitchFamily="66" charset="0"/>
              </a:rPr>
              <a:t>) story about the adventures of three ……………… (</a:t>
            </a:r>
            <a:r>
              <a:rPr lang="en-US" sz="2000" b="1" dirty="0" smtClean="0">
                <a:latin typeface="Comic Sans MS" pitchFamily="66" charset="0"/>
              </a:rPr>
              <a:t>courage</a:t>
            </a:r>
            <a:r>
              <a:rPr lang="en-US" sz="2000" dirty="0" smtClean="0">
                <a:latin typeface="Comic Sans MS" pitchFamily="66" charset="0"/>
              </a:rPr>
              <a:t>) Frenchmen.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15369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27584" y="4846631"/>
            <a:ext cx="771525" cy="29527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15370" name="Picture 1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95650" y="4801716"/>
            <a:ext cx="1276350" cy="28575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15371" name="Picture 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41411" y="1354493"/>
            <a:ext cx="990600" cy="33337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15372" name="Picture 1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359733" y="1710153"/>
            <a:ext cx="1057275" cy="31432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15373" name="Picture 1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029286" y="2838063"/>
            <a:ext cx="876300" cy="25717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15374" name="Picture 14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292080" y="3409741"/>
            <a:ext cx="923925" cy="33337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15375" name="Picture 15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732853" y="4348874"/>
            <a:ext cx="904875" cy="31432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15376" name="Picture 16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949180" y="5003259"/>
            <a:ext cx="1266825" cy="30480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99592" y="3631"/>
            <a:ext cx="740459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Key word transformations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 scaled="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8259" y="909670"/>
            <a:ext cx="8628660" cy="707886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Complete the second sentences so that it means the same as the first. Use the word in bold. Use </a:t>
            </a:r>
            <a:r>
              <a:rPr lang="en-US" sz="2000" dirty="0">
                <a:solidFill>
                  <a:schemeClr val="bg1"/>
                </a:solidFill>
                <a:latin typeface="Comic Sans MS" pitchFamily="66" charset="0"/>
              </a:rPr>
              <a:t>t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wo to five words.</a:t>
            </a:r>
            <a:endParaRPr lang="ru-RU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8259" y="1647171"/>
            <a:ext cx="84982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1. I last travelled abroad two years ago.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2047281"/>
            <a:ext cx="1872208" cy="45017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been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32790" y="2047281"/>
            <a:ext cx="6403706" cy="45017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I ……… two years.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8259" y="2632720"/>
            <a:ext cx="84982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2. I haven’t met him before.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11560" y="3032830"/>
            <a:ext cx="1872208" cy="45017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time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632790" y="3032830"/>
            <a:ext cx="6403706" cy="45017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It’s the ………… him.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1637" y="3638190"/>
            <a:ext cx="84982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3. He started work in 1999. 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14938" y="4038300"/>
            <a:ext cx="1872208" cy="45017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working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636168" y="4038300"/>
            <a:ext cx="6403706" cy="45017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He ………… 1999.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8259" y="4666665"/>
            <a:ext cx="84982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4. It’s a long time since we ate out.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11560" y="5066775"/>
            <a:ext cx="1872208" cy="45017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for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632790" y="5066775"/>
            <a:ext cx="6403706" cy="45017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We ………… a long time.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636168" y="2047281"/>
            <a:ext cx="6403706" cy="450179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I </a:t>
            </a:r>
            <a:r>
              <a:rPr lang="en-US" sz="2400" b="1" dirty="0" smtClean="0">
                <a:latin typeface="Comic Sans MS" pitchFamily="66" charset="0"/>
              </a:rPr>
              <a:t>haven’t been abroad for </a:t>
            </a:r>
            <a:r>
              <a:rPr lang="en-US" sz="2400" dirty="0" smtClean="0">
                <a:latin typeface="Comic Sans MS" pitchFamily="66" charset="0"/>
              </a:rPr>
              <a:t>two years.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636168" y="3032830"/>
            <a:ext cx="6403706" cy="450179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It’s the </a:t>
            </a:r>
            <a:r>
              <a:rPr lang="en-US" sz="2400" b="1" dirty="0" smtClean="0">
                <a:latin typeface="Comic Sans MS" pitchFamily="66" charset="0"/>
              </a:rPr>
              <a:t>first time I have met </a:t>
            </a:r>
            <a:r>
              <a:rPr lang="en-US" sz="2400" dirty="0" smtClean="0">
                <a:latin typeface="Comic Sans MS" pitchFamily="66" charset="0"/>
              </a:rPr>
              <a:t>him.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639546" y="4038300"/>
            <a:ext cx="6403706" cy="450179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He </a:t>
            </a:r>
            <a:r>
              <a:rPr lang="en-US" sz="2400" b="1" dirty="0" smtClean="0">
                <a:latin typeface="Comic Sans MS" pitchFamily="66" charset="0"/>
              </a:rPr>
              <a:t>has been working since </a:t>
            </a:r>
            <a:r>
              <a:rPr lang="en-US" sz="2400" dirty="0" smtClean="0">
                <a:latin typeface="Comic Sans MS" pitchFamily="66" charset="0"/>
              </a:rPr>
              <a:t>1999.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636168" y="5066775"/>
            <a:ext cx="6403706" cy="450179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We </a:t>
            </a:r>
            <a:r>
              <a:rPr lang="en-US" sz="2400" b="1" dirty="0" smtClean="0">
                <a:latin typeface="Comic Sans MS" pitchFamily="66" charset="0"/>
              </a:rPr>
              <a:t>haven’t eaten out for</a:t>
            </a:r>
            <a:r>
              <a:rPr lang="en-US" sz="2400" dirty="0" smtClean="0">
                <a:latin typeface="Comic Sans MS" pitchFamily="66" charset="0"/>
              </a:rPr>
              <a:t> a long time.</a:t>
            </a:r>
            <a:endParaRPr lang="ru-RU" sz="2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9237" y="225142"/>
            <a:ext cx="84982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5. I’ve never read such a good story.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2538" y="625252"/>
            <a:ext cx="1872208" cy="45017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best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83768" y="625252"/>
            <a:ext cx="6403706" cy="45017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It’s the ………… read.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7884" y="1087872"/>
            <a:ext cx="8956116" cy="4627128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2483768" y="637693"/>
            <a:ext cx="6403706" cy="450179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It’s the </a:t>
            </a:r>
            <a:r>
              <a:rPr lang="en-US" sz="2400" b="1" dirty="0" smtClean="0">
                <a:latin typeface="Comic Sans MS" pitchFamily="66" charset="0"/>
              </a:rPr>
              <a:t>best story I’ve ever </a:t>
            </a:r>
            <a:r>
              <a:rPr lang="en-US" sz="2400" dirty="0" smtClean="0">
                <a:latin typeface="Comic Sans MS" pitchFamily="66" charset="0"/>
              </a:rPr>
              <a:t>read.</a:t>
            </a:r>
            <a:endParaRPr lang="ru-RU" sz="2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160690" y="69786"/>
            <a:ext cx="396044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latin typeface="Comic Sans MS" pitchFamily="66" charset="0"/>
              </a:rPr>
              <a:t>Workbook</a:t>
            </a:r>
            <a:endParaRPr lang="ru-RU" sz="6000" b="1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5340" y="69786"/>
            <a:ext cx="4513860" cy="1631216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Mark the tenses with PS (Present Simple), PC (Present Continuous), PPS (Present Perfect Simple), PPC (Present Perfect Continuous). Then match to the correct descriptions.</a:t>
            </a:r>
            <a:endParaRPr lang="ru-RU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160690" y="1129308"/>
            <a:ext cx="3875806" cy="446449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AutoNum type="alphaLcPeriod"/>
            </a:pPr>
            <a:r>
              <a:rPr lang="en-US" sz="1700" dirty="0" smtClean="0">
                <a:latin typeface="Comic Sans MS" pitchFamily="66" charset="0"/>
              </a:rPr>
              <a:t>Fixed arrangement in the near future</a:t>
            </a:r>
          </a:p>
          <a:p>
            <a:pPr marL="342900" indent="-342900">
              <a:buAutoNum type="alphaLcPeriod"/>
            </a:pPr>
            <a:r>
              <a:rPr lang="en-US" sz="1700" dirty="0" smtClean="0">
                <a:latin typeface="Comic Sans MS" pitchFamily="66" charset="0"/>
              </a:rPr>
              <a:t>Permanent situations/states</a:t>
            </a:r>
          </a:p>
          <a:p>
            <a:pPr marL="342900" indent="-342900">
              <a:buAutoNum type="alphaLcPeriod"/>
            </a:pPr>
            <a:r>
              <a:rPr lang="en-US" sz="1700" dirty="0" smtClean="0">
                <a:latin typeface="Comic Sans MS" pitchFamily="66" charset="0"/>
              </a:rPr>
              <a:t>Actions taking place at or around the moment of speaking; temporary situations</a:t>
            </a:r>
          </a:p>
          <a:p>
            <a:pPr marL="342900" indent="-342900">
              <a:buAutoNum type="alphaLcPeriod"/>
            </a:pPr>
            <a:r>
              <a:rPr lang="en-US" sz="1700" dirty="0" smtClean="0">
                <a:latin typeface="Comic Sans MS" pitchFamily="66" charset="0"/>
              </a:rPr>
              <a:t>Actions started in the past and continuing to the present</a:t>
            </a:r>
          </a:p>
          <a:p>
            <a:pPr marL="342900" indent="-342900">
              <a:buAutoNum type="alphaLcPeriod"/>
            </a:pPr>
            <a:r>
              <a:rPr lang="en-US" sz="1700" dirty="0" smtClean="0">
                <a:latin typeface="Comic Sans MS" pitchFamily="66" charset="0"/>
              </a:rPr>
              <a:t>Changing or developing situations</a:t>
            </a:r>
          </a:p>
          <a:p>
            <a:pPr marL="342900" indent="-342900">
              <a:buAutoNum type="alphaLcPeriod"/>
            </a:pPr>
            <a:r>
              <a:rPr lang="en-US" sz="1700" dirty="0" smtClean="0">
                <a:latin typeface="Comic Sans MS" pitchFamily="66" charset="0"/>
              </a:rPr>
              <a:t>A past action whose result is visible in the present</a:t>
            </a:r>
          </a:p>
          <a:p>
            <a:pPr marL="342900" indent="-342900">
              <a:buAutoNum type="alphaLcPeriod"/>
            </a:pPr>
            <a:r>
              <a:rPr lang="en-US" sz="1700" dirty="0" smtClean="0">
                <a:latin typeface="Comic Sans MS" pitchFamily="66" charset="0"/>
              </a:rPr>
              <a:t>Permanent truths or laws of nature</a:t>
            </a:r>
          </a:p>
          <a:p>
            <a:pPr marL="342900" indent="-342900">
              <a:buAutoNum type="alphaLcPeriod"/>
            </a:pPr>
            <a:r>
              <a:rPr lang="en-US" sz="1700" dirty="0" smtClean="0">
                <a:latin typeface="Comic Sans MS" pitchFamily="66" charset="0"/>
              </a:rPr>
              <a:t>Expressing anger, irritation or criticism</a:t>
            </a:r>
          </a:p>
          <a:p>
            <a:pPr marL="342900" indent="-342900">
              <a:buAutoNum type="alphaLcPeriod"/>
            </a:pPr>
            <a:r>
              <a:rPr lang="en-US" sz="1700" dirty="0" smtClean="0">
                <a:latin typeface="Comic Sans MS" pitchFamily="66" charset="0"/>
              </a:rPr>
              <a:t>Timetables</a:t>
            </a:r>
          </a:p>
          <a:p>
            <a:pPr marL="342900" indent="-342900">
              <a:buAutoNum type="alphaLcPeriod"/>
            </a:pPr>
            <a:r>
              <a:rPr lang="en-US" sz="1700" dirty="0" smtClean="0">
                <a:latin typeface="Comic Sans MS" pitchFamily="66" charset="0"/>
              </a:rPr>
              <a:t>Recently completed actions</a:t>
            </a:r>
            <a:endParaRPr lang="ru-RU" sz="1700" dirty="0"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1849388"/>
            <a:ext cx="4921696" cy="7920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1. They </a:t>
            </a:r>
            <a:r>
              <a:rPr lang="en-US" sz="2400" b="1" dirty="0" smtClean="0">
                <a:latin typeface="Comic Sans MS" pitchFamily="66" charset="0"/>
              </a:rPr>
              <a:t>are moving </a:t>
            </a:r>
            <a:r>
              <a:rPr lang="en-US" sz="2400" dirty="0" smtClean="0">
                <a:latin typeface="Comic Sans MS" pitchFamily="66" charset="0"/>
              </a:rPr>
              <a:t>to Australia this summer.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504" y="2782000"/>
            <a:ext cx="4921696" cy="7920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2. Laura </a:t>
            </a:r>
            <a:r>
              <a:rPr lang="en-US" sz="2400" b="1" dirty="0" smtClean="0">
                <a:latin typeface="Comic Sans MS" pitchFamily="66" charset="0"/>
              </a:rPr>
              <a:t>has just finished </a:t>
            </a:r>
            <a:r>
              <a:rPr lang="en-US" sz="2400" dirty="0" smtClean="0">
                <a:latin typeface="Comic Sans MS" pitchFamily="66" charset="0"/>
              </a:rPr>
              <a:t>cooking dinner.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7504" y="3714612"/>
            <a:ext cx="4921696" cy="7920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3. Water </a:t>
            </a:r>
            <a:r>
              <a:rPr lang="en-US" sz="2400" b="1" dirty="0" smtClean="0">
                <a:latin typeface="Comic Sans MS" pitchFamily="66" charset="0"/>
              </a:rPr>
              <a:t>boils</a:t>
            </a:r>
            <a:r>
              <a:rPr lang="en-US" sz="2400" dirty="0" smtClean="0">
                <a:latin typeface="Comic Sans MS" pitchFamily="66" charset="0"/>
              </a:rPr>
              <a:t> at 100˚C and </a:t>
            </a:r>
            <a:r>
              <a:rPr lang="en-US" sz="2400" b="1" dirty="0" smtClean="0">
                <a:latin typeface="Comic Sans MS" pitchFamily="66" charset="0"/>
              </a:rPr>
              <a:t>freezes</a:t>
            </a:r>
            <a:r>
              <a:rPr lang="en-US" sz="2400" dirty="0" smtClean="0">
                <a:latin typeface="Comic Sans MS" pitchFamily="66" charset="0"/>
              </a:rPr>
              <a:t> at 0˚C.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7504" y="4647225"/>
            <a:ext cx="4921696" cy="7920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4. The train to London </a:t>
            </a:r>
            <a:r>
              <a:rPr lang="en-US" sz="2400" b="1" dirty="0" smtClean="0">
                <a:latin typeface="Comic Sans MS" pitchFamily="66" charset="0"/>
              </a:rPr>
              <a:t>leaves</a:t>
            </a:r>
            <a:r>
              <a:rPr lang="en-US" sz="2400" dirty="0" smtClean="0">
                <a:latin typeface="Comic Sans MS" pitchFamily="66" charset="0"/>
              </a:rPr>
              <a:t> at 12 o’clock.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6" name="16-конечная звезда 5"/>
          <p:cNvSpPr/>
          <p:nvPr/>
        </p:nvSpPr>
        <p:spPr>
          <a:xfrm>
            <a:off x="3145522" y="1993404"/>
            <a:ext cx="1956842" cy="648072"/>
          </a:xfrm>
          <a:prstGeom prst="star16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omic Sans MS" pitchFamily="66" charset="0"/>
              </a:rPr>
              <a:t>a</a:t>
            </a:r>
            <a:r>
              <a:rPr lang="en-US" sz="2000" b="1" dirty="0" smtClean="0">
                <a:solidFill>
                  <a:schemeClr val="tx1"/>
                </a:solidFill>
                <a:latin typeface="Comic Sans MS" pitchFamily="66" charset="0"/>
              </a:rPr>
              <a:t> - PC</a:t>
            </a:r>
            <a:endParaRPr lang="ru-RU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" name="16-конечная звезда 14"/>
          <p:cNvSpPr/>
          <p:nvPr/>
        </p:nvSpPr>
        <p:spPr>
          <a:xfrm>
            <a:off x="3139802" y="2972696"/>
            <a:ext cx="2238742" cy="648072"/>
          </a:xfrm>
          <a:prstGeom prst="star16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Comic Sans MS" pitchFamily="66" charset="0"/>
              </a:rPr>
              <a:t>j - PPS</a:t>
            </a:r>
            <a:endParaRPr lang="ru-RU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7" name="16-конечная звезда 16"/>
          <p:cNvSpPr/>
          <p:nvPr/>
        </p:nvSpPr>
        <p:spPr>
          <a:xfrm>
            <a:off x="3297922" y="3786620"/>
            <a:ext cx="1956842" cy="648072"/>
          </a:xfrm>
          <a:prstGeom prst="star16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Comic Sans MS" pitchFamily="66" charset="0"/>
              </a:rPr>
              <a:t>g - PS</a:t>
            </a:r>
            <a:endParaRPr lang="ru-RU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8" name="16-конечная звезда 17"/>
          <p:cNvSpPr/>
          <p:nvPr/>
        </p:nvSpPr>
        <p:spPr>
          <a:xfrm>
            <a:off x="3302506" y="4923832"/>
            <a:ext cx="1956842" cy="648072"/>
          </a:xfrm>
          <a:prstGeom prst="star16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Comic Sans MS" pitchFamily="66" charset="0"/>
              </a:rPr>
              <a:t>i - PS</a:t>
            </a:r>
            <a:endParaRPr lang="ru-RU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14413" y="318130"/>
            <a:ext cx="7115175" cy="5362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514783" y="165800"/>
            <a:ext cx="3312368" cy="1008112"/>
          </a:xfrm>
          <a:prstGeom prst="wedgeRoundRectCallout">
            <a:avLst>
              <a:gd name="adj1" fmla="val 49561"/>
              <a:gd name="adj2" fmla="val 118056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…………………… (</a:t>
            </a:r>
            <a:r>
              <a:rPr lang="en-US" sz="2000" b="1" dirty="0" smtClean="0">
                <a:latin typeface="Comic Sans MS" pitchFamily="66" charset="0"/>
              </a:rPr>
              <a:t>you/read</a:t>
            </a:r>
            <a:r>
              <a:rPr lang="en-US" sz="2000" dirty="0" smtClean="0">
                <a:latin typeface="Comic Sans MS" pitchFamily="66" charset="0"/>
              </a:rPr>
              <a:t>) the new Harry Potter book yet?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5652120" y="165800"/>
            <a:ext cx="3312368" cy="1008112"/>
          </a:xfrm>
          <a:prstGeom prst="wedgeRoundRectCallout">
            <a:avLst>
              <a:gd name="adj1" fmla="val -34981"/>
              <a:gd name="adj2" fmla="val 115788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I ……………………… (</a:t>
            </a:r>
            <a:r>
              <a:rPr lang="en-US" sz="2000" b="1" dirty="0" smtClean="0">
                <a:latin typeface="Comic Sans MS" pitchFamily="66" charset="0"/>
              </a:rPr>
              <a:t>read</a:t>
            </a:r>
            <a:r>
              <a:rPr lang="en-US" sz="2000" dirty="0" smtClean="0">
                <a:latin typeface="Comic Sans MS" pitchFamily="66" charset="0"/>
              </a:rPr>
              <a:t>) it now actually.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6444208" y="1173912"/>
            <a:ext cx="3161327" cy="288032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153795" y="165800"/>
            <a:ext cx="2017172" cy="34333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Have you read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156176" y="318130"/>
            <a:ext cx="1512168" cy="34333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Comic Sans MS" pitchFamily="66" charset="0"/>
              </a:rPr>
              <a:t>a</a:t>
            </a:r>
            <a:r>
              <a:rPr lang="en-US" sz="2000" dirty="0" smtClean="0">
                <a:latin typeface="Comic Sans MS" pitchFamily="66" charset="0"/>
              </a:rPr>
              <a:t>m reading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3" name="16-конечная звезда 12"/>
          <p:cNvSpPr/>
          <p:nvPr/>
        </p:nvSpPr>
        <p:spPr>
          <a:xfrm>
            <a:off x="53009" y="1281200"/>
            <a:ext cx="3744416" cy="1332872"/>
          </a:xfrm>
          <a:prstGeom prst="star16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Present Perfect. Experience.</a:t>
            </a:r>
            <a:endParaRPr lang="ru-RU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20730" y="69726"/>
            <a:ext cx="3875806" cy="446449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AutoNum type="alphaLcPeriod"/>
            </a:pPr>
            <a:r>
              <a:rPr lang="en-US" sz="1700" dirty="0" smtClean="0">
                <a:latin typeface="Comic Sans MS" pitchFamily="66" charset="0"/>
              </a:rPr>
              <a:t>Fixed arrangement in the near future</a:t>
            </a:r>
          </a:p>
          <a:p>
            <a:pPr marL="342900" indent="-342900">
              <a:buAutoNum type="alphaLcPeriod"/>
            </a:pPr>
            <a:r>
              <a:rPr lang="en-US" sz="1700" dirty="0" smtClean="0">
                <a:latin typeface="Comic Sans MS" pitchFamily="66" charset="0"/>
              </a:rPr>
              <a:t>Permanent situations/states</a:t>
            </a:r>
          </a:p>
          <a:p>
            <a:pPr marL="342900" indent="-342900">
              <a:buAutoNum type="alphaLcPeriod"/>
            </a:pPr>
            <a:r>
              <a:rPr lang="en-US" sz="1700" dirty="0" smtClean="0">
                <a:latin typeface="Comic Sans MS" pitchFamily="66" charset="0"/>
              </a:rPr>
              <a:t>Actions taking place at or around the moment of speaking; temporary situations</a:t>
            </a:r>
          </a:p>
          <a:p>
            <a:pPr marL="342900" indent="-342900">
              <a:buAutoNum type="alphaLcPeriod"/>
            </a:pPr>
            <a:r>
              <a:rPr lang="en-US" sz="1700" dirty="0" smtClean="0">
                <a:latin typeface="Comic Sans MS" pitchFamily="66" charset="0"/>
              </a:rPr>
              <a:t>Actions started in the past and continuing to the present</a:t>
            </a:r>
          </a:p>
          <a:p>
            <a:pPr marL="342900" indent="-342900">
              <a:buAutoNum type="alphaLcPeriod"/>
            </a:pPr>
            <a:r>
              <a:rPr lang="en-US" sz="1700" dirty="0" smtClean="0">
                <a:latin typeface="Comic Sans MS" pitchFamily="66" charset="0"/>
              </a:rPr>
              <a:t>Changing or developing situations</a:t>
            </a:r>
          </a:p>
          <a:p>
            <a:pPr marL="342900" indent="-342900">
              <a:buAutoNum type="alphaLcPeriod"/>
            </a:pPr>
            <a:r>
              <a:rPr lang="en-US" sz="1700" dirty="0" smtClean="0">
                <a:latin typeface="Comic Sans MS" pitchFamily="66" charset="0"/>
              </a:rPr>
              <a:t>A past action whose result is visible in the present</a:t>
            </a:r>
          </a:p>
          <a:p>
            <a:pPr marL="342900" indent="-342900">
              <a:buAutoNum type="alphaLcPeriod"/>
            </a:pPr>
            <a:r>
              <a:rPr lang="en-US" sz="1700" dirty="0" smtClean="0">
                <a:latin typeface="Comic Sans MS" pitchFamily="66" charset="0"/>
              </a:rPr>
              <a:t>Permanent truths or laws of nature</a:t>
            </a:r>
          </a:p>
          <a:p>
            <a:pPr marL="342900" indent="-342900">
              <a:buAutoNum type="alphaLcPeriod"/>
            </a:pPr>
            <a:r>
              <a:rPr lang="en-US" sz="1700" dirty="0" smtClean="0">
                <a:latin typeface="Comic Sans MS" pitchFamily="66" charset="0"/>
              </a:rPr>
              <a:t>Expressing anger, irritation or criticism</a:t>
            </a:r>
          </a:p>
          <a:p>
            <a:pPr marL="342900" indent="-342900">
              <a:buAutoNum type="alphaLcPeriod"/>
            </a:pPr>
            <a:r>
              <a:rPr lang="en-US" sz="1700" dirty="0" smtClean="0">
                <a:latin typeface="Comic Sans MS" pitchFamily="66" charset="0"/>
              </a:rPr>
              <a:t>Timetables</a:t>
            </a:r>
          </a:p>
          <a:p>
            <a:pPr marL="342900" indent="-342900">
              <a:buAutoNum type="alphaLcPeriod"/>
            </a:pPr>
            <a:r>
              <a:rPr lang="en-US" sz="1700" dirty="0" smtClean="0">
                <a:latin typeface="Comic Sans MS" pitchFamily="66" charset="0"/>
              </a:rPr>
              <a:t>Recently completed actions</a:t>
            </a:r>
            <a:endParaRPr lang="ru-RU" sz="1700" dirty="0"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1560" y="69726"/>
            <a:ext cx="4921696" cy="7920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5. Derek </a:t>
            </a:r>
            <a:r>
              <a:rPr lang="en-US" sz="2400" b="1" dirty="0" smtClean="0">
                <a:latin typeface="Comic Sans MS" pitchFamily="66" charset="0"/>
              </a:rPr>
              <a:t>is watching </a:t>
            </a:r>
            <a:r>
              <a:rPr lang="en-US" sz="2400" dirty="0" smtClean="0">
                <a:latin typeface="Comic Sans MS" pitchFamily="66" charset="0"/>
              </a:rPr>
              <a:t>a new DVD now. 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1560" y="969033"/>
            <a:ext cx="4921696" cy="7920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6. He’</a:t>
            </a:r>
            <a:r>
              <a:rPr lang="en-US" sz="2400" b="1" dirty="0" smtClean="0">
                <a:latin typeface="Comic Sans MS" pitchFamily="66" charset="0"/>
              </a:rPr>
              <a:t>s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b="1" dirty="0" smtClean="0">
                <a:latin typeface="Comic Sans MS" pitchFamily="66" charset="0"/>
              </a:rPr>
              <a:t>been reading </a:t>
            </a:r>
            <a:r>
              <a:rPr lang="en-US" sz="2400" dirty="0" smtClean="0">
                <a:latin typeface="Comic Sans MS" pitchFamily="66" charset="0"/>
              </a:rPr>
              <a:t>the magazine all morning.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1560" y="1868340"/>
            <a:ext cx="4921696" cy="7920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7. She </a:t>
            </a:r>
            <a:r>
              <a:rPr lang="en-US" sz="2400" b="1" dirty="0" smtClean="0">
                <a:latin typeface="Comic Sans MS" pitchFamily="66" charset="0"/>
              </a:rPr>
              <a:t>has had </a:t>
            </a:r>
            <a:r>
              <a:rPr lang="en-US" sz="2400" dirty="0" smtClean="0">
                <a:latin typeface="Comic Sans MS" pitchFamily="66" charset="0"/>
              </a:rPr>
              <a:t>a haircut. It suits her very much.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1560" y="2767647"/>
            <a:ext cx="4921696" cy="7920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8. China </a:t>
            </a:r>
            <a:r>
              <a:rPr lang="en-US" sz="2400" b="1" dirty="0" smtClean="0">
                <a:latin typeface="Comic Sans MS" pitchFamily="66" charset="0"/>
              </a:rPr>
              <a:t>is becoming </a:t>
            </a:r>
            <a:r>
              <a:rPr lang="en-US" sz="2400" dirty="0" smtClean="0">
                <a:latin typeface="Comic Sans MS" pitchFamily="66" charset="0"/>
              </a:rPr>
              <a:t>more and more powerful.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1560" y="3666954"/>
            <a:ext cx="4921696" cy="7920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9. My cousin </a:t>
            </a:r>
            <a:r>
              <a:rPr lang="en-US" sz="2400" b="1" dirty="0" smtClean="0">
                <a:latin typeface="Comic Sans MS" pitchFamily="66" charset="0"/>
              </a:rPr>
              <a:t>lives</a:t>
            </a:r>
            <a:r>
              <a:rPr lang="en-US" sz="2400" dirty="0" smtClean="0">
                <a:latin typeface="Comic Sans MS" pitchFamily="66" charset="0"/>
              </a:rPr>
              <a:t> in Wales.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1560" y="4566260"/>
            <a:ext cx="4921696" cy="7920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10. My sister </a:t>
            </a:r>
            <a:r>
              <a:rPr lang="en-US" sz="2400" b="1" dirty="0" smtClean="0">
                <a:latin typeface="Comic Sans MS" pitchFamily="66" charset="0"/>
              </a:rPr>
              <a:t>is always borrowing </a:t>
            </a:r>
            <a:r>
              <a:rPr lang="en-US" sz="2400" dirty="0" smtClean="0">
                <a:latin typeface="Comic Sans MS" pitchFamily="66" charset="0"/>
              </a:rPr>
              <a:t>my clothes.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0" name="16-конечная звезда 9"/>
          <p:cNvSpPr/>
          <p:nvPr/>
        </p:nvSpPr>
        <p:spPr>
          <a:xfrm>
            <a:off x="3217500" y="141734"/>
            <a:ext cx="1956842" cy="648072"/>
          </a:xfrm>
          <a:prstGeom prst="star16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Comic Sans MS" pitchFamily="66" charset="0"/>
              </a:rPr>
              <a:t>c - PC</a:t>
            </a:r>
            <a:endParaRPr lang="ru-RU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" name="16-конечная звезда 13"/>
          <p:cNvSpPr/>
          <p:nvPr/>
        </p:nvSpPr>
        <p:spPr>
          <a:xfrm>
            <a:off x="2987824" y="1200562"/>
            <a:ext cx="2232248" cy="648072"/>
          </a:xfrm>
          <a:prstGeom prst="star16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omic Sans MS" pitchFamily="66" charset="0"/>
              </a:rPr>
              <a:t>d</a:t>
            </a:r>
            <a:r>
              <a:rPr lang="en-US" sz="2000" b="1" dirty="0" smtClean="0">
                <a:solidFill>
                  <a:schemeClr val="tx1"/>
                </a:solidFill>
                <a:latin typeface="Comic Sans MS" pitchFamily="66" charset="0"/>
              </a:rPr>
              <a:t> - PPC</a:t>
            </a:r>
            <a:endParaRPr lang="ru-RU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" name="16-конечная звезда 14"/>
          <p:cNvSpPr/>
          <p:nvPr/>
        </p:nvSpPr>
        <p:spPr>
          <a:xfrm>
            <a:off x="2987824" y="1977938"/>
            <a:ext cx="2221954" cy="648072"/>
          </a:xfrm>
          <a:prstGeom prst="star16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Comic Sans MS" pitchFamily="66" charset="0"/>
              </a:rPr>
              <a:t>f - PPS</a:t>
            </a:r>
            <a:endParaRPr lang="ru-RU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6" name="16-конечная звезда 15"/>
          <p:cNvSpPr/>
          <p:nvPr/>
        </p:nvSpPr>
        <p:spPr>
          <a:xfrm>
            <a:off x="3252936" y="2908803"/>
            <a:ext cx="1956842" cy="648072"/>
          </a:xfrm>
          <a:prstGeom prst="star16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omic Sans MS" pitchFamily="66" charset="0"/>
              </a:rPr>
              <a:t>e</a:t>
            </a:r>
            <a:r>
              <a:rPr lang="en-US" sz="2000" b="1" dirty="0" smtClean="0">
                <a:solidFill>
                  <a:schemeClr val="tx1"/>
                </a:solidFill>
                <a:latin typeface="Comic Sans MS" pitchFamily="66" charset="0"/>
              </a:rPr>
              <a:t> - PC</a:t>
            </a:r>
            <a:endParaRPr lang="ru-RU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7" name="16-конечная звезда 16"/>
          <p:cNvSpPr/>
          <p:nvPr/>
        </p:nvSpPr>
        <p:spPr>
          <a:xfrm>
            <a:off x="3227794" y="3738962"/>
            <a:ext cx="1956842" cy="648072"/>
          </a:xfrm>
          <a:prstGeom prst="star16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omic Sans MS" pitchFamily="66" charset="0"/>
              </a:rPr>
              <a:t>b</a:t>
            </a:r>
            <a:r>
              <a:rPr lang="en-US" sz="2000" b="1" dirty="0" smtClean="0">
                <a:solidFill>
                  <a:schemeClr val="tx1"/>
                </a:solidFill>
                <a:latin typeface="Comic Sans MS" pitchFamily="66" charset="0"/>
              </a:rPr>
              <a:t> - PS</a:t>
            </a:r>
            <a:endParaRPr lang="ru-RU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8" name="16-конечная звезда 17"/>
          <p:cNvSpPr/>
          <p:nvPr/>
        </p:nvSpPr>
        <p:spPr>
          <a:xfrm>
            <a:off x="3347864" y="4801716"/>
            <a:ext cx="1956842" cy="648072"/>
          </a:xfrm>
          <a:prstGeom prst="star16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omic Sans MS" pitchFamily="66" charset="0"/>
              </a:rPr>
              <a:t>h</a:t>
            </a:r>
            <a:r>
              <a:rPr lang="en-US" sz="2000" b="1" dirty="0" smtClean="0">
                <a:solidFill>
                  <a:schemeClr val="tx1"/>
                </a:solidFill>
                <a:latin typeface="Comic Sans MS" pitchFamily="66" charset="0"/>
              </a:rPr>
              <a:t> - PC</a:t>
            </a:r>
            <a:endParaRPr lang="ru-RU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5340" y="110610"/>
            <a:ext cx="8628660" cy="40011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Put the verbs in brackets into the correct present tense.</a:t>
            </a:r>
            <a:endParaRPr lang="ru-RU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31640" y="599074"/>
            <a:ext cx="6696744" cy="5022558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720" y="1273324"/>
            <a:ext cx="581025" cy="22860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16216" y="1273324"/>
            <a:ext cx="1219200" cy="23812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82816" y="1849388"/>
            <a:ext cx="533400" cy="23812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54253" y="2209428"/>
            <a:ext cx="390525" cy="24765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19464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19672" y="2826508"/>
            <a:ext cx="1276350" cy="23812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19465" name="Picture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80012" y="3136511"/>
            <a:ext cx="1695450" cy="27622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19466" name="Picture 1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41962" y="3424166"/>
            <a:ext cx="971550" cy="23812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19467" name="Picture 1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89362" y="3721596"/>
            <a:ext cx="1390650" cy="28575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19468" name="Picture 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597053" y="4081636"/>
            <a:ext cx="1838325" cy="28575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19469" name="Picture 1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310557" y="4393544"/>
            <a:ext cx="1038225" cy="26670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5340" y="110610"/>
            <a:ext cx="862866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omic Sans MS" pitchFamily="66" charset="0"/>
              </a:rPr>
              <a:t>Put the verbs in brackets into the present simple or the present continuous.</a:t>
            </a:r>
            <a:endParaRPr lang="ru-RU" dirty="0">
              <a:solidFill>
                <a:schemeClr val="bg1"/>
              </a:solidFill>
              <a:latin typeface="Comic Sans MS" pitchFamily="66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250683" y="575163"/>
            <a:ext cx="8588516" cy="800219"/>
            <a:chOff x="250684" y="575163"/>
            <a:chExt cx="8588516" cy="800219"/>
          </a:xfrm>
        </p:grpSpPr>
        <p:sp>
          <p:nvSpPr>
            <p:cNvPr id="2" name="TextBox 1"/>
            <p:cNvSpPr txBox="1"/>
            <p:nvPr/>
          </p:nvSpPr>
          <p:spPr>
            <a:xfrm>
              <a:off x="755576" y="605940"/>
              <a:ext cx="80836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latin typeface="Comic Sans MS" pitchFamily="66" charset="0"/>
                </a:rPr>
                <a:t>A: I …………………………… (</a:t>
              </a:r>
              <a:r>
                <a:rPr lang="en-US" sz="2000" b="1" dirty="0" smtClean="0">
                  <a:latin typeface="Comic Sans MS" pitchFamily="66" charset="0"/>
                </a:rPr>
                <a:t>see</a:t>
              </a:r>
              <a:r>
                <a:rPr lang="en-US" sz="2000" dirty="0" smtClean="0">
                  <a:latin typeface="Comic Sans MS" pitchFamily="66" charset="0"/>
                </a:rPr>
                <a:t>) the dentist this afternoon.</a:t>
              </a:r>
              <a:endParaRPr lang="ru-RU" sz="2000" dirty="0">
                <a:latin typeface="Comic Sans MS" pitchFamily="66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55576" y="975272"/>
              <a:ext cx="80836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latin typeface="Comic Sans MS" pitchFamily="66" charset="0"/>
                </a:rPr>
                <a:t>B: I …………………………… (</a:t>
              </a:r>
              <a:r>
                <a:rPr lang="en-US" sz="2000" b="1" dirty="0" smtClean="0">
                  <a:latin typeface="Comic Sans MS" pitchFamily="66" charset="0"/>
                </a:rPr>
                <a:t>see</a:t>
              </a:r>
              <a:r>
                <a:rPr lang="en-US" sz="2000" dirty="0" smtClean="0">
                  <a:latin typeface="Comic Sans MS" pitchFamily="66" charset="0"/>
                </a:rPr>
                <a:t>). We can meet tomorrow then.</a:t>
              </a:r>
              <a:endParaRPr lang="ru-RU" sz="2000" dirty="0">
                <a:latin typeface="Comic Sans MS" pitchFamily="66" charset="0"/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250684" y="575163"/>
              <a:ext cx="529311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400" b="1" cap="none" spc="0" dirty="0" smtClean="0">
                  <a:ln w="17780" cmpd="sng">
                    <a:solidFill>
                      <a:schemeClr val="accent1">
                        <a:tint val="3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63000"/>
                        </a:schemeClr>
                      </a:gs>
                      <a:gs pos="90000">
                        <a:schemeClr val="accent1">
                          <a:shade val="50000"/>
                          <a:satMod val="100000"/>
                        </a:schemeClr>
                      </a:gs>
                    </a:gsLst>
                    <a:lin ang="5400000" scaled="0"/>
                  </a:gradFill>
                  <a:effectLst>
                    <a:outerShdw blurRad="55000" dist="50800" dir="5400000" algn="tl">
                      <a:srgbClr val="000000">
                        <a:alpha val="33000"/>
                      </a:srgbClr>
                    </a:outerShdw>
                  </a:effectLst>
                  <a:latin typeface="Comic Sans MS" pitchFamily="66" charset="0"/>
                </a:rPr>
                <a:t>1</a:t>
              </a:r>
              <a:endParaRPr lang="ru-RU" sz="4400" b="1" cap="none" spc="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 scaled="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mic Sans MS" pitchFamily="66" charset="0"/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250683" y="1511159"/>
            <a:ext cx="8588517" cy="1107995"/>
            <a:chOff x="250683" y="1470306"/>
            <a:chExt cx="8588517" cy="1107995"/>
          </a:xfrm>
        </p:grpSpPr>
        <p:sp>
          <p:nvSpPr>
            <p:cNvPr id="13" name="TextBox 12"/>
            <p:cNvSpPr txBox="1"/>
            <p:nvPr/>
          </p:nvSpPr>
          <p:spPr>
            <a:xfrm>
              <a:off x="755576" y="1501083"/>
              <a:ext cx="80836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latin typeface="Comic Sans MS" pitchFamily="66" charset="0"/>
                </a:rPr>
                <a:t>A: Pat ………………………… (</a:t>
              </a:r>
              <a:r>
                <a:rPr lang="en-US" sz="2000" b="1" dirty="0" smtClean="0">
                  <a:latin typeface="Comic Sans MS" pitchFamily="66" charset="0"/>
                </a:rPr>
                <a:t>enjoy</a:t>
              </a:r>
              <a:r>
                <a:rPr lang="en-US" sz="2000" dirty="0" smtClean="0">
                  <a:latin typeface="Comic Sans MS" pitchFamily="66" charset="0"/>
                </a:rPr>
                <a:t>) paragliding.</a:t>
              </a:r>
              <a:endParaRPr lang="ru-RU" sz="2000" dirty="0">
                <a:latin typeface="Comic Sans MS" pitchFamily="66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55576" y="1870415"/>
              <a:ext cx="80836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latin typeface="Comic Sans MS" pitchFamily="66" charset="0"/>
                </a:rPr>
                <a:t>B: And ………………………… (</a:t>
              </a:r>
              <a:r>
                <a:rPr lang="en-US" sz="2000" b="1" dirty="0" smtClean="0">
                  <a:latin typeface="Comic Sans MS" pitchFamily="66" charset="0"/>
                </a:rPr>
                <a:t>he/enjoy</a:t>
              </a:r>
              <a:r>
                <a:rPr lang="en-US" sz="2000" dirty="0" smtClean="0">
                  <a:latin typeface="Comic Sans MS" pitchFamily="66" charset="0"/>
                </a:rPr>
                <a:t>) his paragliding holiday in Scotland?</a:t>
              </a:r>
              <a:endParaRPr lang="ru-RU" sz="2000" dirty="0">
                <a:latin typeface="Comic Sans MS" pitchFamily="66" charset="0"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50683" y="1470306"/>
              <a:ext cx="529312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400" b="1" dirty="0">
                  <a:ln w="17780" cmpd="sng">
                    <a:solidFill>
                      <a:schemeClr val="accent1">
                        <a:tint val="3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63000"/>
                        </a:schemeClr>
                      </a:gs>
                      <a:gs pos="90000">
                        <a:schemeClr val="accent1">
                          <a:shade val="50000"/>
                          <a:satMod val="100000"/>
                        </a:schemeClr>
                      </a:gs>
                    </a:gsLst>
                    <a:lin ang="5400000" scaled="0"/>
                  </a:gradFill>
                  <a:effectLst>
                    <a:outerShdw blurRad="55000" dist="50800" dir="5400000" algn="tl">
                      <a:srgbClr val="000000">
                        <a:alpha val="33000"/>
                      </a:srgbClr>
                    </a:outerShdw>
                  </a:effectLst>
                  <a:latin typeface="Comic Sans MS" pitchFamily="66" charset="0"/>
                </a:rPr>
                <a:t>2</a:t>
              </a:r>
              <a:endParaRPr lang="ru-RU" sz="4400" b="1" cap="none" spc="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 scaled="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mic Sans MS" pitchFamily="66" charset="0"/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250683" y="2754931"/>
            <a:ext cx="8588517" cy="800219"/>
            <a:chOff x="250683" y="2619502"/>
            <a:chExt cx="8588517" cy="800219"/>
          </a:xfrm>
        </p:grpSpPr>
        <p:sp>
          <p:nvSpPr>
            <p:cNvPr id="16" name="TextBox 15"/>
            <p:cNvSpPr txBox="1"/>
            <p:nvPr/>
          </p:nvSpPr>
          <p:spPr>
            <a:xfrm>
              <a:off x="755576" y="2650279"/>
              <a:ext cx="80836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latin typeface="Comic Sans MS" pitchFamily="66" charset="0"/>
                </a:rPr>
                <a:t>A: They ………………………… (</a:t>
              </a:r>
              <a:r>
                <a:rPr lang="en-US" sz="2000" b="1" dirty="0" smtClean="0">
                  <a:latin typeface="Comic Sans MS" pitchFamily="66" charset="0"/>
                </a:rPr>
                <a:t>think</a:t>
              </a:r>
              <a:r>
                <a:rPr lang="en-US" sz="2000" dirty="0" smtClean="0">
                  <a:latin typeface="Comic Sans MS" pitchFamily="66" charset="0"/>
                </a:rPr>
                <a:t>) of moving house.</a:t>
              </a:r>
              <a:endParaRPr lang="ru-RU" sz="2000" dirty="0">
                <a:latin typeface="Comic Sans MS" pitchFamily="66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55576" y="3019611"/>
              <a:ext cx="80836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latin typeface="Comic Sans MS" pitchFamily="66" charset="0"/>
                </a:rPr>
                <a:t>B: I ……………………… (</a:t>
              </a:r>
              <a:r>
                <a:rPr lang="en-US" sz="2000" b="1" dirty="0" smtClean="0">
                  <a:latin typeface="Comic Sans MS" pitchFamily="66" charset="0"/>
                </a:rPr>
                <a:t>not think</a:t>
              </a:r>
              <a:r>
                <a:rPr lang="en-US" sz="2000" dirty="0" smtClean="0">
                  <a:latin typeface="Comic Sans MS" pitchFamily="66" charset="0"/>
                </a:rPr>
                <a:t>) it’s a good idea.</a:t>
              </a:r>
              <a:endParaRPr lang="ru-RU" sz="2000" dirty="0">
                <a:latin typeface="Comic Sans MS" pitchFamily="66" charset="0"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250683" y="2619502"/>
              <a:ext cx="529312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400" b="1" dirty="0">
                  <a:ln w="17780" cmpd="sng">
                    <a:solidFill>
                      <a:schemeClr val="accent1">
                        <a:tint val="3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63000"/>
                        </a:schemeClr>
                      </a:gs>
                      <a:gs pos="90000">
                        <a:schemeClr val="accent1">
                          <a:shade val="50000"/>
                          <a:satMod val="100000"/>
                        </a:schemeClr>
                      </a:gs>
                    </a:gsLst>
                    <a:lin ang="5400000" scaled="0"/>
                  </a:gradFill>
                  <a:effectLst>
                    <a:outerShdw blurRad="55000" dist="50800" dir="5400000" algn="tl">
                      <a:srgbClr val="000000">
                        <a:alpha val="33000"/>
                      </a:srgbClr>
                    </a:outerShdw>
                  </a:effectLst>
                  <a:latin typeface="Comic Sans MS" pitchFamily="66" charset="0"/>
                </a:rPr>
                <a:t>3</a:t>
              </a:r>
              <a:endParaRPr lang="ru-RU" sz="4400" b="1" cap="none" spc="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 scaled="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mic Sans MS" pitchFamily="66" charset="0"/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250683" y="3690927"/>
            <a:ext cx="8893317" cy="800219"/>
            <a:chOff x="250683" y="3537511"/>
            <a:chExt cx="8893317" cy="800219"/>
          </a:xfrm>
        </p:grpSpPr>
        <p:sp>
          <p:nvSpPr>
            <p:cNvPr id="19" name="TextBox 18"/>
            <p:cNvSpPr txBox="1"/>
            <p:nvPr/>
          </p:nvSpPr>
          <p:spPr>
            <a:xfrm>
              <a:off x="755576" y="3568288"/>
              <a:ext cx="80836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latin typeface="Comic Sans MS" pitchFamily="66" charset="0"/>
                </a:rPr>
                <a:t>A: He ………………………… (</a:t>
              </a:r>
              <a:r>
                <a:rPr lang="en-US" sz="2000" b="1" dirty="0" smtClean="0">
                  <a:latin typeface="Comic Sans MS" pitchFamily="66" charset="0"/>
                </a:rPr>
                <a:t>have</a:t>
              </a:r>
              <a:r>
                <a:rPr lang="en-US" sz="2000" dirty="0" smtClean="0">
                  <a:latin typeface="Comic Sans MS" pitchFamily="66" charset="0"/>
                </a:rPr>
                <a:t>) a new computer game.</a:t>
              </a:r>
              <a:endParaRPr lang="ru-RU" sz="2000" dirty="0">
                <a:latin typeface="Comic Sans MS" pitchFamily="66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55576" y="3937620"/>
              <a:ext cx="83884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latin typeface="Comic Sans MS" pitchFamily="66" charset="0"/>
                </a:rPr>
                <a:t>B: That’s why he ………………………… (</a:t>
              </a:r>
              <a:r>
                <a:rPr lang="en-US" sz="2000" b="1" dirty="0" smtClean="0">
                  <a:latin typeface="Comic Sans MS" pitchFamily="66" charset="0"/>
                </a:rPr>
                <a:t>have</a:t>
              </a:r>
              <a:r>
                <a:rPr lang="en-US" sz="2000" dirty="0" smtClean="0">
                  <a:latin typeface="Comic Sans MS" pitchFamily="66" charset="0"/>
                </a:rPr>
                <a:t>) problems doing his homework.</a:t>
              </a:r>
              <a:endParaRPr lang="ru-RU" sz="2000" dirty="0">
                <a:latin typeface="Comic Sans MS" pitchFamily="66" charset="0"/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250683" y="3537511"/>
              <a:ext cx="529312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400" b="1" dirty="0">
                  <a:ln w="17780" cmpd="sng">
                    <a:solidFill>
                      <a:schemeClr val="accent1">
                        <a:tint val="3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63000"/>
                        </a:schemeClr>
                      </a:gs>
                      <a:gs pos="90000">
                        <a:schemeClr val="accent1">
                          <a:shade val="50000"/>
                          <a:satMod val="100000"/>
                        </a:schemeClr>
                      </a:gs>
                    </a:gsLst>
                    <a:lin ang="5400000" scaled="0"/>
                  </a:gradFill>
                  <a:effectLst>
                    <a:outerShdw blurRad="55000" dist="50800" dir="5400000" algn="tl">
                      <a:srgbClr val="000000">
                        <a:alpha val="33000"/>
                      </a:srgbClr>
                    </a:outerShdw>
                  </a:effectLst>
                  <a:latin typeface="Comic Sans MS" pitchFamily="66" charset="0"/>
                </a:rPr>
                <a:t>4</a:t>
              </a:r>
              <a:endParaRPr lang="ru-RU" sz="4400" b="1" cap="none" spc="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 scaled="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mic Sans MS" pitchFamily="66" charset="0"/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250683" y="4626923"/>
            <a:ext cx="8785813" cy="800219"/>
            <a:chOff x="250683" y="4626923"/>
            <a:chExt cx="8785813" cy="800219"/>
          </a:xfrm>
        </p:grpSpPr>
        <p:sp>
          <p:nvSpPr>
            <p:cNvPr id="22" name="TextBox 21"/>
            <p:cNvSpPr txBox="1"/>
            <p:nvPr/>
          </p:nvSpPr>
          <p:spPr>
            <a:xfrm>
              <a:off x="755576" y="4657700"/>
              <a:ext cx="82809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latin typeface="Comic Sans MS" pitchFamily="66" charset="0"/>
                </a:rPr>
                <a:t>A: Who’s the girl over there who …………………… (</a:t>
              </a:r>
              <a:r>
                <a:rPr lang="en-US" sz="2000" b="1" dirty="0" smtClean="0">
                  <a:latin typeface="Comic Sans MS" pitchFamily="66" charset="0"/>
                </a:rPr>
                <a:t>look</a:t>
              </a:r>
              <a:r>
                <a:rPr lang="en-US" sz="2000" dirty="0" smtClean="0">
                  <a:latin typeface="Comic Sans MS" pitchFamily="66" charset="0"/>
                </a:rPr>
                <a:t>) at the painting?</a:t>
              </a:r>
              <a:endParaRPr lang="ru-RU" sz="2000" dirty="0">
                <a:latin typeface="Comic Sans MS" pitchFamily="66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55576" y="5027032"/>
              <a:ext cx="80836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latin typeface="Comic Sans MS" pitchFamily="66" charset="0"/>
                </a:rPr>
                <a:t>B: I’m not sure but she ……………………… (</a:t>
              </a:r>
              <a:r>
                <a:rPr lang="en-US" sz="2000" b="1" dirty="0" smtClean="0">
                  <a:latin typeface="Comic Sans MS" pitchFamily="66" charset="0"/>
                </a:rPr>
                <a:t>look</a:t>
              </a:r>
              <a:r>
                <a:rPr lang="en-US" sz="2000" dirty="0" smtClean="0">
                  <a:latin typeface="Comic Sans MS" pitchFamily="66" charset="0"/>
                </a:rPr>
                <a:t>) very friendly.</a:t>
              </a:r>
              <a:endParaRPr lang="ru-RU" sz="2000" dirty="0">
                <a:latin typeface="Comic Sans MS" pitchFamily="66" charset="0"/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250683" y="4626923"/>
              <a:ext cx="529312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400" b="1" dirty="0">
                  <a:ln w="17780" cmpd="sng">
                    <a:solidFill>
                      <a:schemeClr val="accent1">
                        <a:tint val="3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63000"/>
                        </a:schemeClr>
                      </a:gs>
                      <a:gs pos="90000">
                        <a:schemeClr val="accent1">
                          <a:shade val="50000"/>
                          <a:satMod val="100000"/>
                        </a:schemeClr>
                      </a:gs>
                    </a:gsLst>
                    <a:lin ang="5400000" scaled="0"/>
                  </a:gradFill>
                  <a:effectLst>
                    <a:outerShdw blurRad="55000" dist="50800" dir="5400000" algn="tl">
                      <a:srgbClr val="000000">
                        <a:alpha val="33000"/>
                      </a:srgbClr>
                    </a:outerShdw>
                  </a:effectLst>
                  <a:latin typeface="Comic Sans MS" pitchFamily="66" charset="0"/>
                </a:rPr>
                <a:t>5</a:t>
              </a:r>
              <a:endParaRPr lang="ru-RU" sz="4400" b="1" cap="none" spc="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 scaled="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mic Sans MS" pitchFamily="66" charset="0"/>
              </a:endParaRPr>
            </a:p>
          </p:txBody>
        </p:sp>
      </p:grpSp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91680" y="660798"/>
            <a:ext cx="1190625" cy="27622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8392" y="1006050"/>
            <a:ext cx="457200" cy="24765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8392" y="1564796"/>
            <a:ext cx="809625" cy="26670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0488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57047" y="1942046"/>
            <a:ext cx="1600200" cy="30480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0489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58392" y="2815801"/>
            <a:ext cx="1381125" cy="26670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0490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44627" y="3189839"/>
            <a:ext cx="1304925" cy="27622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0491" name="Picture 1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76514" y="3710274"/>
            <a:ext cx="438150" cy="25717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0492" name="Picture 1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03848" y="4121814"/>
            <a:ext cx="1066800" cy="29527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0493" name="Picture 1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003128" y="4657700"/>
            <a:ext cx="1114425" cy="30480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0494" name="Picture 14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942035" y="5035250"/>
            <a:ext cx="657225" cy="26670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54860" y="144276"/>
            <a:ext cx="8588517" cy="1107995"/>
            <a:chOff x="178675" y="144276"/>
            <a:chExt cx="8588517" cy="1107995"/>
          </a:xfrm>
        </p:grpSpPr>
        <p:sp>
          <p:nvSpPr>
            <p:cNvPr id="3" name="TextBox 2"/>
            <p:cNvSpPr txBox="1"/>
            <p:nvPr/>
          </p:nvSpPr>
          <p:spPr>
            <a:xfrm>
              <a:off x="683568" y="175053"/>
              <a:ext cx="80836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latin typeface="Comic Sans MS" pitchFamily="66" charset="0"/>
                </a:rPr>
                <a:t>A: The band ……………………… (</a:t>
              </a:r>
              <a:r>
                <a:rPr lang="en-US" sz="2000" b="1" dirty="0" smtClean="0">
                  <a:latin typeface="Comic Sans MS" pitchFamily="66" charset="0"/>
                </a:rPr>
                <a:t>appear</a:t>
              </a:r>
              <a:r>
                <a:rPr lang="en-US" sz="2000" dirty="0" smtClean="0">
                  <a:latin typeface="Comic Sans MS" pitchFamily="66" charset="0"/>
                </a:rPr>
                <a:t>) on stage next week. </a:t>
              </a:r>
              <a:endParaRPr lang="ru-RU" sz="2000" dirty="0">
                <a:latin typeface="Comic Sans MS" pitchFamily="66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683568" y="544385"/>
              <a:ext cx="80836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latin typeface="Comic Sans MS" pitchFamily="66" charset="0"/>
                </a:rPr>
                <a:t>B: Indeed. It ……………………… (</a:t>
              </a:r>
              <a:r>
                <a:rPr lang="en-US" sz="2000" b="1" dirty="0" smtClean="0">
                  <a:latin typeface="Comic Sans MS" pitchFamily="66" charset="0"/>
                </a:rPr>
                <a:t>appear</a:t>
              </a:r>
              <a:r>
                <a:rPr lang="en-US" sz="2000" dirty="0" smtClean="0">
                  <a:latin typeface="Comic Sans MS" pitchFamily="66" charset="0"/>
                </a:rPr>
                <a:t>) that lots of people will attend the concert.</a:t>
              </a:r>
              <a:endParaRPr lang="ru-RU" sz="2000" dirty="0">
                <a:latin typeface="Comic Sans MS" pitchFamily="66" charset="0"/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178675" y="144276"/>
              <a:ext cx="529312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400" b="1" dirty="0">
                  <a:ln w="17780" cmpd="sng">
                    <a:solidFill>
                      <a:schemeClr val="accent1">
                        <a:tint val="3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63000"/>
                        </a:schemeClr>
                      </a:gs>
                      <a:gs pos="90000">
                        <a:schemeClr val="accent1">
                          <a:shade val="50000"/>
                          <a:satMod val="100000"/>
                        </a:schemeClr>
                      </a:gs>
                    </a:gsLst>
                    <a:lin ang="5400000" scaled="0"/>
                  </a:gradFill>
                  <a:effectLst>
                    <a:outerShdw blurRad="55000" dist="50800" dir="5400000" algn="tl">
                      <a:srgbClr val="000000">
                        <a:alpha val="33000"/>
                      </a:srgbClr>
                    </a:outerShdw>
                  </a:effectLst>
                  <a:latin typeface="Comic Sans MS" pitchFamily="66" charset="0"/>
                </a:rPr>
                <a:t>6</a:t>
              </a:r>
              <a:endParaRPr lang="ru-RU" sz="4400" b="1" cap="none" spc="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 scaled="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mic Sans MS" pitchFamily="66" charset="0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54860" y="1441764"/>
            <a:ext cx="8588517" cy="800219"/>
            <a:chOff x="203094" y="1367734"/>
            <a:chExt cx="8588517" cy="800219"/>
          </a:xfrm>
        </p:grpSpPr>
        <p:sp>
          <p:nvSpPr>
            <p:cNvPr id="8" name="TextBox 7"/>
            <p:cNvSpPr txBox="1"/>
            <p:nvPr/>
          </p:nvSpPr>
          <p:spPr>
            <a:xfrm>
              <a:off x="707987" y="1398511"/>
              <a:ext cx="80836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latin typeface="Comic Sans MS" pitchFamily="66" charset="0"/>
                </a:rPr>
                <a:t>A: What ……………………… (</a:t>
              </a:r>
              <a:r>
                <a:rPr lang="en-US" sz="2000" b="1" dirty="0" smtClean="0">
                  <a:latin typeface="Comic Sans MS" pitchFamily="66" charset="0"/>
                </a:rPr>
                <a:t>you /smell</a:t>
              </a:r>
              <a:r>
                <a:rPr lang="en-US" sz="2000" dirty="0" smtClean="0">
                  <a:latin typeface="Comic Sans MS" pitchFamily="66" charset="0"/>
                </a:rPr>
                <a:t>)?</a:t>
              </a:r>
              <a:endParaRPr lang="ru-RU" sz="2000" dirty="0">
                <a:latin typeface="Comic Sans MS" pitchFamily="66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07987" y="1767843"/>
              <a:ext cx="80836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latin typeface="Comic Sans MS" pitchFamily="66" charset="0"/>
                </a:rPr>
                <a:t>B: These flowers. They just ……………………… (</a:t>
              </a:r>
              <a:r>
                <a:rPr lang="en-US" sz="2000" b="1" dirty="0" smtClean="0">
                  <a:latin typeface="Comic Sans MS" pitchFamily="66" charset="0"/>
                </a:rPr>
                <a:t>smell</a:t>
              </a:r>
              <a:r>
                <a:rPr lang="en-US" sz="2000" dirty="0" smtClean="0">
                  <a:latin typeface="Comic Sans MS" pitchFamily="66" charset="0"/>
                </a:rPr>
                <a:t>) beautiful!</a:t>
              </a:r>
              <a:endParaRPr lang="ru-RU" sz="2000" dirty="0">
                <a:latin typeface="Comic Sans MS" pitchFamily="66" charset="0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03094" y="1367734"/>
              <a:ext cx="529312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400" b="1" dirty="0">
                  <a:ln w="17780" cmpd="sng">
                    <a:solidFill>
                      <a:schemeClr val="accent1">
                        <a:tint val="3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63000"/>
                        </a:schemeClr>
                      </a:gs>
                      <a:gs pos="90000">
                        <a:schemeClr val="accent1">
                          <a:shade val="50000"/>
                          <a:satMod val="100000"/>
                        </a:schemeClr>
                      </a:gs>
                    </a:gsLst>
                    <a:lin ang="5400000" scaled="0"/>
                  </a:gradFill>
                  <a:effectLst>
                    <a:outerShdw blurRad="55000" dist="50800" dir="5400000" algn="tl">
                      <a:srgbClr val="000000">
                        <a:alpha val="33000"/>
                      </a:srgbClr>
                    </a:outerShdw>
                  </a:effectLst>
                  <a:latin typeface="Comic Sans MS" pitchFamily="66" charset="0"/>
                </a:rPr>
                <a:t>7</a:t>
              </a:r>
              <a:endParaRPr lang="ru-RU" sz="4400" b="1" cap="none" spc="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 scaled="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mic Sans MS" pitchFamily="66" charset="0"/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54860" y="2431476"/>
            <a:ext cx="8857821" cy="800219"/>
            <a:chOff x="178675" y="2297311"/>
            <a:chExt cx="8857821" cy="800219"/>
          </a:xfrm>
        </p:grpSpPr>
        <p:sp>
          <p:nvSpPr>
            <p:cNvPr id="11" name="TextBox 10"/>
            <p:cNvSpPr txBox="1"/>
            <p:nvPr/>
          </p:nvSpPr>
          <p:spPr>
            <a:xfrm>
              <a:off x="683568" y="2328088"/>
              <a:ext cx="83529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latin typeface="Comic Sans MS" pitchFamily="66" charset="0"/>
                </a:rPr>
                <a:t>A: ……………… this bag of sugar ………………… (</a:t>
              </a:r>
              <a:r>
                <a:rPr lang="en-US" sz="2000" b="1" dirty="0" smtClean="0">
                  <a:latin typeface="Comic Sans MS" pitchFamily="66" charset="0"/>
                </a:rPr>
                <a:t>weigh</a:t>
              </a:r>
              <a:r>
                <a:rPr lang="en-US" sz="2000" dirty="0" smtClean="0">
                  <a:latin typeface="Comic Sans MS" pitchFamily="66" charset="0"/>
                </a:rPr>
                <a:t>) more than that one?</a:t>
              </a:r>
              <a:endParaRPr lang="ru-RU" sz="2000" dirty="0">
                <a:latin typeface="Comic Sans MS" pitchFamily="66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83568" y="2697420"/>
              <a:ext cx="80836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latin typeface="Comic Sans MS" pitchFamily="66" charset="0"/>
                </a:rPr>
                <a:t>B: Hold on, Mum …………………… (</a:t>
              </a:r>
              <a:r>
                <a:rPr lang="en-US" sz="2000" b="1" dirty="0" smtClean="0">
                  <a:latin typeface="Comic Sans MS" pitchFamily="66" charset="0"/>
                </a:rPr>
                <a:t>weigh</a:t>
              </a:r>
              <a:r>
                <a:rPr lang="en-US" sz="2000" dirty="0" smtClean="0">
                  <a:latin typeface="Comic Sans MS" pitchFamily="66" charset="0"/>
                </a:rPr>
                <a:t>) them now.</a:t>
              </a:r>
              <a:endParaRPr lang="ru-RU" sz="2000" dirty="0">
                <a:latin typeface="Comic Sans MS" pitchFamily="66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78675" y="2297311"/>
              <a:ext cx="529312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400" b="1" dirty="0">
                  <a:ln w="17780" cmpd="sng">
                    <a:solidFill>
                      <a:schemeClr val="accent1">
                        <a:tint val="3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63000"/>
                        </a:schemeClr>
                      </a:gs>
                      <a:gs pos="90000">
                        <a:schemeClr val="accent1">
                          <a:shade val="50000"/>
                          <a:satMod val="100000"/>
                        </a:schemeClr>
                      </a:gs>
                    </a:gsLst>
                    <a:lin ang="5400000" scaled="0"/>
                  </a:gradFill>
                  <a:effectLst>
                    <a:outerShdw blurRad="55000" dist="50800" dir="5400000" algn="tl">
                      <a:srgbClr val="000000">
                        <a:alpha val="33000"/>
                      </a:srgbClr>
                    </a:outerShdw>
                  </a:effectLst>
                  <a:latin typeface="Comic Sans MS" pitchFamily="66" charset="0"/>
                </a:rPr>
                <a:t>8</a:t>
              </a:r>
              <a:endParaRPr lang="ru-RU" sz="4400" b="1" cap="none" spc="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 scaled="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mic Sans MS" pitchFamily="66" charset="0"/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54860" y="3421188"/>
            <a:ext cx="8588517" cy="800219"/>
            <a:chOff x="178675" y="3268861"/>
            <a:chExt cx="8588517" cy="800219"/>
          </a:xfrm>
        </p:grpSpPr>
        <p:sp>
          <p:nvSpPr>
            <p:cNvPr id="14" name="TextBox 13"/>
            <p:cNvSpPr txBox="1"/>
            <p:nvPr/>
          </p:nvSpPr>
          <p:spPr>
            <a:xfrm>
              <a:off x="683568" y="3299638"/>
              <a:ext cx="80836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latin typeface="Comic Sans MS" pitchFamily="66" charset="0"/>
                </a:rPr>
                <a:t>A: Why ……………………… (</a:t>
              </a:r>
              <a:r>
                <a:rPr lang="en-US" sz="2000" b="1" dirty="0" smtClean="0">
                  <a:latin typeface="Comic Sans MS" pitchFamily="66" charset="0"/>
                </a:rPr>
                <a:t>he/be</a:t>
              </a:r>
              <a:r>
                <a:rPr lang="en-US" sz="2000" dirty="0" smtClean="0">
                  <a:latin typeface="Comic Sans MS" pitchFamily="66" charset="0"/>
                </a:rPr>
                <a:t>) so difficult?</a:t>
              </a:r>
              <a:endParaRPr lang="ru-RU" sz="2000" dirty="0">
                <a:latin typeface="Comic Sans MS" pitchFamily="66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83568" y="3668970"/>
              <a:ext cx="80836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latin typeface="Comic Sans MS" pitchFamily="66" charset="0"/>
                </a:rPr>
                <a:t>B: Oh, some people ………………… (</a:t>
              </a:r>
              <a:r>
                <a:rPr lang="en-US" sz="2000" b="1" dirty="0" smtClean="0">
                  <a:latin typeface="Comic Sans MS" pitchFamily="66" charset="0"/>
                </a:rPr>
                <a:t>be</a:t>
              </a:r>
              <a:r>
                <a:rPr lang="en-US" sz="2000" dirty="0" smtClean="0">
                  <a:latin typeface="Comic Sans MS" pitchFamily="66" charset="0"/>
                </a:rPr>
                <a:t>) just difficult to get on with.</a:t>
              </a:r>
              <a:endParaRPr lang="ru-RU" sz="2000" dirty="0">
                <a:latin typeface="Comic Sans MS" pitchFamily="66" charset="0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78675" y="3268861"/>
              <a:ext cx="529312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400" b="1" dirty="0">
                  <a:ln w="17780" cmpd="sng">
                    <a:solidFill>
                      <a:schemeClr val="accent1">
                        <a:tint val="3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63000"/>
                        </a:schemeClr>
                      </a:gs>
                      <a:gs pos="90000">
                        <a:schemeClr val="accent1">
                          <a:shade val="50000"/>
                          <a:satMod val="100000"/>
                        </a:schemeClr>
                      </a:gs>
                    </a:gsLst>
                    <a:lin ang="5400000" scaled="0"/>
                  </a:gradFill>
                  <a:effectLst>
                    <a:outerShdw blurRad="55000" dist="50800" dir="5400000" algn="tl">
                      <a:srgbClr val="000000">
                        <a:alpha val="33000"/>
                      </a:srgbClr>
                    </a:outerShdw>
                  </a:effectLst>
                  <a:latin typeface="Comic Sans MS" pitchFamily="66" charset="0"/>
                </a:rPr>
                <a:t>9</a:t>
              </a:r>
              <a:endParaRPr lang="ru-RU" sz="4400" b="1" cap="none" spc="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 scaled="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mic Sans MS" pitchFamily="66" charset="0"/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54860" y="4410899"/>
            <a:ext cx="8895491" cy="830997"/>
            <a:chOff x="6353" y="4410899"/>
            <a:chExt cx="8895491" cy="830997"/>
          </a:xfrm>
        </p:grpSpPr>
        <p:sp>
          <p:nvSpPr>
            <p:cNvPr id="17" name="TextBox 16"/>
            <p:cNvSpPr txBox="1"/>
            <p:nvPr/>
          </p:nvSpPr>
          <p:spPr>
            <a:xfrm>
              <a:off x="818220" y="4472454"/>
              <a:ext cx="80836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latin typeface="Comic Sans MS" pitchFamily="66" charset="0"/>
                </a:rPr>
                <a:t>A: Why …………………… (</a:t>
              </a:r>
              <a:r>
                <a:rPr lang="en-US" sz="2000" b="1" dirty="0" smtClean="0">
                  <a:latin typeface="Comic Sans MS" pitchFamily="66" charset="0"/>
                </a:rPr>
                <a:t>you/taste</a:t>
              </a:r>
              <a:r>
                <a:rPr lang="en-US" sz="2000" dirty="0" smtClean="0">
                  <a:latin typeface="Comic Sans MS" pitchFamily="66" charset="0"/>
                </a:rPr>
                <a:t>) the soup? It’s not ready.</a:t>
              </a:r>
              <a:endParaRPr lang="ru-RU" sz="2000" dirty="0">
                <a:latin typeface="Comic Sans MS" pitchFamily="66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18220" y="4841786"/>
              <a:ext cx="80836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latin typeface="Comic Sans MS" pitchFamily="66" charset="0"/>
                </a:rPr>
                <a:t>B: It ……………………… (</a:t>
              </a:r>
              <a:r>
                <a:rPr lang="en-US" sz="2000" b="1" dirty="0" smtClean="0">
                  <a:latin typeface="Comic Sans MS" pitchFamily="66" charset="0"/>
                </a:rPr>
                <a:t>taste</a:t>
              </a:r>
              <a:r>
                <a:rPr lang="en-US" sz="2000" dirty="0" smtClean="0">
                  <a:latin typeface="Comic Sans MS" pitchFamily="66" charset="0"/>
                </a:rPr>
                <a:t>) too salty. Add some water!</a:t>
              </a:r>
              <a:endParaRPr lang="ru-RU" sz="2000" dirty="0">
                <a:latin typeface="Comic Sans MS" pitchFamily="66" charset="0"/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6353" y="4410899"/>
              <a:ext cx="873957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400" b="1" cap="none" spc="0" dirty="0" smtClean="0">
                  <a:ln w="17780" cmpd="sng">
                    <a:solidFill>
                      <a:schemeClr val="accent1">
                        <a:tint val="3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63000"/>
                        </a:schemeClr>
                      </a:gs>
                      <a:gs pos="90000">
                        <a:schemeClr val="accent1">
                          <a:shade val="50000"/>
                          <a:satMod val="100000"/>
                        </a:schemeClr>
                      </a:gs>
                    </a:gsLst>
                    <a:lin ang="5400000" scaled="0"/>
                  </a:gradFill>
                  <a:effectLst>
                    <a:outerShdw blurRad="55000" dist="50800" dir="5400000" algn="tl">
                      <a:srgbClr val="000000">
                        <a:alpha val="33000"/>
                      </a:srgbClr>
                    </a:outerShdw>
                  </a:effectLst>
                  <a:latin typeface="Comic Sans MS" pitchFamily="66" charset="0"/>
                </a:rPr>
                <a:t>10</a:t>
              </a:r>
              <a:endParaRPr lang="ru-RU" sz="4400" b="1" cap="none" spc="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 scaled="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mic Sans MS" pitchFamily="66" charset="0"/>
              </a:endParaRPr>
            </a:p>
          </p:txBody>
        </p:sp>
      </p:grpSp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22054" y="175053"/>
            <a:ext cx="1419225" cy="29527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776" y="575163"/>
            <a:ext cx="952500" cy="26670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151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5329" y="1477017"/>
            <a:ext cx="1885950" cy="28575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1512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02842" y="1854654"/>
            <a:ext cx="666750" cy="26670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1513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91449" y="2462253"/>
            <a:ext cx="609600" cy="26670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1514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94282" y="2487684"/>
            <a:ext cx="723900" cy="27622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1515" name="Picture 1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698304" y="2859308"/>
            <a:ext cx="1600200" cy="31432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1516" name="Picture 1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801049" y="3467811"/>
            <a:ext cx="1247775" cy="30480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1517" name="Picture 1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393500" y="3852075"/>
            <a:ext cx="485775" cy="22860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1518" name="Picture 14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946216" y="4509869"/>
            <a:ext cx="1704975" cy="28575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1519" name="Picture 15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036703" y="4872564"/>
            <a:ext cx="762000" cy="24765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5340" y="110610"/>
            <a:ext cx="8628660" cy="707886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Put the verbs in brackets into the </a:t>
            </a:r>
            <a:r>
              <a:rPr lang="en-US" sz="2000" b="1" dirty="0" smtClean="0">
                <a:solidFill>
                  <a:schemeClr val="bg1"/>
                </a:solidFill>
                <a:latin typeface="Comic Sans MS" pitchFamily="66" charset="0"/>
              </a:rPr>
              <a:t>present simple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, </a:t>
            </a:r>
            <a:r>
              <a:rPr lang="en-US" sz="2000" b="1" dirty="0" smtClean="0">
                <a:solidFill>
                  <a:schemeClr val="bg1"/>
                </a:solidFill>
                <a:latin typeface="Comic Sans MS" pitchFamily="66" charset="0"/>
              </a:rPr>
              <a:t>present continuous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, </a:t>
            </a:r>
            <a:r>
              <a:rPr lang="en-US" sz="2000" b="1" dirty="0" smtClean="0">
                <a:solidFill>
                  <a:schemeClr val="bg1"/>
                </a:solidFill>
                <a:latin typeface="Comic Sans MS" pitchFamily="66" charset="0"/>
              </a:rPr>
              <a:t>present perfect 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or </a:t>
            </a:r>
            <a:r>
              <a:rPr lang="en-US" sz="2000" b="1" dirty="0" smtClean="0">
                <a:solidFill>
                  <a:schemeClr val="bg1"/>
                </a:solidFill>
                <a:latin typeface="Comic Sans MS" pitchFamily="66" charset="0"/>
              </a:rPr>
              <a:t>present perfect continuous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.</a:t>
            </a:r>
            <a:endParaRPr lang="ru-RU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09951" y="848111"/>
            <a:ext cx="8280920" cy="92926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dirty="0" smtClean="0">
                <a:latin typeface="Comic Sans MS" pitchFamily="66" charset="0"/>
              </a:rPr>
              <a:t>A: What ……………………………… (</a:t>
            </a:r>
            <a:r>
              <a:rPr lang="en-US" sz="2000" b="1" dirty="0" smtClean="0">
                <a:latin typeface="Comic Sans MS" pitchFamily="66" charset="0"/>
              </a:rPr>
              <a:t>you/do</a:t>
            </a:r>
            <a:r>
              <a:rPr lang="en-US" sz="2000" dirty="0" smtClean="0">
                <a:latin typeface="Comic Sans MS" pitchFamily="66" charset="0"/>
              </a:rPr>
              <a:t>) all summer since you got here?</a:t>
            </a:r>
          </a:p>
          <a:p>
            <a:r>
              <a:rPr lang="en-US" sz="2000" dirty="0" smtClean="0">
                <a:latin typeface="Comic Sans MS" pitchFamily="66" charset="0"/>
              </a:rPr>
              <a:t>B: I ……………………………… (</a:t>
            </a:r>
            <a:r>
              <a:rPr lang="en-US" sz="2000" b="1" dirty="0" smtClean="0">
                <a:latin typeface="Comic Sans MS" pitchFamily="66" charset="0"/>
              </a:rPr>
              <a:t>swim</a:t>
            </a:r>
            <a:r>
              <a:rPr lang="en-US" sz="2000" dirty="0" smtClean="0">
                <a:latin typeface="Comic Sans MS" pitchFamily="66" charset="0"/>
              </a:rPr>
              <a:t>) and ……………………… (</a:t>
            </a:r>
            <a:r>
              <a:rPr lang="en-US" sz="2000" b="1" dirty="0" smtClean="0">
                <a:latin typeface="Comic Sans MS" pitchFamily="66" charset="0"/>
              </a:rPr>
              <a:t>cycle</a:t>
            </a:r>
            <a:r>
              <a:rPr lang="en-US" sz="2000" dirty="0" smtClean="0">
                <a:latin typeface="Comic Sans MS" pitchFamily="66" charset="0"/>
              </a:rPr>
              <a:t>) mostly.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09951" y="1823463"/>
            <a:ext cx="8280920" cy="92926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dirty="0" smtClean="0">
                <a:latin typeface="Comic Sans MS" pitchFamily="66" charset="0"/>
              </a:rPr>
              <a:t>A: How long …………………………… (</a:t>
            </a:r>
            <a:r>
              <a:rPr lang="en-US" sz="2000" b="1" dirty="0" smtClean="0">
                <a:latin typeface="Comic Sans MS" pitchFamily="66" charset="0"/>
              </a:rPr>
              <a:t>Patrick/work</a:t>
            </a:r>
            <a:r>
              <a:rPr lang="en-US" sz="2000" dirty="0" smtClean="0">
                <a:latin typeface="Comic Sans MS" pitchFamily="66" charset="0"/>
              </a:rPr>
              <a:t>) there?</a:t>
            </a:r>
          </a:p>
          <a:p>
            <a:r>
              <a:rPr lang="en-US" sz="2000" dirty="0" smtClean="0">
                <a:latin typeface="Comic Sans MS" pitchFamily="66" charset="0"/>
              </a:rPr>
              <a:t>B: He ………………………… (</a:t>
            </a:r>
            <a:r>
              <a:rPr lang="en-US" sz="2000" b="1" dirty="0" smtClean="0">
                <a:latin typeface="Comic Sans MS" pitchFamily="66" charset="0"/>
              </a:rPr>
              <a:t>be</a:t>
            </a:r>
            <a:r>
              <a:rPr lang="en-US" sz="2000" dirty="0" smtClean="0">
                <a:latin typeface="Comic Sans MS" pitchFamily="66" charset="0"/>
              </a:rPr>
              <a:t>) at that company for five years.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09951" y="2798815"/>
            <a:ext cx="8280920" cy="92926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dirty="0" smtClean="0">
                <a:latin typeface="Comic Sans MS" pitchFamily="66" charset="0"/>
              </a:rPr>
              <a:t>A: ………………………… (</a:t>
            </a:r>
            <a:r>
              <a:rPr lang="en-US" sz="2000" b="1" dirty="0" smtClean="0">
                <a:latin typeface="Comic Sans MS" pitchFamily="66" charset="0"/>
              </a:rPr>
              <a:t>he/know</a:t>
            </a:r>
            <a:r>
              <a:rPr lang="en-US" sz="2000" dirty="0" smtClean="0">
                <a:latin typeface="Comic Sans MS" pitchFamily="66" charset="0"/>
              </a:rPr>
              <a:t>) how to paraglide?</a:t>
            </a:r>
          </a:p>
          <a:p>
            <a:r>
              <a:rPr lang="en-US" sz="2000" dirty="0" smtClean="0">
                <a:latin typeface="Comic Sans MS" pitchFamily="66" charset="0"/>
              </a:rPr>
              <a:t>B: No, but ………………………… (</a:t>
            </a:r>
            <a:r>
              <a:rPr lang="en-US" sz="2000" b="1" dirty="0" smtClean="0">
                <a:latin typeface="Comic Sans MS" pitchFamily="66" charset="0"/>
              </a:rPr>
              <a:t>he/learn</a:t>
            </a:r>
            <a:r>
              <a:rPr lang="en-US" sz="2000" dirty="0" smtClean="0">
                <a:latin typeface="Comic Sans MS" pitchFamily="66" charset="0"/>
              </a:rPr>
              <a:t>) to.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09951" y="3774167"/>
            <a:ext cx="8280920" cy="92926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dirty="0" smtClean="0">
                <a:latin typeface="Comic Sans MS" pitchFamily="66" charset="0"/>
              </a:rPr>
              <a:t>A: ………………………………… (</a:t>
            </a:r>
            <a:r>
              <a:rPr lang="en-US" sz="2000" b="1" dirty="0" smtClean="0">
                <a:latin typeface="Comic Sans MS" pitchFamily="66" charset="0"/>
              </a:rPr>
              <a:t>she/study</a:t>
            </a:r>
            <a:r>
              <a:rPr lang="en-US" sz="2000" dirty="0" smtClean="0">
                <a:latin typeface="Comic Sans MS" pitchFamily="66" charset="0"/>
              </a:rPr>
              <a:t>) all day?</a:t>
            </a:r>
          </a:p>
          <a:p>
            <a:r>
              <a:rPr lang="en-US" sz="2000" dirty="0" smtClean="0">
                <a:latin typeface="Comic Sans MS" pitchFamily="66" charset="0"/>
              </a:rPr>
              <a:t>B: Yes, she ……………………… (</a:t>
            </a:r>
            <a:r>
              <a:rPr lang="en-US" sz="2000" b="1" dirty="0" smtClean="0">
                <a:latin typeface="Comic Sans MS" pitchFamily="66" charset="0"/>
              </a:rPr>
              <a:t>sit</a:t>
            </a:r>
            <a:r>
              <a:rPr lang="en-US" sz="2000" dirty="0" smtClean="0">
                <a:latin typeface="Comic Sans MS" pitchFamily="66" charset="0"/>
              </a:rPr>
              <a:t>) exams tomorrow.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09951" y="4749521"/>
            <a:ext cx="8280920" cy="92926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dirty="0" smtClean="0">
                <a:latin typeface="Comic Sans MS" pitchFamily="66" charset="0"/>
              </a:rPr>
              <a:t>A: ………………………… (</a:t>
            </a:r>
            <a:r>
              <a:rPr lang="en-US" sz="2000" b="1" dirty="0" smtClean="0">
                <a:latin typeface="Comic Sans MS" pitchFamily="66" charset="0"/>
              </a:rPr>
              <a:t>you/play</a:t>
            </a:r>
            <a:r>
              <a:rPr lang="en-US" sz="2000" dirty="0" smtClean="0">
                <a:latin typeface="Comic Sans MS" pitchFamily="66" charset="0"/>
              </a:rPr>
              <a:t>) this computer game before?</a:t>
            </a:r>
          </a:p>
          <a:p>
            <a:r>
              <a:rPr lang="en-US" sz="2000" dirty="0" smtClean="0">
                <a:latin typeface="Comic Sans MS" pitchFamily="66" charset="0"/>
              </a:rPr>
              <a:t>B: Yes, I ……………………………… (</a:t>
            </a:r>
            <a:r>
              <a:rPr lang="en-US" sz="2000" b="1" dirty="0" smtClean="0">
                <a:latin typeface="Comic Sans MS" pitchFamily="66" charset="0"/>
              </a:rPr>
              <a:t>play</a:t>
            </a:r>
            <a:r>
              <a:rPr lang="en-US" sz="2000" dirty="0" smtClean="0">
                <a:latin typeface="Comic Sans MS" pitchFamily="66" charset="0"/>
              </a:rPr>
              <a:t>) it every day for the past week.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0639" y="928024"/>
            <a:ext cx="52931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1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80639" y="1903377"/>
            <a:ext cx="52931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2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0639" y="2878730"/>
            <a:ext cx="52931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3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80639" y="3854083"/>
            <a:ext cx="52931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4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80639" y="4829434"/>
            <a:ext cx="52931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5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07704" y="991089"/>
            <a:ext cx="1885950" cy="26670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648" y="1303219"/>
            <a:ext cx="1933575" cy="28575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77802" y="1312744"/>
            <a:ext cx="714375" cy="27622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47196" y="1985669"/>
            <a:ext cx="1866900" cy="24765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2536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11795" y="2288097"/>
            <a:ext cx="933450" cy="23812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2537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31640" y="2888530"/>
            <a:ext cx="1381125" cy="25717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2538" name="Picture 1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47196" y="3263449"/>
            <a:ext cx="1390650" cy="26670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2539" name="Picture 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156583" y="3863883"/>
            <a:ext cx="2181225" cy="27622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2540" name="Picture 1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388045" y="4238801"/>
            <a:ext cx="914400" cy="26670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2541" name="Picture 1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177191" y="4896562"/>
            <a:ext cx="1647825" cy="26670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2542" name="Picture 14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986004" y="5214155"/>
            <a:ext cx="1828800" cy="27622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5340" y="110610"/>
            <a:ext cx="8628660" cy="40011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Fill in: </a:t>
            </a:r>
            <a:r>
              <a:rPr lang="en-US" sz="2000" b="1" dirty="0" smtClean="0">
                <a:solidFill>
                  <a:schemeClr val="bg1"/>
                </a:solidFill>
                <a:latin typeface="Comic Sans MS" pitchFamily="66" charset="0"/>
              </a:rPr>
              <a:t>has/have been to/in 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or </a:t>
            </a:r>
            <a:r>
              <a:rPr lang="en-US" sz="2000" b="1" dirty="0" smtClean="0">
                <a:solidFill>
                  <a:schemeClr val="bg1"/>
                </a:solidFill>
                <a:latin typeface="Comic Sans MS" pitchFamily="66" charset="0"/>
              </a:rPr>
              <a:t>has/have gone to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.</a:t>
            </a:r>
            <a:endParaRPr lang="ru-RU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512" y="478732"/>
            <a:ext cx="8856984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000" dirty="0" smtClean="0">
                <a:latin typeface="Comic Sans MS" pitchFamily="66" charset="0"/>
              </a:rPr>
              <a:t>How long ……………………… you …………………… Petersburg?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000" dirty="0" smtClean="0">
                <a:latin typeface="Comic Sans MS" pitchFamily="66" charset="0"/>
              </a:rPr>
              <a:t>Alistair ……………………… the cinema to see the new Superman film.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000" dirty="0" smtClean="0">
                <a:latin typeface="Comic Sans MS" pitchFamily="66" charset="0"/>
              </a:rPr>
              <a:t>I ………………………… that café many times.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000" dirty="0" smtClean="0">
                <a:latin typeface="Comic Sans MS" pitchFamily="66" charset="0"/>
              </a:rPr>
              <a:t>My Dad isn’t here. He …………………………… his office.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000" dirty="0" smtClean="0">
                <a:latin typeface="Comic Sans MS" pitchFamily="66" charset="0"/>
              </a:rPr>
              <a:t>Sarah still isn’t feeling very well. She …………………………… the doctor twice already.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000" dirty="0" smtClean="0">
                <a:latin typeface="Comic Sans MS" pitchFamily="66" charset="0"/>
              </a:rPr>
              <a:t>Mum ……………………… the supermarket this morning.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000" dirty="0" smtClean="0">
                <a:latin typeface="Comic Sans MS" pitchFamily="66" charset="0"/>
              </a:rPr>
              <a:t>Dad ……………………… the supermarket. He’ll be back later.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000" dirty="0" smtClean="0">
                <a:latin typeface="Comic Sans MS" pitchFamily="66" charset="0"/>
              </a:rPr>
              <a:t>He ………………………… the cinema twice this week.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000" dirty="0" smtClean="0">
                <a:latin typeface="Comic Sans MS" pitchFamily="66" charset="0"/>
              </a:rPr>
              <a:t>We …………………… never …………………… this basketball court before.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000" dirty="0" smtClean="0">
                <a:latin typeface="Comic Sans MS" pitchFamily="66" charset="0"/>
              </a:rPr>
              <a:t>…………………… you ever ………………… London?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67744" y="594510"/>
            <a:ext cx="609600" cy="27622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24325" y="564030"/>
            <a:ext cx="895350" cy="29527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3688" y="985292"/>
            <a:ext cx="1352550" cy="31432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15975" y="1489348"/>
            <a:ext cx="1495425" cy="32385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3559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24745" y="1921396"/>
            <a:ext cx="1304925" cy="29527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3560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08104" y="2428875"/>
            <a:ext cx="1362075" cy="28575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3561" name="Picture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75656" y="3365177"/>
            <a:ext cx="1352550" cy="29527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3562" name="Picture 1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331640" y="3793604"/>
            <a:ext cx="1333500" cy="31432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3563" name="Picture 1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274490" y="4225652"/>
            <a:ext cx="1390650" cy="28575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3564" name="Picture 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518707" y="4729708"/>
            <a:ext cx="628650" cy="27622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3565" name="Picture 1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570465" y="4695418"/>
            <a:ext cx="923925" cy="27622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3566" name="Picture 1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000735" y="5161756"/>
            <a:ext cx="647700" cy="27622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3567" name="Picture 15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347864" y="5142706"/>
            <a:ext cx="942975" cy="29527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5340" y="110610"/>
            <a:ext cx="8628660" cy="707886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Look at the people in the pictures. Follow the example to ask and answer questions.</a:t>
            </a:r>
            <a:endParaRPr lang="ru-RU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6569" y="848111"/>
            <a:ext cx="1498020" cy="155027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569" y="2447924"/>
            <a:ext cx="1498020" cy="155027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6579" y="4047737"/>
            <a:ext cx="1498020" cy="155027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</p:spPr>
      </p:pic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26607" y="1294636"/>
            <a:ext cx="1676400" cy="6572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4583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26607" y="2789674"/>
            <a:ext cx="1704975" cy="86677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4584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26607" y="4365676"/>
            <a:ext cx="1828800" cy="9144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3349938" y="848111"/>
            <a:ext cx="5614551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dirty="0" smtClean="0">
                <a:latin typeface="Comic Sans MS" pitchFamily="66" charset="0"/>
              </a:rPr>
              <a:t>A: She looks tired.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349937" y="1486067"/>
            <a:ext cx="5614551" cy="6581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dirty="0" smtClean="0">
                <a:latin typeface="Comic Sans MS" pitchFamily="66" charset="0"/>
              </a:rPr>
              <a:t>B: She is. She’s been training at the gym all morning.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349936" y="2447924"/>
            <a:ext cx="5614551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dirty="0" smtClean="0">
                <a:latin typeface="Comic Sans MS" pitchFamily="66" charset="0"/>
              </a:rPr>
              <a:t>A: She looks annoyed.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349935" y="3085880"/>
            <a:ext cx="5614551" cy="6581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dirty="0" smtClean="0">
                <a:latin typeface="Comic Sans MS" pitchFamily="66" charset="0"/>
              </a:rPr>
              <a:t>B: She is. She’s been trying to send an email for an hour.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349938" y="4242236"/>
            <a:ext cx="5614551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dirty="0" smtClean="0">
                <a:latin typeface="Comic Sans MS" pitchFamily="66" charset="0"/>
              </a:rPr>
              <a:t>A: They look happy.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349937" y="4880192"/>
            <a:ext cx="5614551" cy="6581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dirty="0" smtClean="0">
                <a:latin typeface="Comic Sans MS" pitchFamily="66" charset="0"/>
              </a:rPr>
              <a:t>B: They are. They have been waiting for their exam results for a month.</a:t>
            </a:r>
            <a:endParaRPr lang="ru-RU" sz="2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  <p:bldP spid="17" grpId="0" animBg="1"/>
      <p:bldP spid="1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5340" y="110610"/>
            <a:ext cx="8628660" cy="40011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Fill in: </a:t>
            </a:r>
            <a:r>
              <a:rPr lang="en-US" sz="2000" b="1" dirty="0" smtClean="0">
                <a:solidFill>
                  <a:schemeClr val="bg1"/>
                </a:solidFill>
                <a:latin typeface="Comic Sans MS" pitchFamily="66" charset="0"/>
              </a:rPr>
              <a:t>forward to, out for, after, down on, up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.</a:t>
            </a:r>
            <a:endParaRPr lang="ru-RU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4702" y="605940"/>
            <a:ext cx="2589529" cy="20951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915817" y="758596"/>
            <a:ext cx="6048671" cy="74891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People from the countryside hate it when people from cities …………………………… them.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15816" y="1694700"/>
            <a:ext cx="6048671" cy="74891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I’m really ………………………… watching my </a:t>
            </a:r>
            <a:r>
              <a:rPr lang="en-US" sz="2000" dirty="0" err="1" smtClean="0">
                <a:latin typeface="Comic Sans MS" pitchFamily="66" charset="0"/>
              </a:rPr>
              <a:t>favourite</a:t>
            </a:r>
            <a:r>
              <a:rPr lang="en-US" sz="2000" dirty="0" smtClean="0">
                <a:latin typeface="Comic Sans MS" pitchFamily="66" charset="0"/>
              </a:rPr>
              <a:t> comedy on TV this evening.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7805" y="2678316"/>
            <a:ext cx="6274786" cy="74891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When paragliding, you have to  …………………………… strong winds.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80729" y="2563139"/>
            <a:ext cx="2556497" cy="1932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177806" y="3561873"/>
            <a:ext cx="6274785" cy="93337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Sorry, but I can’t go to the cinema with you  tonight as I have to …………………………… my younger brother.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84702" y="4657700"/>
            <a:ext cx="8779785" cy="93337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If you need her number I can ……………… it ………… for you in the telephone directly. 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47445" y="1133055"/>
            <a:ext cx="1728192" cy="28920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Comic Sans MS" pitchFamily="66" charset="0"/>
              </a:rPr>
              <a:t>l</a:t>
            </a:r>
            <a:r>
              <a:rPr lang="en-US" sz="2000" dirty="0" smtClean="0">
                <a:latin typeface="Comic Sans MS" pitchFamily="66" charset="0"/>
              </a:rPr>
              <a:t>ook down on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19600" y="1447735"/>
            <a:ext cx="1592560" cy="59504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looking forward to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249658" y="2757432"/>
            <a:ext cx="1728192" cy="28920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Comic Sans MS" pitchFamily="66" charset="0"/>
              </a:rPr>
              <a:t>l</a:t>
            </a:r>
            <a:r>
              <a:rPr lang="en-US" sz="2000" dirty="0" smtClean="0">
                <a:latin typeface="Comic Sans MS" pitchFamily="66" charset="0"/>
              </a:rPr>
              <a:t>ook out for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990417" y="3883954"/>
            <a:ext cx="1584177" cy="28920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Comic Sans MS" pitchFamily="66" charset="0"/>
              </a:rPr>
              <a:t>l</a:t>
            </a:r>
            <a:r>
              <a:rPr lang="en-US" sz="2000" dirty="0" smtClean="0">
                <a:latin typeface="Comic Sans MS" pitchFamily="66" charset="0"/>
              </a:rPr>
              <a:t>ook after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965574" y="4835177"/>
            <a:ext cx="864096" cy="28920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look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236438" y="4835177"/>
            <a:ext cx="580256" cy="28920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up</a:t>
            </a:r>
            <a:endParaRPr lang="ru-RU" sz="2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5340" y="110610"/>
            <a:ext cx="8628660" cy="40011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Fill in: </a:t>
            </a:r>
            <a:r>
              <a:rPr lang="en-US" sz="2000" b="1" dirty="0" smtClean="0">
                <a:solidFill>
                  <a:schemeClr val="bg1"/>
                </a:solidFill>
                <a:latin typeface="Comic Sans MS" pitchFamily="66" charset="0"/>
              </a:rPr>
              <a:t>at (2), with, on, about.</a:t>
            </a:r>
            <a:endParaRPr lang="ru-RU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512" y="605940"/>
            <a:ext cx="8659688" cy="5017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400" dirty="0" smtClean="0">
                <a:latin typeface="Comic Sans MS" pitchFamily="66" charset="0"/>
              </a:rPr>
              <a:t>His parents are not keen …………… him going on holiday on his own.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400" dirty="0" smtClean="0">
                <a:latin typeface="Comic Sans MS" pitchFamily="66" charset="0"/>
              </a:rPr>
              <a:t>My best friend is not very good …………… horse riding.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400" dirty="0" smtClean="0">
                <a:latin typeface="Comic Sans MS" pitchFamily="66" charset="0"/>
              </a:rPr>
              <a:t>Sean is very careless …………… his things. He keeps losing them.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400" dirty="0" smtClean="0">
                <a:latin typeface="Comic Sans MS" pitchFamily="66" charset="0"/>
              </a:rPr>
              <a:t>My grandmother is very creative and is enthusiastic ………… surfing the Net.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400" dirty="0" smtClean="0">
                <a:latin typeface="Comic Sans MS" pitchFamily="66" charset="0"/>
              </a:rPr>
              <a:t>My brother loves eating, but he’s hopeless ………… cooking.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19600" y="697260"/>
            <a:ext cx="944488" cy="43204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on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64088" y="1705372"/>
            <a:ext cx="944488" cy="43204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at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68532" y="2281436"/>
            <a:ext cx="944488" cy="43204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with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3937620"/>
            <a:ext cx="1088504" cy="43204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about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876256" y="4441676"/>
            <a:ext cx="944488" cy="43204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at</a:t>
            </a:r>
            <a:endParaRPr lang="ru-RU" sz="2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7545" y="171011"/>
            <a:ext cx="8136904" cy="5420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679986">
            <a:off x="1898049" y="1998252"/>
            <a:ext cx="7029450" cy="29718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249636" y="133832"/>
            <a:ext cx="3312368" cy="1008112"/>
          </a:xfrm>
          <a:prstGeom prst="wedgeRoundRectCallout">
            <a:avLst>
              <a:gd name="adj1" fmla="val 30927"/>
              <a:gd name="adj2" fmla="val 86310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Why are you in such a hurry?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4716016" y="286232"/>
            <a:ext cx="4104456" cy="1008112"/>
          </a:xfrm>
          <a:prstGeom prst="wedgeRoundRectCallout">
            <a:avLst>
              <a:gd name="adj1" fmla="val -41756"/>
              <a:gd name="adj2" fmla="val 135063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Because the film ……………………… (</a:t>
            </a:r>
            <a:r>
              <a:rPr lang="en-US" sz="2000" b="1" dirty="0" smtClean="0">
                <a:latin typeface="Comic Sans MS" pitchFamily="66" charset="0"/>
              </a:rPr>
              <a:t>start</a:t>
            </a:r>
            <a:r>
              <a:rPr lang="en-US" sz="2000" dirty="0" smtClean="0">
                <a:latin typeface="Comic Sans MS" pitchFamily="66" charset="0"/>
              </a:rPr>
              <a:t>) at 8 o’clock.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74626" y="405038"/>
            <a:ext cx="1225084" cy="3433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starts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1" name="16-конечная звезда 10"/>
          <p:cNvSpPr/>
          <p:nvPr/>
        </p:nvSpPr>
        <p:spPr>
          <a:xfrm>
            <a:off x="5302418" y="1294344"/>
            <a:ext cx="3744416" cy="1332872"/>
          </a:xfrm>
          <a:prstGeom prst="star16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Present Simple. Timetable.</a:t>
            </a:r>
            <a:endParaRPr lang="ru-RU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15616" y="200968"/>
            <a:ext cx="6480720" cy="53161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3923928" y="0"/>
            <a:ext cx="2179911" cy="1325503"/>
          </a:xfrm>
          <a:prstGeom prst="cloudCallout">
            <a:avLst>
              <a:gd name="adj1" fmla="val -8752"/>
              <a:gd name="adj2" fmla="val 248"/>
            </a:avLst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  <a:softEdge rad="31750"/>
          </a:effec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35896" y="3674720"/>
            <a:ext cx="3143250" cy="2095500"/>
          </a:xfrm>
          <a:prstGeom prst="cloudCallout">
            <a:avLst>
              <a:gd name="adj1" fmla="val -9924"/>
              <a:gd name="adj2" fmla="val 3591"/>
            </a:avLst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  <a:softEdge rad="31750"/>
          </a:effec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504" y="21744"/>
            <a:ext cx="3086100" cy="2047875"/>
          </a:xfrm>
          <a:prstGeom prst="cloudCallout">
            <a:avLst>
              <a:gd name="adj1" fmla="val 279"/>
              <a:gd name="adj2" fmla="val 3337"/>
            </a:avLst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  <a:softEdge rad="31750"/>
          </a:effec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75376" y="2094200"/>
            <a:ext cx="2657475" cy="1743075"/>
          </a:xfrm>
          <a:prstGeom prst="cloudCallout">
            <a:avLst>
              <a:gd name="adj1" fmla="val -4919"/>
              <a:gd name="adj2" fmla="val 8074"/>
            </a:avLst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  <a:softEdge rad="31750"/>
          </a:effec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34125" y="3257557"/>
            <a:ext cx="2809875" cy="1885950"/>
          </a:xfrm>
          <a:prstGeom prst="cloudCallout">
            <a:avLst>
              <a:gd name="adj1" fmla="val -9850"/>
              <a:gd name="adj2" fmla="val -10227"/>
            </a:avLst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  <a:softEdge rad="31750"/>
          </a:effectLst>
        </p:spPr>
      </p:pic>
      <p:sp>
        <p:nvSpPr>
          <p:cNvPr id="3" name="Скругленная прямоугольная выноска 2"/>
          <p:cNvSpPr/>
          <p:nvPr/>
        </p:nvSpPr>
        <p:spPr>
          <a:xfrm>
            <a:off x="896688" y="3642350"/>
            <a:ext cx="3027239" cy="1080120"/>
          </a:xfrm>
          <a:prstGeom prst="wedgeRoundRectCallout">
            <a:avLst>
              <a:gd name="adj1" fmla="val 39201"/>
              <a:gd name="adj2" fmla="val -156550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We ……………………… (</a:t>
            </a:r>
            <a:r>
              <a:rPr lang="en-US" sz="2000" b="1" dirty="0" smtClean="0">
                <a:latin typeface="Comic Sans MS" pitchFamily="66" charset="0"/>
              </a:rPr>
              <a:t>think</a:t>
            </a:r>
            <a:r>
              <a:rPr lang="en-US" sz="2000" dirty="0" smtClean="0">
                <a:latin typeface="Comic Sans MS" pitchFamily="66" charset="0"/>
              </a:rPr>
              <a:t>) of going to Spain for a week.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5974034" y="122691"/>
            <a:ext cx="3027239" cy="1080120"/>
          </a:xfrm>
          <a:prstGeom prst="wedgeRoundRectCallout">
            <a:avLst>
              <a:gd name="adj1" fmla="val 3332"/>
              <a:gd name="adj2" fmla="val 148216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What …………………… (</a:t>
            </a:r>
            <a:r>
              <a:rPr lang="en-US" sz="2000" b="1" dirty="0" smtClean="0">
                <a:latin typeface="Comic Sans MS" pitchFamily="66" charset="0"/>
              </a:rPr>
              <a:t>you/do</a:t>
            </a:r>
            <a:r>
              <a:rPr lang="en-US" sz="2000" dirty="0" smtClean="0">
                <a:latin typeface="Comic Sans MS" pitchFamily="66" charset="0"/>
              </a:rPr>
              <a:t>) for your holidays this summer?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190589" y="145362"/>
            <a:ext cx="1810683" cy="34333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Comic Sans MS" pitchFamily="66" charset="0"/>
              </a:rPr>
              <a:t>a</a:t>
            </a:r>
            <a:r>
              <a:rPr lang="en-US" sz="2000" dirty="0" smtClean="0">
                <a:latin typeface="Comic Sans MS" pitchFamily="66" charset="0"/>
              </a:rPr>
              <a:t>re you doing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979712" y="3637192"/>
            <a:ext cx="1810683" cy="34333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Comic Sans MS" pitchFamily="66" charset="0"/>
              </a:rPr>
              <a:t>a</a:t>
            </a:r>
            <a:r>
              <a:rPr lang="en-US" sz="2000" dirty="0" smtClean="0">
                <a:latin typeface="Comic Sans MS" pitchFamily="66" charset="0"/>
              </a:rPr>
              <a:t>re thinking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6" name="16-конечная звезда 15"/>
          <p:cNvSpPr/>
          <p:nvPr/>
        </p:nvSpPr>
        <p:spPr>
          <a:xfrm>
            <a:off x="3275855" y="3837275"/>
            <a:ext cx="4463207" cy="1679802"/>
          </a:xfrm>
          <a:prstGeom prst="star16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Comic Sans MS" pitchFamily="66" charset="0"/>
              </a:rPr>
              <a:t>Thinking</a:t>
            </a:r>
            <a:r>
              <a:rPr lang="en-US" dirty="0" smtClean="0">
                <a:latin typeface="Comic Sans MS" pitchFamily="66" charset="0"/>
              </a:rPr>
              <a:t> – means having the intention to do </a:t>
            </a:r>
            <a:r>
              <a:rPr lang="en-US" dirty="0" err="1" smtClean="0">
                <a:latin typeface="Comic Sans MS" pitchFamily="66" charset="0"/>
              </a:rPr>
              <a:t>sth</a:t>
            </a:r>
            <a:endParaRPr lang="ru-RU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353054"/>
            <a:ext cx="9144000" cy="50088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8520" y="1457325"/>
            <a:ext cx="2705100" cy="42576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</p:spPr>
      </p:pic>
      <p:sp>
        <p:nvSpPr>
          <p:cNvPr id="3" name="Скругленная прямоугольная выноска 2"/>
          <p:cNvSpPr/>
          <p:nvPr/>
        </p:nvSpPr>
        <p:spPr>
          <a:xfrm>
            <a:off x="827584" y="121196"/>
            <a:ext cx="5400600" cy="864096"/>
          </a:xfrm>
          <a:prstGeom prst="wedgeRoundRectCallout">
            <a:avLst>
              <a:gd name="adj1" fmla="val -25571"/>
              <a:gd name="adj2" fmla="val 125993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The weather …………………………… (</a:t>
            </a:r>
            <a:r>
              <a:rPr lang="en-US" sz="2000" b="1" dirty="0" smtClean="0">
                <a:latin typeface="Comic Sans MS" pitchFamily="66" charset="0"/>
              </a:rPr>
              <a:t>get</a:t>
            </a:r>
            <a:r>
              <a:rPr lang="en-US" sz="2000" dirty="0" smtClean="0">
                <a:latin typeface="Comic Sans MS" pitchFamily="66" charset="0"/>
              </a:rPr>
              <a:t>) colder since last Monday.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3923928" y="4310980"/>
            <a:ext cx="4824536" cy="1016496"/>
          </a:xfrm>
          <a:prstGeom prst="wedgeRoundRectCallout">
            <a:avLst>
              <a:gd name="adj1" fmla="val -38127"/>
              <a:gd name="adj2" fmla="val -119137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I ……………… (</a:t>
            </a:r>
            <a:r>
              <a:rPr lang="en-US" sz="2000" b="1" dirty="0" smtClean="0">
                <a:latin typeface="Comic Sans MS" pitchFamily="66" charset="0"/>
              </a:rPr>
              <a:t>know</a:t>
            </a:r>
            <a:r>
              <a:rPr lang="en-US" sz="2000" dirty="0" smtClean="0">
                <a:latin typeface="Comic Sans MS" pitchFamily="66" charset="0"/>
              </a:rPr>
              <a:t>). It …………………… (</a:t>
            </a:r>
            <a:r>
              <a:rPr lang="en-US" sz="2000" b="1" dirty="0" smtClean="0">
                <a:latin typeface="Comic Sans MS" pitchFamily="66" charset="0"/>
              </a:rPr>
              <a:t>get</a:t>
            </a:r>
            <a:r>
              <a:rPr lang="en-US" sz="2000" dirty="0" smtClean="0">
                <a:latin typeface="Comic Sans MS" pitchFamily="66" charset="0"/>
              </a:rPr>
              <a:t>) colder and colder as the days go by.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96580" y="209909"/>
            <a:ext cx="2242731" cy="34333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Comic Sans MS" pitchFamily="66" charset="0"/>
              </a:rPr>
              <a:t>h</a:t>
            </a:r>
            <a:r>
              <a:rPr lang="en-US" sz="2000" dirty="0" smtClean="0">
                <a:latin typeface="Comic Sans MS" pitchFamily="66" charset="0"/>
              </a:rPr>
              <a:t>as been getting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4310980"/>
            <a:ext cx="1121365" cy="34333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know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020272" y="4310979"/>
            <a:ext cx="1463827" cy="34333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Comic Sans MS" pitchFamily="66" charset="0"/>
              </a:rPr>
              <a:t>i</a:t>
            </a:r>
            <a:r>
              <a:rPr lang="en-US" sz="2000" dirty="0" smtClean="0">
                <a:latin typeface="Comic Sans MS" pitchFamily="66" charset="0"/>
              </a:rPr>
              <a:t>s getting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2" name="16-конечная звезда 11"/>
          <p:cNvSpPr/>
          <p:nvPr/>
        </p:nvSpPr>
        <p:spPr>
          <a:xfrm>
            <a:off x="3312494" y="907594"/>
            <a:ext cx="5003922" cy="1661874"/>
          </a:xfrm>
          <a:prstGeom prst="star16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Present Perfect Continuous. An action that started in the past and is still continuing</a:t>
            </a:r>
            <a:endParaRPr lang="ru-RU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1520" y="-3593"/>
            <a:ext cx="8640960" cy="57221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09644" y="2024307"/>
            <a:ext cx="5558362" cy="3690693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Скругленная прямоугольная выноска 2"/>
          <p:cNvSpPr/>
          <p:nvPr/>
        </p:nvSpPr>
        <p:spPr>
          <a:xfrm>
            <a:off x="3707904" y="433254"/>
            <a:ext cx="4651166" cy="936104"/>
          </a:xfrm>
          <a:prstGeom prst="wedgeRoundRectCallout">
            <a:avLst>
              <a:gd name="adj1" fmla="val -9283"/>
              <a:gd name="adj2" fmla="val 117446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…………………………… (</a:t>
            </a:r>
            <a:r>
              <a:rPr lang="en-US" sz="2000" b="1" dirty="0" smtClean="0">
                <a:latin typeface="Comic Sans MS" pitchFamily="66" charset="0"/>
              </a:rPr>
              <a:t>you/like</a:t>
            </a:r>
            <a:r>
              <a:rPr lang="en-US" sz="2000" dirty="0" smtClean="0">
                <a:latin typeface="Comic Sans MS" pitchFamily="66" charset="0"/>
              </a:rPr>
              <a:t>) tennis?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457310" y="4585692"/>
            <a:ext cx="4651166" cy="936104"/>
          </a:xfrm>
          <a:prstGeom prst="wedgeRoundRectCallout">
            <a:avLst>
              <a:gd name="adj1" fmla="val 89752"/>
              <a:gd name="adj2" fmla="val -154841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Yes, I …………………… (</a:t>
            </a:r>
            <a:r>
              <a:rPr lang="en-US" sz="2000" b="1" dirty="0" smtClean="0">
                <a:latin typeface="Comic Sans MS" pitchFamily="66" charset="0"/>
              </a:rPr>
              <a:t>be</a:t>
            </a:r>
            <a:r>
              <a:rPr lang="en-US" sz="2000" dirty="0" smtClean="0">
                <a:latin typeface="Comic Sans MS" pitchFamily="66" charset="0"/>
              </a:rPr>
              <a:t>) a member of the local club for years.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23948" y="725297"/>
            <a:ext cx="1728192" cy="34333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Do you like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03648" y="4710409"/>
            <a:ext cx="1379245" cy="34333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Comic Sans MS" pitchFamily="66" charset="0"/>
              </a:rPr>
              <a:t>h</a:t>
            </a:r>
            <a:r>
              <a:rPr lang="en-US" sz="2000" dirty="0" smtClean="0">
                <a:latin typeface="Comic Sans MS" pitchFamily="66" charset="0"/>
              </a:rPr>
              <a:t>ave been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1" name="16-конечная звезда 10"/>
          <p:cNvSpPr/>
          <p:nvPr/>
        </p:nvSpPr>
        <p:spPr>
          <a:xfrm>
            <a:off x="1916923" y="3041561"/>
            <a:ext cx="4858826" cy="1656184"/>
          </a:xfrm>
          <a:prstGeom prst="star16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Present Perfect. State that exists from a point in the past up to now.</a:t>
            </a:r>
            <a:endParaRPr lang="ru-RU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45029" y="0"/>
            <a:ext cx="8298971" cy="4657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20" y="-39460"/>
            <a:ext cx="3419475" cy="492442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4716016" y="4645124"/>
            <a:ext cx="4680520" cy="899343"/>
          </a:xfrm>
          <a:prstGeom prst="wedgeRoundRectCallout">
            <a:avLst>
              <a:gd name="adj1" fmla="val -20100"/>
              <a:gd name="adj2" fmla="val -279381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I …………………………… (</a:t>
            </a:r>
            <a:r>
              <a:rPr lang="en-US" sz="2000" b="1" dirty="0" smtClean="0">
                <a:latin typeface="Comic Sans MS" pitchFamily="66" charset="0"/>
              </a:rPr>
              <a:t>taste</a:t>
            </a:r>
            <a:r>
              <a:rPr lang="en-US" sz="2000" dirty="0" smtClean="0">
                <a:latin typeface="Comic Sans MS" pitchFamily="66" charset="0"/>
              </a:rPr>
              <a:t>) the soup to see if it’s OK.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2" name="Скругленная прямоугольная выноска 1"/>
          <p:cNvSpPr/>
          <p:nvPr/>
        </p:nvSpPr>
        <p:spPr>
          <a:xfrm>
            <a:off x="314044" y="3289548"/>
            <a:ext cx="3897916" cy="899343"/>
          </a:xfrm>
          <a:prstGeom prst="wedgeRoundRectCallout">
            <a:avLst>
              <a:gd name="adj1" fmla="val -21077"/>
              <a:gd name="adj2" fmla="val -176435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What ………………………… (</a:t>
            </a:r>
            <a:r>
              <a:rPr lang="en-US" sz="2000" b="1" dirty="0" smtClean="0">
                <a:latin typeface="Comic Sans MS" pitchFamily="66" charset="0"/>
              </a:rPr>
              <a:t>you/do</a:t>
            </a:r>
            <a:r>
              <a:rPr lang="en-US" sz="2000" dirty="0" smtClean="0">
                <a:latin typeface="Comic Sans MS" pitchFamily="66" charset="0"/>
              </a:rPr>
              <a:t>)?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63688" y="3395884"/>
            <a:ext cx="1872208" cy="3433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Comic Sans MS" pitchFamily="66" charset="0"/>
              </a:rPr>
              <a:t>a</a:t>
            </a:r>
            <a:r>
              <a:rPr lang="en-US" sz="2000" dirty="0" smtClean="0">
                <a:latin typeface="Comic Sans MS" pitchFamily="66" charset="0"/>
              </a:rPr>
              <a:t>re you doing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06938" y="4713297"/>
            <a:ext cx="1656184" cy="3433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Comic Sans MS" pitchFamily="66" charset="0"/>
              </a:rPr>
              <a:t>a</a:t>
            </a:r>
            <a:r>
              <a:rPr lang="en-US" sz="2000" dirty="0" smtClean="0">
                <a:latin typeface="Comic Sans MS" pitchFamily="66" charset="0"/>
              </a:rPr>
              <a:t>m tasting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3" name="16-конечная звезда 12"/>
          <p:cNvSpPr/>
          <p:nvPr/>
        </p:nvSpPr>
        <p:spPr>
          <a:xfrm>
            <a:off x="4594521" y="3145532"/>
            <a:ext cx="4153943" cy="1280501"/>
          </a:xfrm>
          <a:prstGeom prst="star16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Comic Sans MS" pitchFamily="66" charset="0"/>
              </a:rPr>
              <a:t>Tasting </a:t>
            </a:r>
            <a:r>
              <a:rPr lang="en-US" dirty="0" smtClean="0">
                <a:latin typeface="Comic Sans MS" pitchFamily="66" charset="0"/>
              </a:rPr>
              <a:t>– having a taste of it to see if it is good..</a:t>
            </a:r>
            <a:endParaRPr lang="ru-RU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3528" y="11551"/>
            <a:ext cx="8496943" cy="569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-1167" y="2408851"/>
            <a:ext cx="4573165" cy="3213013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24128" y="740792"/>
            <a:ext cx="3060877" cy="374016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Скругленная прямоугольная выноска 2"/>
          <p:cNvSpPr/>
          <p:nvPr/>
        </p:nvSpPr>
        <p:spPr>
          <a:xfrm>
            <a:off x="323528" y="308774"/>
            <a:ext cx="3888432" cy="1080120"/>
          </a:xfrm>
          <a:prstGeom prst="wedgeRoundRectCallout">
            <a:avLst>
              <a:gd name="adj1" fmla="val -8487"/>
              <a:gd name="adj2" fmla="val 118585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The room ………………… (</a:t>
            </a:r>
            <a:r>
              <a:rPr lang="en-US" sz="2000" b="1" dirty="0" smtClean="0">
                <a:latin typeface="Comic Sans MS" pitchFamily="66" charset="0"/>
              </a:rPr>
              <a:t>smell</a:t>
            </a:r>
            <a:r>
              <a:rPr lang="en-US" sz="2000" dirty="0" smtClean="0">
                <a:latin typeface="Comic Sans MS" pitchFamily="66" charset="0"/>
              </a:rPr>
              <a:t>) awful.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2267744" y="1530753"/>
            <a:ext cx="3888432" cy="1080120"/>
          </a:xfrm>
          <a:prstGeom prst="wedgeRoundRectCallout">
            <a:avLst>
              <a:gd name="adj1" fmla="val 61767"/>
              <a:gd name="adj2" fmla="val -30623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Why …………………… (</a:t>
            </a:r>
            <a:r>
              <a:rPr lang="en-US" sz="2000" b="1" dirty="0" smtClean="0">
                <a:latin typeface="Comic Sans MS" pitchFamily="66" charset="0"/>
              </a:rPr>
              <a:t>not/you/open</a:t>
            </a:r>
            <a:r>
              <a:rPr lang="en-US" sz="2000" dirty="0" smtClean="0">
                <a:latin typeface="Comic Sans MS" pitchFamily="66" charset="0"/>
              </a:rPr>
              <a:t>) the window?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07705" y="480441"/>
            <a:ext cx="1152128" cy="34333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smells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51920" y="1727478"/>
            <a:ext cx="2016224" cy="34333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Comic Sans MS" pitchFamily="66" charset="0"/>
              </a:rPr>
              <a:t>d</a:t>
            </a:r>
            <a:r>
              <a:rPr lang="en-US" sz="2000" dirty="0" smtClean="0">
                <a:latin typeface="Comic Sans MS" pitchFamily="66" charset="0"/>
              </a:rPr>
              <a:t>on’t you open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4" name="16-конечная звезда 3"/>
          <p:cNvSpPr/>
          <p:nvPr/>
        </p:nvSpPr>
        <p:spPr>
          <a:xfrm>
            <a:off x="4355976" y="197881"/>
            <a:ext cx="3744416" cy="1332872"/>
          </a:xfrm>
          <a:prstGeom prst="star16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Present Simple. Present state.</a:t>
            </a:r>
            <a:endParaRPr lang="ru-RU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Notes Theme">
  <a:themeElements>
    <a:clrScheme name="Office Notes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Notes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 Notes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1"/>
        </a:gradFill>
      </a:fillStyleLst>
      <a:lnStyleLst>
        <a:ln w="9525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>
          <a:solidFill>
            <a:schemeClr val="phClr"/>
          </a:solidFill>
          <a:prstDash val="solid"/>
        </a:ln>
        <a:ln w="38100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2725</Words>
  <Application>Microsoft Office PowerPoint</Application>
  <PresentationFormat>Экран (16:10)</PresentationFormat>
  <Paragraphs>387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Шавкунчик</dc:creator>
  <cp:lastModifiedBy>Наум</cp:lastModifiedBy>
  <cp:revision>1</cp:revision>
  <dcterms:created xsi:type="dcterms:W3CDTF">2021-08-27T14:48:16Z</dcterms:created>
  <dcterms:modified xsi:type="dcterms:W3CDTF">2022-11-01T12:59:38Z</dcterms:modified>
</cp:coreProperties>
</file>