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8" r:id="rId6"/>
    <p:sldId id="261" r:id="rId7"/>
    <p:sldId id="262" r:id="rId8"/>
    <p:sldId id="263" r:id="rId9"/>
    <p:sldId id="264" r:id="rId10"/>
    <p:sldId id="265" r:id="rId11"/>
    <p:sldId id="266" r:id="rId12"/>
    <p:sldId id="267" r:id="rId13"/>
    <p:sldId id="269" r:id="rId14"/>
    <p:sldId id="270" r:id="rId15"/>
    <p:sldId id="271" r:id="rId16"/>
    <p:sldId id="272" r:id="rId17"/>
    <p:sldId id="274" r:id="rId18"/>
    <p:sldId id="257" r:id="rId19"/>
    <p:sldId id="275"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0000"/>
    <a:srgbClr val="FF0048"/>
    <a:srgbClr val="DDD6EA"/>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1290"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394200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2413249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C173F88-3387-453B-9303-AC0210B95CB8}" type="slidenum">
              <a:rPr lang="ru-RU" smtClean="0"/>
              <a:pPr/>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23811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4098373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C173F88-3387-453B-9303-AC0210B95CB8}" type="slidenum">
              <a:rPr lang="ru-RU" smtClean="0"/>
              <a:pPr/>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102918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1772564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36054772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86408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2979726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2362586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306731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2207279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3160849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3430614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25752348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20BB889-9D34-4BBB-8EBF-7B432ADE08F0}"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C173F88-3387-453B-9303-AC0210B95CB8}" type="slidenum">
              <a:rPr lang="ru-RU" smtClean="0"/>
              <a:pPr/>
              <a:t>‹#›</a:t>
            </a:fld>
            <a:endParaRPr lang="ru-RU"/>
          </a:p>
        </p:txBody>
      </p:sp>
    </p:spTree>
    <p:extLst>
      <p:ext uri="{BB962C8B-B14F-4D97-AF65-F5344CB8AC3E}">
        <p14:creationId xmlns:p14="http://schemas.microsoft.com/office/powerpoint/2010/main" val="691877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820BB889-9D34-4BBB-8EBF-7B432ADE08F0}" type="datetimeFigureOut">
              <a:rPr lang="ru-RU" smtClean="0"/>
              <a:pPr/>
              <a:t>01.11.2022</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CC173F88-3387-453B-9303-AC0210B95CB8}" type="slidenum">
              <a:rPr lang="ru-RU" smtClean="0"/>
              <a:pPr/>
              <a:t>‹#›</a:t>
            </a:fld>
            <a:endParaRPr lang="ru-RU"/>
          </a:p>
        </p:txBody>
      </p:sp>
      <p:pic>
        <p:nvPicPr>
          <p:cNvPr id="34" name="Рисунок 3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865466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7000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ctrTitle"/>
          </p:nvPr>
        </p:nvSpPr>
        <p:spPr>
          <a:xfrm>
            <a:off x="1502229" y="274320"/>
            <a:ext cx="7015956" cy="4820193"/>
          </a:xfrm>
          <a:noFill/>
        </p:spPr>
        <p:txBody>
          <a:bodyPr>
            <a:noAutofit/>
          </a:bodyPr>
          <a:lstStyle/>
          <a:p>
            <a: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t/>
            </a:r>
            <a:b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br>
            <a: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t/>
            </a:r>
            <a:b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br>
            <a: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t/>
            </a:r>
            <a:b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br>
            <a: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t>Литературные имена</a:t>
            </a:r>
            <a:b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br>
            <a: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t>Воронежского края</a:t>
            </a:r>
            <a:br>
              <a:rPr lang="ru-RU" sz="54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br>
            <a: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t/>
            </a:r>
            <a:b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br>
            <a: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t/>
            </a:r>
            <a:b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br>
            <a: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t/>
            </a:r>
            <a:b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br>
            <a: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t/>
            </a:r>
            <a:br>
              <a:rPr lang="ru-RU" sz="1600" b="1" dirty="0" smtClean="0">
                <a:ln/>
                <a:gradFill flip="none" rotWithShape="1">
                  <a:gsLst>
                    <a:gs pos="0">
                      <a:srgbClr val="FF0048"/>
                    </a:gs>
                    <a:gs pos="100000">
                      <a:srgbClr val="640000"/>
                    </a:gs>
                  </a:gsLst>
                  <a:path path="circle">
                    <a:fillToRect t="100000" r="100000"/>
                  </a:path>
                  <a:tileRect l="-100000" b="-100000"/>
                </a:gradFill>
                <a:latin typeface="Rupster Script Free" panose="02000000000000000000" pitchFamily="2" charset="-52"/>
              </a:rPr>
            </a:br>
            <a:r>
              <a:rPr lang="ru-RU" sz="16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t/>
            </a:r>
            <a:br>
              <a:rPr lang="ru-RU" sz="1600" b="1" dirty="0" smtClean="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rPr>
            </a:br>
            <a:endParaRPr lang="ru-RU" sz="5400" b="1" dirty="0">
              <a:ln/>
              <a:gradFill flip="none" rotWithShape="1">
                <a:gsLst>
                  <a:gs pos="0">
                    <a:schemeClr val="bg1">
                      <a:lumMod val="50000"/>
                    </a:schemeClr>
                  </a:gs>
                  <a:gs pos="100000">
                    <a:schemeClr val="accent1">
                      <a:lumMod val="50000"/>
                    </a:schemeClr>
                  </a:gs>
                </a:gsLst>
                <a:lin ang="2700000" scaled="1"/>
                <a:tileRect/>
              </a:gradFill>
              <a:effectLst>
                <a:outerShdw blurRad="38100" dist="19050" dir="2700000" algn="tl" rotWithShape="0">
                  <a:schemeClr val="dk1">
                    <a:lumMod val="50000"/>
                    <a:alpha val="40000"/>
                  </a:schemeClr>
                </a:outerShdw>
              </a:effectLst>
              <a:latin typeface="Rupster Script Free" panose="02000000000000000000" pitchFamily="2" charset="-52"/>
            </a:endParaRPr>
          </a:p>
        </p:txBody>
      </p:sp>
    </p:spTree>
    <p:extLst>
      <p:ext uri="{BB962C8B-B14F-4D97-AF65-F5344CB8AC3E}">
        <p14:creationId xmlns:p14="http://schemas.microsoft.com/office/powerpoint/2010/main" val="169383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Прасолов </a:t>
            </a:r>
            <a:br>
              <a:rPr lang="ru-RU" dirty="0" smtClean="0"/>
            </a:br>
            <a:r>
              <a:rPr lang="ru-RU" dirty="0" smtClean="0"/>
              <a:t>Алексей Тимофеевич (1930 – 1972)</a:t>
            </a:r>
            <a:r>
              <a:rPr lang="ru-RU" b="1" dirty="0" smtClean="0"/>
              <a:t/>
            </a:r>
            <a:br>
              <a:rPr lang="ru-RU" b="1" dirty="0" smtClean="0"/>
            </a:br>
            <a:endParaRPr lang="ru-RU" dirty="0"/>
          </a:p>
        </p:txBody>
      </p:sp>
      <p:sp>
        <p:nvSpPr>
          <p:cNvPr id="3" name="Содержимое 2"/>
          <p:cNvSpPr>
            <a:spLocks noGrp="1"/>
          </p:cNvSpPr>
          <p:nvPr>
            <p:ph idx="1"/>
          </p:nvPr>
        </p:nvSpPr>
        <p:spPr>
          <a:xfrm>
            <a:off x="2573382" y="1825625"/>
            <a:ext cx="5941967" cy="3686901"/>
          </a:xfrm>
        </p:spPr>
        <p:txBody>
          <a:bodyPr>
            <a:normAutofit fontScale="92500" lnSpcReduction="20000"/>
          </a:bodyPr>
          <a:lstStyle/>
          <a:p>
            <a:pPr>
              <a:buNone/>
            </a:pPr>
            <a:r>
              <a:rPr lang="ru-RU" dirty="0" smtClean="0"/>
              <a:t>    </a:t>
            </a:r>
            <a:r>
              <a:rPr lang="ru-RU" sz="1600" dirty="0" smtClean="0">
                <a:latin typeface="Arial" pitchFamily="34" charset="0"/>
                <a:cs typeface="Arial" pitchFamily="34" charset="0"/>
              </a:rPr>
              <a:t>      </a:t>
            </a:r>
            <a:r>
              <a:rPr lang="ru-RU" sz="1500" dirty="0" smtClean="0">
                <a:latin typeface="Arial" pitchFamily="34" charset="0"/>
                <a:cs typeface="Arial" pitchFamily="34" charset="0"/>
              </a:rPr>
              <a:t>Родился Алексей Тимофеевич Прасолов 13 октября 1930 года в селе Ивановка </a:t>
            </a:r>
            <a:r>
              <a:rPr lang="ru-RU" sz="1500" dirty="0" err="1" smtClean="0">
                <a:latin typeface="Arial" pitchFamily="34" charset="0"/>
                <a:cs typeface="Arial" pitchFamily="34" charset="0"/>
              </a:rPr>
              <a:t>Россошанского</a:t>
            </a:r>
            <a:r>
              <a:rPr lang="ru-RU" sz="1500" dirty="0" smtClean="0">
                <a:latin typeface="Arial" pitchFamily="34" charset="0"/>
                <a:cs typeface="Arial" pitchFamily="34" charset="0"/>
              </a:rPr>
              <a:t> района в крестьянской семье. Детство и отрочество поэта пришлось на трудное военное и послевоенное время. После окончания </a:t>
            </a:r>
            <a:r>
              <a:rPr lang="ru-RU" sz="1500" dirty="0" err="1" smtClean="0">
                <a:latin typeface="Arial" pitchFamily="34" charset="0"/>
                <a:cs typeface="Arial" pitchFamily="34" charset="0"/>
              </a:rPr>
              <a:t>Россошанского</a:t>
            </a:r>
            <a:r>
              <a:rPr lang="ru-RU" sz="1500" dirty="0" smtClean="0">
                <a:latin typeface="Arial" pitchFamily="34" charset="0"/>
                <a:cs typeface="Arial" pitchFamily="34" charset="0"/>
              </a:rPr>
              <a:t> педагогического училища Алексей </a:t>
            </a:r>
            <a:r>
              <a:rPr lang="ru-RU" sz="1500" dirty="0" err="1" smtClean="0">
                <a:latin typeface="Arial" pitchFamily="34" charset="0"/>
                <a:cs typeface="Arial" pitchFamily="34" charset="0"/>
              </a:rPr>
              <a:t>Трифонович</a:t>
            </a:r>
            <a:r>
              <a:rPr lang="ru-RU" sz="1500" dirty="0" smtClean="0">
                <a:latin typeface="Arial" pitchFamily="34" charset="0"/>
                <a:cs typeface="Arial" pitchFamily="34" charset="0"/>
              </a:rPr>
              <a:t> преподавал в сельской школе, затем работал в районных газетах области. </a:t>
            </a:r>
            <a:br>
              <a:rPr lang="ru-RU" sz="1500" dirty="0" smtClean="0">
                <a:latin typeface="Arial" pitchFamily="34" charset="0"/>
                <a:cs typeface="Arial" pitchFamily="34" charset="0"/>
              </a:rPr>
            </a:br>
            <a:r>
              <a:rPr lang="ru-RU" sz="1500" dirty="0" smtClean="0">
                <a:latin typeface="Arial" pitchFamily="34" charset="0"/>
                <a:cs typeface="Arial" pitchFamily="34" charset="0"/>
              </a:rPr>
              <a:t>            Писать стихи Алексей Прасолов начал рано, а обрёл себя как поэт сравнительно поздно - ему было тогда 33 года. За плечами – трудная, нередко просто тяжкая жизнь. В 1964 г. в журнале «Новый мир» были опубликована подборка стихов </a:t>
            </a:r>
            <a:r>
              <a:rPr lang="ru-RU" sz="1500" dirty="0" err="1" smtClean="0">
                <a:latin typeface="Arial" pitchFamily="34" charset="0"/>
                <a:cs typeface="Arial" pitchFamily="34" charset="0"/>
              </a:rPr>
              <a:t>Прасолова</a:t>
            </a:r>
            <a:r>
              <a:rPr lang="ru-RU" sz="1500" dirty="0" smtClean="0">
                <a:latin typeface="Arial" pitchFamily="34" charset="0"/>
                <a:cs typeface="Arial" pitchFamily="34" charset="0"/>
              </a:rPr>
              <a:t>. В 1966 г. вышли в свет две книги поэта: «День и ночь» в Воронеже и «Лирика» в Москве. В 1967 г. А. Т. Прасолов вступил в члены Союза писателей СССР. Он занимал разные должности, а также печатал очерки, рассказы, фельетоны во многих городских и сельских газетах Воронежской области. При жизни поэта увидели свет два его сборника: «Земля и зенит» (1968), «Во имя твое» (1971). 12 февраля 1972 года поэт ушёл из жизни. Лирика Алексея </a:t>
            </a:r>
            <a:r>
              <a:rPr lang="ru-RU" sz="1500" dirty="0" err="1" smtClean="0">
                <a:latin typeface="Arial" pitchFamily="34" charset="0"/>
                <a:cs typeface="Arial" pitchFamily="34" charset="0"/>
              </a:rPr>
              <a:t>ТимофеевичаПрасолова</a:t>
            </a:r>
            <a:r>
              <a:rPr lang="ru-RU" sz="1500" dirty="0" smtClean="0">
                <a:latin typeface="Arial" pitchFamily="34" charset="0"/>
                <a:cs typeface="Arial" pitchFamily="34" charset="0"/>
              </a:rPr>
              <a:t>– лирика высокой духовности и драматизма, она находится в числе вершин отечественной поэзии ХХ в.</a:t>
            </a:r>
          </a:p>
          <a:p>
            <a:pPr>
              <a:buNone/>
            </a:pPr>
            <a:endParaRPr lang="ru-RU" dirty="0"/>
          </a:p>
        </p:txBody>
      </p:sp>
      <p:pic>
        <p:nvPicPr>
          <p:cNvPr id="3074" name="Picture 2" descr="prasolov"/>
          <p:cNvPicPr>
            <a:picLocks noChangeAspect="1" noChangeArrowheads="1"/>
          </p:cNvPicPr>
          <p:nvPr/>
        </p:nvPicPr>
        <p:blipFill>
          <a:blip r:embed="rId2" cstate="print">
            <a:grayscl/>
          </a:blip>
          <a:srcRect/>
          <a:stretch>
            <a:fillRect/>
          </a:stretch>
        </p:blipFill>
        <p:spPr bwMode="auto">
          <a:xfrm>
            <a:off x="165101" y="2103121"/>
            <a:ext cx="2533836" cy="308283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7"/>
            <a:ext cx="7992836" cy="1241604"/>
          </a:xfrm>
        </p:spPr>
        <p:txBody>
          <a:bodyPr>
            <a:normAutofit fontScale="90000"/>
          </a:bodyPr>
          <a:lstStyle/>
          <a:p>
            <a:pPr algn="ctr"/>
            <a:r>
              <a:rPr lang="ru-RU" dirty="0" err="1" smtClean="0"/>
              <a:t>Троепольский</a:t>
            </a:r>
            <a:r>
              <a:rPr lang="ru-RU" dirty="0" smtClean="0"/>
              <a:t> </a:t>
            </a:r>
            <a:br>
              <a:rPr lang="ru-RU" dirty="0" smtClean="0"/>
            </a:br>
            <a:r>
              <a:rPr lang="ru-RU" dirty="0" smtClean="0"/>
              <a:t>Гавриил Николаевич (1905 – 1995)</a:t>
            </a:r>
            <a:r>
              <a:rPr lang="ru-RU" b="1" dirty="0" smtClean="0"/>
              <a:t/>
            </a:r>
            <a:br>
              <a:rPr lang="ru-RU" b="1" dirty="0" smtClean="0"/>
            </a:br>
            <a:endParaRPr lang="ru-RU" dirty="0"/>
          </a:p>
        </p:txBody>
      </p:sp>
      <p:sp>
        <p:nvSpPr>
          <p:cNvPr id="3" name="Содержимое 2"/>
          <p:cNvSpPr>
            <a:spLocks noGrp="1"/>
          </p:cNvSpPr>
          <p:nvPr>
            <p:ph idx="1"/>
          </p:nvPr>
        </p:nvSpPr>
        <p:spPr>
          <a:xfrm>
            <a:off x="2860766" y="1567543"/>
            <a:ext cx="5654583" cy="4767943"/>
          </a:xfrm>
        </p:spPr>
        <p:txBody>
          <a:bodyPr>
            <a:normAutofit fontScale="25000" lnSpcReduction="20000"/>
          </a:bodyPr>
          <a:lstStyle/>
          <a:p>
            <a:pPr>
              <a:buNone/>
            </a:pPr>
            <a:r>
              <a:rPr lang="ru-RU" sz="2500" dirty="0" smtClean="0"/>
              <a:t>		</a:t>
            </a:r>
            <a:r>
              <a:rPr lang="ru-RU" sz="5600" dirty="0" smtClean="0">
                <a:latin typeface="Arial" pitchFamily="34" charset="0"/>
                <a:cs typeface="Arial" pitchFamily="34" charset="0"/>
              </a:rPr>
              <a:t>Родился Гавриил Николаевич </a:t>
            </a:r>
            <a:r>
              <a:rPr lang="ru-RU" sz="5600" dirty="0" err="1" smtClean="0">
                <a:latin typeface="Arial" pitchFamily="34" charset="0"/>
                <a:cs typeface="Arial" pitchFamily="34" charset="0"/>
              </a:rPr>
              <a:t>Троепольский</a:t>
            </a:r>
            <a:r>
              <a:rPr lang="ru-RU" sz="5600" dirty="0" smtClean="0">
                <a:latin typeface="Arial" pitchFamily="34" charset="0"/>
                <a:cs typeface="Arial" pitchFamily="34" charset="0"/>
              </a:rPr>
              <a:t> 29 ноября 1905 г. в селе Новоспасское Козловского (ныне Борисоглебского) района  Воронежской области, в семье священника. </a:t>
            </a:r>
            <a:br>
              <a:rPr lang="ru-RU" sz="5600" dirty="0" smtClean="0">
                <a:latin typeface="Arial" pitchFamily="34" charset="0"/>
                <a:cs typeface="Arial" pitchFamily="34" charset="0"/>
              </a:rPr>
            </a:br>
            <a:r>
              <a:rPr lang="ru-RU" sz="5600" dirty="0" smtClean="0">
                <a:latin typeface="Arial" pitchFamily="34" charset="0"/>
                <a:cs typeface="Arial" pitchFamily="34" charset="0"/>
              </a:rPr>
              <a:t>          Первый рассказ «Дедушка» был напечатан в 1937 году в альманахе «Литературный Воронеж» под псевдонимом «</a:t>
            </a:r>
            <a:r>
              <a:rPr lang="ru-RU" sz="5600" dirty="0" err="1" smtClean="0">
                <a:latin typeface="Arial" pitchFamily="34" charset="0"/>
                <a:cs typeface="Arial" pitchFamily="34" charset="0"/>
              </a:rPr>
              <a:t>Лирваг</a:t>
            </a:r>
            <a:r>
              <a:rPr lang="ru-RU" sz="5600" dirty="0" smtClean="0">
                <a:latin typeface="Arial" pitchFamily="34" charset="0"/>
                <a:cs typeface="Arial" pitchFamily="34" charset="0"/>
              </a:rPr>
              <a:t>». В 1953г. в журнале «Новый мир» был опубликован цикл рассказов «Записки агронома». Заинтересовавшись рассказами, главный редактор журнала А.Т. Твардовский почувствовал в начинающем литераторе настоящий талант. </a:t>
            </a:r>
            <a:br>
              <a:rPr lang="ru-RU" sz="5600" dirty="0" smtClean="0">
                <a:latin typeface="Arial" pitchFamily="34" charset="0"/>
                <a:cs typeface="Arial" pitchFamily="34" charset="0"/>
              </a:rPr>
            </a:br>
            <a:r>
              <a:rPr lang="ru-RU" sz="5600" dirty="0" smtClean="0">
                <a:latin typeface="Arial" pitchFamily="34" charset="0"/>
                <a:cs typeface="Arial" pitchFamily="34" charset="0"/>
              </a:rPr>
              <a:t>          В 1955г. по написанному Г.Н. </a:t>
            </a:r>
            <a:r>
              <a:rPr lang="ru-RU" sz="5600" dirty="0" err="1" smtClean="0">
                <a:latin typeface="Arial" pitchFamily="34" charset="0"/>
                <a:cs typeface="Arial" pitchFamily="34" charset="0"/>
              </a:rPr>
              <a:t>Троепольским</a:t>
            </a:r>
            <a:r>
              <a:rPr lang="ru-RU" sz="5600" dirty="0" smtClean="0">
                <a:latin typeface="Arial" pitchFamily="34" charset="0"/>
                <a:cs typeface="Arial" pitchFamily="34" charset="0"/>
              </a:rPr>
              <a:t> сценарию был поставлен фильм «Земля и люди».  Гавриил Николаевич создал немало интересных книг. Но лучшей, самой главной его книгой останется, конечно, повесть о собаке, которая стала известна всему миру - «Белый </a:t>
            </a:r>
            <a:r>
              <a:rPr lang="ru-RU" sz="5600" dirty="0" err="1" smtClean="0">
                <a:latin typeface="Arial" pitchFamily="34" charset="0"/>
                <a:cs typeface="Arial" pitchFamily="34" charset="0"/>
              </a:rPr>
              <a:t>Бим</a:t>
            </a:r>
            <a:r>
              <a:rPr lang="ru-RU" sz="5600" dirty="0" smtClean="0">
                <a:latin typeface="Arial" pitchFamily="34" charset="0"/>
                <a:cs typeface="Arial" pitchFamily="34" charset="0"/>
              </a:rPr>
              <a:t> Черное ухо», напечатанная в 1971 г.  и принесшая автору в 1975 г. звание лауреата Государственной Премии СССР. Писателю присвоена итальянская премия в области детской и юношеской литературы - «</a:t>
            </a:r>
            <a:r>
              <a:rPr lang="ru-RU" sz="5600" dirty="0" err="1" smtClean="0">
                <a:latin typeface="Arial" pitchFamily="34" charset="0"/>
                <a:cs typeface="Arial" pitchFamily="34" charset="0"/>
              </a:rPr>
              <a:t>Банкареллино</a:t>
            </a:r>
            <a:r>
              <a:rPr lang="ru-RU" sz="5600" dirty="0" smtClean="0">
                <a:latin typeface="Arial" pitchFamily="34" charset="0"/>
                <a:cs typeface="Arial" pitchFamily="34" charset="0"/>
              </a:rPr>
              <a:t>». Книга Г.Н. </a:t>
            </a:r>
            <a:r>
              <a:rPr lang="ru-RU" sz="5600" dirty="0" err="1" smtClean="0">
                <a:latin typeface="Arial" pitchFamily="34" charset="0"/>
                <a:cs typeface="Arial" pitchFamily="34" charset="0"/>
              </a:rPr>
              <a:t>Троепольского</a:t>
            </a:r>
            <a:r>
              <a:rPr lang="ru-RU" sz="5600" dirty="0" smtClean="0">
                <a:latin typeface="Arial" pitchFamily="34" charset="0"/>
                <a:cs typeface="Arial" pitchFamily="34" charset="0"/>
              </a:rPr>
              <a:t> издавалась в Монголии и Польше, в Болгарии и Китае. Ее читают на языке бенгали, на английском, французском, японском, венгерском и множестве других языков. В американских колледжах повесть Г. Н. </a:t>
            </a:r>
            <a:r>
              <a:rPr lang="ru-RU" sz="5600" dirty="0" err="1" smtClean="0">
                <a:latin typeface="Arial" pitchFamily="34" charset="0"/>
                <a:cs typeface="Arial" pitchFamily="34" charset="0"/>
              </a:rPr>
              <a:t>Троепольского</a:t>
            </a:r>
            <a:r>
              <a:rPr lang="ru-RU" sz="5600" dirty="0" smtClean="0">
                <a:latin typeface="Arial" pitchFamily="34" charset="0"/>
                <a:cs typeface="Arial" pitchFamily="34" charset="0"/>
              </a:rPr>
              <a:t> о верном </a:t>
            </a:r>
            <a:r>
              <a:rPr lang="ru-RU" sz="5600" dirty="0" err="1" smtClean="0">
                <a:latin typeface="Arial" pitchFamily="34" charset="0"/>
                <a:cs typeface="Arial" pitchFamily="34" charset="0"/>
              </a:rPr>
              <a:t>Биме</a:t>
            </a:r>
            <a:r>
              <a:rPr lang="ru-RU" sz="5600" dirty="0" smtClean="0">
                <a:latin typeface="Arial" pitchFamily="34" charset="0"/>
                <a:cs typeface="Arial" pitchFamily="34" charset="0"/>
              </a:rPr>
              <a:t> входит в обязательную программу по литературе.         . </a:t>
            </a:r>
            <a:br>
              <a:rPr lang="ru-RU" sz="5600" dirty="0" smtClean="0">
                <a:latin typeface="Arial" pitchFamily="34" charset="0"/>
                <a:cs typeface="Arial" pitchFamily="34" charset="0"/>
              </a:rPr>
            </a:br>
            <a:r>
              <a:rPr lang="ru-RU" sz="5600" dirty="0" smtClean="0">
                <a:latin typeface="Arial" pitchFamily="34" charset="0"/>
                <a:cs typeface="Arial" pitchFamily="34" charset="0"/>
              </a:rPr>
              <a:t>          Писатель скончался в июле 1995 г. Остались его книги, благодарные читатели, ученики… Осталась его вера в победу мудрости, доброты и человечности. </a:t>
            </a:r>
            <a:br>
              <a:rPr lang="ru-RU" sz="5600" dirty="0" smtClean="0">
                <a:latin typeface="Arial" pitchFamily="34" charset="0"/>
                <a:cs typeface="Arial" pitchFamily="34" charset="0"/>
              </a:rPr>
            </a:br>
            <a:r>
              <a:rPr lang="ru-RU" sz="5600" dirty="0" smtClean="0">
                <a:latin typeface="Arial" pitchFamily="34" charset="0"/>
                <a:cs typeface="Arial" pitchFamily="34" charset="0"/>
              </a:rPr>
              <a:t>          На доме №8 по улице Чайковского, где жил писатель, установлена мемориальная доска. В 2005 году имя </a:t>
            </a:r>
            <a:r>
              <a:rPr lang="ru-RU" sz="5600" dirty="0" err="1" smtClean="0">
                <a:latin typeface="Arial" pitchFamily="34" charset="0"/>
                <a:cs typeface="Arial" pitchFamily="34" charset="0"/>
              </a:rPr>
              <a:t>Троепольского</a:t>
            </a:r>
            <a:r>
              <a:rPr lang="ru-RU" sz="5600" dirty="0" smtClean="0">
                <a:latin typeface="Arial" pitchFamily="34" charset="0"/>
                <a:cs typeface="Arial" pitchFamily="34" charset="0"/>
              </a:rPr>
              <a:t> присвоено Воронежской детской библиотеке.</a:t>
            </a:r>
          </a:p>
          <a:p>
            <a:pPr>
              <a:buNone/>
            </a:pPr>
            <a:r>
              <a:rPr lang="ru-RU" sz="5600" dirty="0" smtClean="0">
                <a:latin typeface="Arial" pitchFamily="34" charset="0"/>
                <a:cs typeface="Arial" pitchFamily="34" charset="0"/>
              </a:rPr>
              <a:t> </a:t>
            </a:r>
          </a:p>
          <a:p>
            <a:endParaRPr lang="ru-RU" sz="5600" dirty="0">
              <a:latin typeface="Arial" pitchFamily="34" charset="0"/>
              <a:cs typeface="Arial" pitchFamily="34" charset="0"/>
            </a:endParaRPr>
          </a:p>
        </p:txBody>
      </p:sp>
      <p:pic>
        <p:nvPicPr>
          <p:cNvPr id="4098" name="Picture 2" descr="troepolskiy"/>
          <p:cNvPicPr>
            <a:picLocks noChangeAspect="1" noChangeArrowheads="1"/>
          </p:cNvPicPr>
          <p:nvPr/>
        </p:nvPicPr>
        <p:blipFill>
          <a:blip r:embed="rId2" cstate="print"/>
          <a:srcRect/>
          <a:stretch>
            <a:fillRect/>
          </a:stretch>
        </p:blipFill>
        <p:spPr bwMode="auto">
          <a:xfrm>
            <a:off x="337301" y="2272937"/>
            <a:ext cx="2507695" cy="278515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Третьяков </a:t>
            </a:r>
            <a:br>
              <a:rPr lang="ru-RU" dirty="0" smtClean="0"/>
            </a:br>
            <a:r>
              <a:rPr lang="ru-RU" dirty="0" smtClean="0"/>
              <a:t>Юрий Федорович (1931- 1985)</a:t>
            </a:r>
            <a:r>
              <a:rPr lang="ru-RU" b="1" dirty="0" smtClean="0"/>
              <a:t/>
            </a:r>
            <a:br>
              <a:rPr lang="ru-RU" b="1" dirty="0" smtClean="0"/>
            </a:br>
            <a:endParaRPr lang="ru-RU" dirty="0"/>
          </a:p>
        </p:txBody>
      </p:sp>
      <p:sp>
        <p:nvSpPr>
          <p:cNvPr id="3" name="Содержимое 2"/>
          <p:cNvSpPr>
            <a:spLocks noGrp="1"/>
          </p:cNvSpPr>
          <p:nvPr>
            <p:ph idx="1"/>
          </p:nvPr>
        </p:nvSpPr>
        <p:spPr>
          <a:xfrm>
            <a:off x="2364376" y="1567542"/>
            <a:ext cx="6322423" cy="5290457"/>
          </a:xfrm>
        </p:spPr>
        <p:txBody>
          <a:bodyPr>
            <a:normAutofit fontScale="70000" lnSpcReduction="20000"/>
          </a:bodyPr>
          <a:lstStyle/>
          <a:p>
            <a:pPr>
              <a:buNone/>
            </a:pPr>
            <a:r>
              <a:rPr lang="ru-RU" dirty="0" smtClean="0"/>
              <a:t>         </a:t>
            </a:r>
            <a:r>
              <a:rPr lang="ru-RU" sz="2000" dirty="0" smtClean="0">
                <a:latin typeface="Arial" pitchFamily="34" charset="0"/>
                <a:cs typeface="Arial" pitchFamily="34" charset="0"/>
              </a:rPr>
              <a:t> Родился Юрий Федорович в 1931 году в городе Борисоглебске  Воронежской области. С отличием окончив среднюю школу, будущий писатель поступает в Московский медицинский институт: много болевший в детские годы, он захотел стать доктором, чтобы лечить людей. Но после первого же курса он оставляет вуз и начинает заниматься литературой. И уже, будучи студентом Литературного института им. A.M. Горького, куда он поступил, блестяще пройдя творческий конкурс и сдав экзамены, Третьяков в свои двадцать два года выпустил в Воронеже первую книжку – «Жук и геометрия», а затем еще две. Талантливым молодым автором заинтересовались и московские издательства – «Советская Россия», «Детская литература»; его стали охотно издавать, просили новые вещи. Он печатается в журналах «Подъем», «Костер», «Пионер». Вскоре его принимают в Союз писателей, и долгие годы он оставался самым молодым членом Воронежской писательской организации.</a:t>
            </a:r>
            <a:br>
              <a:rPr lang="ru-RU" sz="2000" dirty="0" smtClean="0">
                <a:latin typeface="Arial" pitchFamily="34" charset="0"/>
                <a:cs typeface="Arial" pitchFamily="34" charset="0"/>
              </a:rPr>
            </a:br>
            <a:r>
              <a:rPr lang="ru-RU" sz="2000" dirty="0" smtClean="0">
                <a:latin typeface="Arial" pitchFamily="34" charset="0"/>
                <a:cs typeface="Arial" pitchFamily="34" charset="0"/>
              </a:rPr>
              <a:t>         Герои произведений Юрия Третьякова – обыкновенные мальчишки и девчонки. Они не совершают героических подвигов, не ловят шпионов, не собирают тоннами металлолом и макулатуру - просто живут: играют в войну, в куклы, воюют друг с другом, покорно сносят отцовские ремни, втихаря обводят вокруг пальца своих бабушек. Дети как дети.</a:t>
            </a:r>
            <a:br>
              <a:rPr lang="ru-RU" sz="2000" dirty="0" smtClean="0">
                <a:latin typeface="Arial" pitchFamily="34" charset="0"/>
                <a:cs typeface="Arial" pitchFamily="34" charset="0"/>
              </a:rPr>
            </a:br>
            <a:r>
              <a:rPr lang="ru-RU" sz="2000" dirty="0" smtClean="0">
                <a:latin typeface="Arial" pitchFamily="34" charset="0"/>
                <a:cs typeface="Arial" pitchFamily="34" charset="0"/>
              </a:rPr>
              <a:t>         Третьяков населяет свои повести и рассказы отзывчивыми людьми - взрослыми и маленькими. Он помещает их в гармоничный мир, в котором взрослые и дети не враги друг другу, где понимания и приязни больше, чем вражды и ненависти.  </a:t>
            </a:r>
          </a:p>
          <a:p>
            <a:pPr>
              <a:spcBef>
                <a:spcPts val="0"/>
              </a:spcBef>
              <a:buNone/>
            </a:pPr>
            <a:r>
              <a:rPr lang="ru-RU" sz="2000" dirty="0" smtClean="0">
                <a:latin typeface="Arial" pitchFamily="34" charset="0"/>
                <a:cs typeface="Arial" pitchFamily="34" charset="0"/>
              </a:rPr>
              <a:t>		За свою жизнь Юрий Третьяков выпустил двадцать книг повестей и рассказов. В Воронеже помнят многие из них: «Начало рыбачьего патруля», «В плену у краснокожих», «Командир особого отряда», «Приключения Мишки </a:t>
            </a:r>
            <a:r>
              <a:rPr lang="ru-RU" sz="2000" dirty="0" err="1" smtClean="0">
                <a:latin typeface="Arial" pitchFamily="34" charset="0"/>
                <a:cs typeface="Arial" pitchFamily="34" charset="0"/>
              </a:rPr>
              <a:t>Мочалкина</a:t>
            </a:r>
            <a:r>
              <a:rPr lang="ru-RU" sz="2000" dirty="0" smtClean="0">
                <a:latin typeface="Arial" pitchFamily="34" charset="0"/>
                <a:cs typeface="Arial" pitchFamily="34" charset="0"/>
              </a:rPr>
              <a:t>», «Разные случаи из жизни Андрейки», «Весёлые рассказы», «Рыцари Берёзовой улицы».</a:t>
            </a:r>
            <a:endParaRPr lang="ru-RU" sz="2000" dirty="0">
              <a:latin typeface="Arial" pitchFamily="34" charset="0"/>
              <a:cs typeface="Arial" pitchFamily="34" charset="0"/>
            </a:endParaRPr>
          </a:p>
        </p:txBody>
      </p:sp>
      <p:pic>
        <p:nvPicPr>
          <p:cNvPr id="5122" name="Picture 2" descr="tretyakov"/>
          <p:cNvPicPr>
            <a:picLocks noChangeAspect="1" noChangeArrowheads="1"/>
          </p:cNvPicPr>
          <p:nvPr/>
        </p:nvPicPr>
        <p:blipFill>
          <a:blip r:embed="rId2" cstate="print"/>
          <a:srcRect/>
          <a:stretch>
            <a:fillRect/>
          </a:stretch>
        </p:blipFill>
        <p:spPr bwMode="auto">
          <a:xfrm>
            <a:off x="282665" y="2130606"/>
            <a:ext cx="2286000" cy="31337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000" dirty="0" smtClean="0"/>
              <a:t>Маршак </a:t>
            </a:r>
            <a:br>
              <a:rPr lang="ru-RU" sz="3000" dirty="0" smtClean="0"/>
            </a:br>
            <a:r>
              <a:rPr lang="ru-RU" sz="3000" dirty="0" smtClean="0"/>
              <a:t>Самуил Яковлевич (1887 – 1964)</a:t>
            </a:r>
            <a:endParaRPr lang="ru-RU" sz="3000" dirty="0"/>
          </a:p>
        </p:txBody>
      </p:sp>
      <p:sp>
        <p:nvSpPr>
          <p:cNvPr id="3" name="Содержимое 2"/>
          <p:cNvSpPr>
            <a:spLocks noGrp="1"/>
          </p:cNvSpPr>
          <p:nvPr>
            <p:ph idx="1"/>
          </p:nvPr>
        </p:nvSpPr>
        <p:spPr>
          <a:xfrm>
            <a:off x="2155370" y="1825625"/>
            <a:ext cx="6359979" cy="4351338"/>
          </a:xfrm>
        </p:spPr>
        <p:txBody>
          <a:bodyPr>
            <a:normAutofit fontScale="25000" lnSpcReduction="20000"/>
          </a:bodyPr>
          <a:lstStyle/>
          <a:p>
            <a:r>
              <a:rPr lang="ru-RU" dirty="0" smtClean="0"/>
              <a:t>       </a:t>
            </a:r>
            <a:r>
              <a:rPr lang="ru-RU" sz="5600" dirty="0" smtClean="0">
                <a:latin typeface="Arial" pitchFamily="34" charset="0"/>
                <a:cs typeface="Arial" pitchFamily="34" charset="0"/>
              </a:rPr>
              <a:t>  Замечательный поэт, переводчик, драматург, литературный критик родился 3 ноября 1887 года в Воронеже в семье талантливого техника, химика-практика Якова </a:t>
            </a:r>
            <a:r>
              <a:rPr lang="ru-RU" sz="5600" dirty="0" err="1" smtClean="0">
                <a:latin typeface="Arial" pitchFamily="34" charset="0"/>
                <a:cs typeface="Arial" pitchFamily="34" charset="0"/>
              </a:rPr>
              <a:t>Мироновича</a:t>
            </a:r>
            <a:r>
              <a:rPr lang="ru-RU" sz="5600" dirty="0" smtClean="0">
                <a:latin typeface="Arial" pitchFamily="34" charset="0"/>
                <a:cs typeface="Arial" pitchFamily="34" charset="0"/>
              </a:rPr>
              <a:t> Маршака. </a:t>
            </a:r>
            <a:br>
              <a:rPr lang="ru-RU" sz="5600" dirty="0" smtClean="0">
                <a:latin typeface="Arial" pitchFamily="34" charset="0"/>
                <a:cs typeface="Arial" pitchFamily="34" charset="0"/>
              </a:rPr>
            </a:br>
            <a:r>
              <a:rPr lang="ru-RU" sz="5600" dirty="0" smtClean="0">
                <a:latin typeface="Arial" pitchFamily="34" charset="0"/>
                <a:cs typeface="Arial" pitchFamily="34" charset="0"/>
              </a:rPr>
              <a:t>          В Воронеже мальчик прожил первые годы своей жизни, потом судьба бросала семью Маршаков из города в </a:t>
            </a:r>
            <a:r>
              <a:rPr lang="ru-RU" sz="5600" dirty="0" err="1" smtClean="0">
                <a:latin typeface="Arial" pitchFamily="34" charset="0"/>
                <a:cs typeface="Arial" pitchFamily="34" charset="0"/>
              </a:rPr>
              <a:t>город.Летом</a:t>
            </a:r>
            <a:r>
              <a:rPr lang="ru-RU" sz="5600" dirty="0" smtClean="0">
                <a:latin typeface="Arial" pitchFamily="34" charset="0"/>
                <a:cs typeface="Arial" pitchFamily="34" charset="0"/>
              </a:rPr>
              <a:t> 1896г. семья вновь оказалась на воронежской земле, в пригороде уездного города Острогожска. Этот город навсегда остался в памяти поэта: «В нем прошло мое детство. На берегу Тихой Сосны читал я первые книги и сочинял свои первые стихи».</a:t>
            </a:r>
            <a:br>
              <a:rPr lang="ru-RU" sz="5600" dirty="0" smtClean="0">
                <a:latin typeface="Arial" pitchFamily="34" charset="0"/>
                <a:cs typeface="Arial" pitchFamily="34" charset="0"/>
              </a:rPr>
            </a:br>
            <a:r>
              <a:rPr lang="ru-RU" sz="5600" dirty="0" smtClean="0">
                <a:latin typeface="Arial" pitchFamily="34" charset="0"/>
                <a:cs typeface="Arial" pitchFamily="34" charset="0"/>
              </a:rPr>
              <a:t>          К двенадцати-тринадцати годам он сочинял целые поэмы в несколько глав и был сотрудником и соредактором литературно-художественного журнала «Первые попытки».</a:t>
            </a:r>
            <a:br>
              <a:rPr lang="ru-RU" sz="5600" dirty="0" smtClean="0">
                <a:latin typeface="Arial" pitchFamily="34" charset="0"/>
                <a:cs typeface="Arial" pitchFamily="34" charset="0"/>
              </a:rPr>
            </a:br>
            <a:r>
              <a:rPr lang="ru-RU" sz="5600" dirty="0" smtClean="0">
                <a:latin typeface="Arial" pitchFamily="34" charset="0"/>
                <a:cs typeface="Arial" pitchFamily="34" charset="0"/>
              </a:rPr>
              <a:t>          Вновь в Воронеж С.Я. Маршак попадет уже взрослым человеком, в тяжелое и для России, и для него самого время – в годы Первой мировой войны, в 1915г. В городе  он давал частные уроки английского языка, служил переводчиком в конторе трубочного завода, много занимался английской поэзией. В 1915-1916гг. опубликовал английские народные баллады и стихотворения Уильяма Блейка в столичных литературных журналах.</a:t>
            </a:r>
            <a:br>
              <a:rPr lang="ru-RU" sz="5600" dirty="0" smtClean="0">
                <a:latin typeface="Arial" pitchFamily="34" charset="0"/>
                <a:cs typeface="Arial" pitchFamily="34" charset="0"/>
              </a:rPr>
            </a:br>
            <a:r>
              <a:rPr lang="ru-RU" sz="5600" dirty="0" smtClean="0">
                <a:latin typeface="Arial" pitchFamily="34" charset="0"/>
                <a:cs typeface="Arial" pitchFamily="34" charset="0"/>
              </a:rPr>
              <a:t>         За свою биографию Самуил Маршак сочинил много произведений для детей. Например, сказки «Двенадцать месяцев», «Дом, который построил Джек». Затем Самуил Маршак некоторое время писал в жанре </a:t>
            </a:r>
            <a:r>
              <a:rPr lang="ru-RU" sz="5600" dirty="0" err="1" smtClean="0">
                <a:latin typeface="Arial" pitchFamily="34" charset="0"/>
                <a:cs typeface="Arial" pitchFamily="34" charset="0"/>
              </a:rPr>
              <a:t>сатиры.Наравне</a:t>
            </a:r>
            <a:r>
              <a:rPr lang="ru-RU" sz="5600" dirty="0" smtClean="0">
                <a:latin typeface="Arial" pitchFamily="34" charset="0"/>
                <a:cs typeface="Arial" pitchFamily="34" charset="0"/>
              </a:rPr>
              <a:t> с детскими стихами, поэмами, Маршак трудится над серьезными вопросами. Писатель получил несколько премий, наград, орденов за свое творчество, среди которых Ленинская и Сталинская премии. Умер Самуил Маршак 4 июля 1964 года в Москве. Похоронили его на Новодевичьем кладбище. Книги Самуила Яковлевича Маршака были переведены на многие языки. Именем писателя названы улицы и установлены мемориальные доски во многих городах: в родном Воронеже, Москве, Санкт-Петербурге, Ялте и других.</a:t>
            </a:r>
          </a:p>
          <a:p>
            <a:pPr>
              <a:buNone/>
            </a:pPr>
            <a:r>
              <a:rPr lang="ru-RU" sz="5600" dirty="0" smtClean="0">
                <a:latin typeface="Arial" pitchFamily="34" charset="0"/>
                <a:cs typeface="Arial" pitchFamily="34" charset="0"/>
              </a:rPr>
              <a:t/>
            </a:r>
            <a:br>
              <a:rPr lang="ru-RU" sz="5600" dirty="0" smtClean="0">
                <a:latin typeface="Arial" pitchFamily="34" charset="0"/>
                <a:cs typeface="Arial" pitchFamily="34" charset="0"/>
              </a:rPr>
            </a:br>
            <a:r>
              <a:rPr lang="ru-RU" sz="5600" dirty="0" smtClean="0">
                <a:latin typeface="Arial" pitchFamily="34" charset="0"/>
                <a:cs typeface="Arial" pitchFamily="34" charset="0"/>
              </a:rPr>
              <a:t/>
            </a:r>
            <a:br>
              <a:rPr lang="ru-RU" sz="5600" dirty="0" smtClean="0">
                <a:latin typeface="Arial" pitchFamily="34" charset="0"/>
                <a:cs typeface="Arial" pitchFamily="34" charset="0"/>
              </a:rPr>
            </a:br>
            <a:endParaRPr lang="ru-RU" sz="5600" dirty="0" smtClean="0">
              <a:latin typeface="Arial" pitchFamily="34" charset="0"/>
              <a:cs typeface="Arial" pitchFamily="34" charset="0"/>
            </a:endParaRPr>
          </a:p>
          <a:p>
            <a:pPr>
              <a:buNone/>
            </a:pPr>
            <a:r>
              <a:rPr lang="ru-RU" dirty="0" smtClean="0"/>
              <a:t/>
            </a:r>
            <a:br>
              <a:rPr lang="ru-RU" dirty="0" smtClean="0"/>
            </a:br>
            <a:r>
              <a:rPr lang="ru-RU" dirty="0" smtClean="0"/>
              <a:t>         </a:t>
            </a:r>
            <a:endParaRPr lang="ru-RU" dirty="0"/>
          </a:p>
        </p:txBody>
      </p:sp>
      <p:pic>
        <p:nvPicPr>
          <p:cNvPr id="2050" name="Picture 2" descr="marshak"/>
          <p:cNvPicPr>
            <a:picLocks noChangeAspect="1" noChangeArrowheads="1"/>
          </p:cNvPicPr>
          <p:nvPr/>
        </p:nvPicPr>
        <p:blipFill>
          <a:blip r:embed="rId2" cstate="print">
            <a:grayscl/>
          </a:blip>
          <a:srcRect/>
          <a:stretch>
            <a:fillRect/>
          </a:stretch>
        </p:blipFill>
        <p:spPr bwMode="auto">
          <a:xfrm>
            <a:off x="0" y="2161858"/>
            <a:ext cx="2361423" cy="301103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000" dirty="0" smtClean="0"/>
              <a:t>Песков </a:t>
            </a:r>
            <a:br>
              <a:rPr lang="ru-RU" sz="3000" dirty="0" smtClean="0"/>
            </a:br>
            <a:r>
              <a:rPr lang="ru-RU" sz="3000" dirty="0" smtClean="0"/>
              <a:t>Василий Михайлович (1930 – 2013)</a:t>
            </a:r>
            <a:endParaRPr lang="ru-RU" sz="3000" dirty="0"/>
          </a:p>
        </p:txBody>
      </p:sp>
      <p:sp>
        <p:nvSpPr>
          <p:cNvPr id="3" name="Содержимое 2"/>
          <p:cNvSpPr>
            <a:spLocks noGrp="1"/>
          </p:cNvSpPr>
          <p:nvPr>
            <p:ph idx="1"/>
          </p:nvPr>
        </p:nvSpPr>
        <p:spPr>
          <a:xfrm>
            <a:off x="2037806" y="1828799"/>
            <a:ext cx="6477544" cy="4767943"/>
          </a:xfrm>
        </p:spPr>
        <p:txBody>
          <a:bodyPr>
            <a:normAutofit fontScale="62500" lnSpcReduction="20000"/>
          </a:bodyPr>
          <a:lstStyle/>
          <a:p>
            <a:pPr>
              <a:buNone/>
            </a:pPr>
            <a:r>
              <a:rPr lang="ru-RU" dirty="0" smtClean="0"/>
              <a:t>		</a:t>
            </a:r>
            <a:r>
              <a:rPr lang="ru-RU" sz="2000" dirty="0" smtClean="0">
                <a:latin typeface="Arial" pitchFamily="34" charset="0"/>
                <a:cs typeface="Arial" pitchFamily="34" charset="0"/>
              </a:rPr>
              <a:t>Василий Песков родился в 1930 году в селе Орлово Воронежской области. Этот орловский мальчишка среди сверстников выделялся любознательностью, страстью к чтению, рисованию. В средней школе он лучше всех писал сочинения. После школы Василий перепробовал много профессий, пока однажды один из сотрудников «Молодого коммунара» случайно не увидел его снимки и не пригласил в редакцию. Это было в 1953 году.  А вскоре, в 1956 году, молодой репортер оказывается в другой редакции – «Комсомольской правды». И с тех пор он не расставался с любимой газетой.«Записки фоторепортёра» - первая книга Василия </a:t>
            </a:r>
            <a:r>
              <a:rPr lang="ru-RU" sz="2000" dirty="0" err="1" smtClean="0">
                <a:latin typeface="Arial" pitchFamily="34" charset="0"/>
                <a:cs typeface="Arial" pitchFamily="34" charset="0"/>
              </a:rPr>
              <a:t>Пескова</a:t>
            </a:r>
            <a:r>
              <a:rPr lang="ru-RU" sz="2000" dirty="0" smtClean="0">
                <a:latin typeface="Arial" pitchFamily="34" charset="0"/>
                <a:cs typeface="Arial" pitchFamily="34" charset="0"/>
              </a:rPr>
              <a:t>, вышедшая в 1960 году. А уже через три года, за следующую свою книгу «Шаги по росе», писатель получает престижную Ленинскую премию. С 1975 по 1990 год Василий Песков вместе с Николаем Дроздовым ведёт телепрограмму «В мире животных». Василий Михайлович исколесил всю Воронежскую область вдоль и поперек. И о чем он только не писал! Но важнейшей темой творчества журналиста и писателя всегда оставалась природа. Любовью к природе проникнуты его очерки о заповедных уголках России, при этом он умел раскрыть тему захватывающе, так, что оторваться от чтения практически невозможно! Василий Михайлович ещё и отстаивал права заповедных зон в своих обращениях к президенту Владимиру Путину. Он выступал за спасение русского леса, восстановление природных ресурсов страны.</a:t>
            </a:r>
          </a:p>
          <a:p>
            <a:pPr>
              <a:spcBef>
                <a:spcPts val="0"/>
              </a:spcBef>
              <a:buNone/>
            </a:pPr>
            <a:r>
              <a:rPr lang="ru-RU" sz="2000" dirty="0" smtClean="0">
                <a:latin typeface="Arial" pitchFamily="34" charset="0"/>
                <a:cs typeface="Arial" pitchFamily="34" charset="0"/>
              </a:rPr>
              <a:t>		В августе 2013 года, уже после смерти </a:t>
            </a:r>
            <a:r>
              <a:rPr lang="ru-RU" sz="2000" dirty="0" err="1" smtClean="0">
                <a:latin typeface="Arial" pitchFamily="34" charset="0"/>
                <a:cs typeface="Arial" pitchFamily="34" charset="0"/>
              </a:rPr>
              <a:t>писателя,В</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оронежскому</a:t>
            </a:r>
            <a:r>
              <a:rPr lang="ru-RU" sz="2000" dirty="0" smtClean="0">
                <a:latin typeface="Arial" pitchFamily="34" charset="0"/>
                <a:cs typeface="Arial" pitchFamily="34" charset="0"/>
              </a:rPr>
              <a:t> государственному природному биосферному заповеднику было присвоено имя Василия </a:t>
            </a:r>
            <a:r>
              <a:rPr lang="ru-RU" sz="2000" dirty="0" err="1" smtClean="0">
                <a:latin typeface="Arial" pitchFamily="34" charset="0"/>
                <a:cs typeface="Arial" pitchFamily="34" charset="0"/>
              </a:rPr>
              <a:t>Пескова</a:t>
            </a:r>
            <a:r>
              <a:rPr lang="ru-RU" sz="2000" dirty="0" smtClean="0">
                <a:latin typeface="Arial" pitchFamily="34" charset="0"/>
                <a:cs typeface="Arial" pitchFamily="34" charset="0"/>
              </a:rPr>
              <a:t>. Его имя носит библиотека № 25 в Воронеже, </a:t>
            </a:r>
            <a:r>
              <a:rPr lang="ru-RU" sz="2000" dirty="0" err="1" smtClean="0">
                <a:latin typeface="Arial" pitchFamily="34" charset="0"/>
                <a:cs typeface="Arial" pitchFamily="34" charset="0"/>
              </a:rPr>
              <a:t>Тресвятская</a:t>
            </a:r>
            <a:r>
              <a:rPr lang="ru-RU" sz="2000" dirty="0" smtClean="0">
                <a:latin typeface="Arial" pitchFamily="34" charset="0"/>
                <a:cs typeface="Arial" pitchFamily="34" charset="0"/>
              </a:rPr>
              <a:t> школа. На факультете журналистики Воронежского государственного университета с 2014 года проходит региональная олимпиада старшеклассников под названием «Проходной балл». Состязание начинающих журналистов носит имя Василия </a:t>
            </a:r>
            <a:r>
              <a:rPr lang="ru-RU" sz="2000" dirty="0" err="1" smtClean="0">
                <a:latin typeface="Arial" pitchFamily="34" charset="0"/>
                <a:cs typeface="Arial" pitchFamily="34" charset="0"/>
              </a:rPr>
              <a:t>Пескова</a:t>
            </a:r>
            <a:r>
              <a:rPr lang="ru-RU" sz="2000" dirty="0" smtClean="0">
                <a:latin typeface="Arial" pitchFamily="34" charset="0"/>
                <a:cs typeface="Arial" pitchFamily="34" charset="0"/>
              </a:rPr>
              <a:t>. </a:t>
            </a:r>
          </a:p>
          <a:p>
            <a:pPr>
              <a:buNone/>
            </a:pPr>
            <a:endParaRPr lang="ru-RU" sz="2000" dirty="0" smtClean="0">
              <a:latin typeface="Arial" pitchFamily="34" charset="0"/>
              <a:cs typeface="Arial" pitchFamily="34" charset="0"/>
            </a:endParaRPr>
          </a:p>
        </p:txBody>
      </p:sp>
      <p:pic>
        <p:nvPicPr>
          <p:cNvPr id="3074" name="Picture 2" descr="peskov_1"/>
          <p:cNvPicPr>
            <a:picLocks noChangeAspect="1" noChangeArrowheads="1"/>
          </p:cNvPicPr>
          <p:nvPr/>
        </p:nvPicPr>
        <p:blipFill>
          <a:blip r:embed="rId2" cstate="print"/>
          <a:srcRect l="18131" t="1863" r="4697" b="3234"/>
          <a:stretch>
            <a:fillRect/>
          </a:stretch>
        </p:blipFill>
        <p:spPr bwMode="auto">
          <a:xfrm>
            <a:off x="0" y="2599509"/>
            <a:ext cx="2168434" cy="233825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Новичихин </a:t>
            </a:r>
            <a:br>
              <a:rPr lang="ru-RU" dirty="0" smtClean="0"/>
            </a:br>
            <a:r>
              <a:rPr lang="ru-RU" dirty="0" smtClean="0"/>
              <a:t>Евгений Григорьевич</a:t>
            </a:r>
            <a:br>
              <a:rPr lang="ru-RU" dirty="0" smtClean="0"/>
            </a:br>
            <a:endParaRPr lang="ru-RU" dirty="0"/>
          </a:p>
        </p:txBody>
      </p:sp>
      <p:sp>
        <p:nvSpPr>
          <p:cNvPr id="3" name="Содержимое 2"/>
          <p:cNvSpPr>
            <a:spLocks noGrp="1"/>
          </p:cNvSpPr>
          <p:nvPr>
            <p:ph idx="1"/>
          </p:nvPr>
        </p:nvSpPr>
        <p:spPr>
          <a:xfrm>
            <a:off x="2599508" y="1672046"/>
            <a:ext cx="5915841" cy="4504917"/>
          </a:xfrm>
        </p:spPr>
        <p:txBody>
          <a:bodyPr>
            <a:normAutofit/>
          </a:bodyPr>
          <a:lstStyle/>
          <a:p>
            <a:pPr>
              <a:buNone/>
            </a:pPr>
            <a:r>
              <a:rPr lang="ru-RU" dirty="0" smtClean="0"/>
              <a:t>         </a:t>
            </a:r>
            <a:r>
              <a:rPr lang="ru-RU" sz="1400" dirty="0" smtClean="0">
                <a:latin typeface="Arial" pitchFamily="34" charset="0"/>
                <a:cs typeface="Arial" pitchFamily="34" charset="0"/>
              </a:rPr>
              <a:t>Новичихин Евгений Григорьевич родился 9 февраля 1939 года в селе Верхнее Турово </a:t>
            </a:r>
            <a:r>
              <a:rPr lang="ru-RU" sz="1400" dirty="0" err="1" smtClean="0">
                <a:latin typeface="Arial" pitchFamily="34" charset="0"/>
                <a:cs typeface="Arial" pitchFamily="34" charset="0"/>
              </a:rPr>
              <a:t>Нижнедевицкого</a:t>
            </a:r>
            <a:r>
              <a:rPr lang="ru-RU" sz="1400" dirty="0" smtClean="0">
                <a:latin typeface="Arial" pitchFamily="34" charset="0"/>
                <a:cs typeface="Arial" pitchFamily="34" charset="0"/>
              </a:rPr>
              <a:t> района Воронежской области. В 1961 году окончил воронежский Лесотехнический институт. Несколько лет работал инженером. По-настоящему окунулся в литературную жизнь, когда в 1973 году, уже выпустив первую книжку, был приглашен в журнал «Подъём». Затем занимал должность директора литературного музея имени Ивана Никитина. Четыре года писатель возглавлял комитет по культуре Воронежской области. </a:t>
            </a:r>
            <a:br>
              <a:rPr lang="ru-RU" sz="1400" dirty="0" smtClean="0">
                <a:latin typeface="Arial" pitchFamily="34" charset="0"/>
                <a:cs typeface="Arial" pitchFamily="34" charset="0"/>
              </a:rPr>
            </a:br>
            <a:r>
              <a:rPr lang="ru-RU" sz="1400" dirty="0" smtClean="0">
                <a:latin typeface="Arial" pitchFamily="34" charset="0"/>
                <a:cs typeface="Arial" pitchFamily="34" charset="0"/>
              </a:rPr>
              <a:t>         В 1977 году принят в Союз писателей СССР, в 2003 году — в Союз кинематографистов России. В 1995—2013 гг. — секретарь правления Союза писателей России. Новичихин активно работал и в поэзии для детей. «Крокодила звали Нил», «Вёз телегу воробей», «Весёлый </a:t>
            </a:r>
            <a:r>
              <a:rPr lang="ru-RU" sz="1400" dirty="0" err="1" smtClean="0">
                <a:latin typeface="Arial" pitchFamily="34" charset="0"/>
                <a:cs typeface="Arial" pitchFamily="34" charset="0"/>
              </a:rPr>
              <a:t>букварик</a:t>
            </a:r>
            <a:r>
              <a:rPr lang="ru-RU" sz="1400" dirty="0" smtClean="0">
                <a:latin typeface="Arial" pitchFamily="34" charset="0"/>
                <a:cs typeface="Arial" pitchFamily="34" charset="0"/>
              </a:rPr>
              <a:t>» - сборники стихов Евгения Новичихина. В Москве, Воронеже, Тамбове им издано 15 детских книг. Они выходили в престижных издательских сериях «Золотая коллекция детского сада», «Моя любимая книжка», «Первый урок» и др. Новичихин вошел в ряд антологий детской поэзии, его произведения публиковались в детских журналах «Веселые картинки», «</a:t>
            </a:r>
            <a:r>
              <a:rPr lang="ru-RU" sz="1400" dirty="0" err="1" smtClean="0">
                <a:latin typeface="Arial" pitchFamily="34" charset="0"/>
                <a:cs typeface="Arial" pitchFamily="34" charset="0"/>
              </a:rPr>
              <a:t>Мурзилка</a:t>
            </a:r>
            <a:r>
              <a:rPr lang="ru-RU" sz="1400" dirty="0" smtClean="0">
                <a:latin typeface="Arial" pitchFamily="34" charset="0"/>
                <a:cs typeface="Arial" pitchFamily="34" charset="0"/>
              </a:rPr>
              <a:t>», «Колобок».</a:t>
            </a:r>
            <a:endParaRPr lang="ru-RU" sz="1400" dirty="0">
              <a:latin typeface="Arial" pitchFamily="34" charset="0"/>
              <a:cs typeface="Arial" pitchFamily="34" charset="0"/>
            </a:endParaRPr>
          </a:p>
        </p:txBody>
      </p:sp>
      <p:pic>
        <p:nvPicPr>
          <p:cNvPr id="4098" name="Picture 2" descr="http://podiemvrn.ru/wp-content/uploads/2014/06/novichihin.jpg"/>
          <p:cNvPicPr>
            <a:picLocks noChangeAspect="1" noChangeArrowheads="1"/>
          </p:cNvPicPr>
          <p:nvPr/>
        </p:nvPicPr>
        <p:blipFill>
          <a:blip r:embed="rId2" cstate="print"/>
          <a:srcRect/>
          <a:stretch>
            <a:fillRect/>
          </a:stretch>
        </p:blipFill>
        <p:spPr bwMode="auto">
          <a:xfrm>
            <a:off x="284386" y="1867989"/>
            <a:ext cx="2342104" cy="363224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err="1" smtClean="0"/>
              <a:t>Жигулин</a:t>
            </a:r>
            <a:r>
              <a:rPr lang="ru-RU" dirty="0" smtClean="0"/>
              <a:t> </a:t>
            </a:r>
            <a:br>
              <a:rPr lang="ru-RU" dirty="0" smtClean="0"/>
            </a:br>
            <a:r>
              <a:rPr lang="ru-RU" dirty="0" smtClean="0"/>
              <a:t>Анатолий Владимирович (1930 – 2000)</a:t>
            </a:r>
            <a:endParaRPr lang="ru-RU" dirty="0"/>
          </a:p>
        </p:txBody>
      </p:sp>
      <p:sp>
        <p:nvSpPr>
          <p:cNvPr id="3" name="Содержимое 2"/>
          <p:cNvSpPr>
            <a:spLocks noGrp="1"/>
          </p:cNvSpPr>
          <p:nvPr>
            <p:ph idx="1"/>
          </p:nvPr>
        </p:nvSpPr>
        <p:spPr>
          <a:xfrm>
            <a:off x="2560320" y="1825625"/>
            <a:ext cx="5955029" cy="4718866"/>
          </a:xfrm>
        </p:spPr>
        <p:txBody>
          <a:bodyPr>
            <a:normAutofit fontScale="55000" lnSpcReduction="20000"/>
          </a:bodyPr>
          <a:lstStyle/>
          <a:p>
            <a:pPr>
              <a:buNone/>
            </a:pPr>
            <a:r>
              <a:rPr lang="ru-RU" dirty="0" smtClean="0"/>
              <a:t>		</a:t>
            </a:r>
            <a:r>
              <a:rPr lang="ru-RU" sz="2200" dirty="0" smtClean="0">
                <a:latin typeface="Arial" pitchFamily="34" charset="0"/>
                <a:cs typeface="Arial" pitchFamily="34" charset="0"/>
              </a:rPr>
              <a:t>Анатолий </a:t>
            </a:r>
            <a:r>
              <a:rPr lang="ru-RU" sz="2200" dirty="0" err="1" smtClean="0">
                <a:latin typeface="Arial" pitchFamily="34" charset="0"/>
                <a:cs typeface="Arial" pitchFamily="34" charset="0"/>
              </a:rPr>
              <a:t>Жигулин</a:t>
            </a:r>
            <a:r>
              <a:rPr lang="ru-RU" sz="2200" dirty="0" smtClean="0">
                <a:latin typeface="Arial" pitchFamily="34" charset="0"/>
                <a:cs typeface="Arial" pitchFamily="34" charset="0"/>
              </a:rPr>
              <a:t> родился 1 января 1930 в с. Подгорное Воронежской области. Отец будущего поэта Владимир был выходцем из крестьян, почтовым служащим. Длительное время он страдал открытой формой чахотки, поэтому основные заботы о трёх детях лежали на плечах матери, женщины образованной и любившей поэзию. Воронеж и область в течение восьми месяцев были во фронтовой зоне, семья была разъята, и поэтому не участвовавший в войне по малолетству Анатолий полной чашей испил голод и лишения войны и жизнь в полуразрушенном городе в послевоенное время. Позднее тема родного города, детства и войны отчётливо зазвучит в творчестве </a:t>
            </a:r>
            <a:r>
              <a:rPr lang="ru-RU" sz="2200" dirty="0" err="1" smtClean="0">
                <a:latin typeface="Arial" pitchFamily="34" charset="0"/>
                <a:cs typeface="Arial" pitchFamily="34" charset="0"/>
              </a:rPr>
              <a:t>Жигулина</a:t>
            </a:r>
            <a:r>
              <a:rPr lang="ru-RU" sz="2200" dirty="0" smtClean="0">
                <a:latin typeface="Arial" pitchFamily="34" charset="0"/>
                <a:cs typeface="Arial" pitchFamily="34" charset="0"/>
              </a:rPr>
              <a:t>. </a:t>
            </a:r>
            <a:br>
              <a:rPr lang="ru-RU" sz="2200" dirty="0" smtClean="0">
                <a:latin typeface="Arial" pitchFamily="34" charset="0"/>
                <a:cs typeface="Arial" pitchFamily="34" charset="0"/>
              </a:rPr>
            </a:br>
            <a:r>
              <a:rPr lang="ru-RU" sz="2200" dirty="0" smtClean="0">
                <a:latin typeface="Arial" pitchFamily="34" charset="0"/>
                <a:cs typeface="Arial" pitchFamily="34" charset="0"/>
              </a:rPr>
              <a:t>В старших классах Толя начинает писать стихи, пока, в основном, это изложенные в стихах школьные сочинения. Но постепенно его строки набирают силу, и весной 1949 в воронежской газете появляется первая публикация.. </a:t>
            </a:r>
            <a:br>
              <a:rPr lang="ru-RU" sz="2200" dirty="0" smtClean="0">
                <a:latin typeface="Arial" pitchFamily="34" charset="0"/>
                <a:cs typeface="Arial" pitchFamily="34" charset="0"/>
              </a:rPr>
            </a:br>
            <a:r>
              <a:rPr lang="ru-RU" sz="2200" dirty="0" smtClean="0">
                <a:latin typeface="Arial" pitchFamily="34" charset="0"/>
                <a:cs typeface="Arial" pitchFamily="34" charset="0"/>
              </a:rPr>
              <a:t>	Жизнь в лагерях не только оставила глубокий след в его жизни, но и в его поэтическом творчестве. Настолько, что некоторые его стихотворения повторяют до мелочей опыт его лагерных злоключений.</a:t>
            </a:r>
            <a:br>
              <a:rPr lang="ru-RU" sz="2200" dirty="0" smtClean="0">
                <a:latin typeface="Arial" pitchFamily="34" charset="0"/>
                <a:cs typeface="Arial" pitchFamily="34" charset="0"/>
              </a:rPr>
            </a:br>
            <a:r>
              <a:rPr lang="ru-RU" sz="2200" dirty="0" smtClean="0">
                <a:latin typeface="Arial" pitchFamily="34" charset="0"/>
                <a:cs typeface="Arial" pitchFamily="34" charset="0"/>
              </a:rPr>
              <a:t>	Всю жизнь </a:t>
            </a:r>
            <a:r>
              <a:rPr lang="ru-RU" sz="2200" dirty="0" err="1" smtClean="0">
                <a:latin typeface="Arial" pitchFamily="34" charset="0"/>
                <a:cs typeface="Arial" pitchFamily="34" charset="0"/>
              </a:rPr>
              <a:t>Жигулин</a:t>
            </a:r>
            <a:r>
              <a:rPr lang="ru-RU" sz="2200" dirty="0" smtClean="0">
                <a:latin typeface="Arial" pitchFamily="34" charset="0"/>
                <a:cs typeface="Arial" pitchFamily="34" charset="0"/>
              </a:rPr>
              <a:t> возвращался к лагерной теме, считая своим долгом рассказать о том, что видел и испытал. Даже в застойное время он отвергал здесь компромиссы.</a:t>
            </a:r>
            <a:br>
              <a:rPr lang="ru-RU" sz="2200" dirty="0" smtClean="0">
                <a:latin typeface="Arial" pitchFamily="34" charset="0"/>
                <a:cs typeface="Arial" pitchFamily="34" charset="0"/>
              </a:rPr>
            </a:br>
            <a:r>
              <a:rPr lang="ru-RU" sz="2200" dirty="0" smtClean="0">
                <a:latin typeface="Arial" pitchFamily="34" charset="0"/>
                <a:cs typeface="Arial" pitchFamily="34" charset="0"/>
              </a:rPr>
              <a:t>	Бунтарь и справедливец, </a:t>
            </a:r>
            <a:r>
              <a:rPr lang="ru-RU" sz="2200" dirty="0" err="1" smtClean="0">
                <a:latin typeface="Arial" pitchFamily="34" charset="0"/>
                <a:cs typeface="Arial" pitchFamily="34" charset="0"/>
              </a:rPr>
              <a:t>Жигулин</a:t>
            </a:r>
            <a:r>
              <a:rPr lang="ru-RU" sz="2200" dirty="0" smtClean="0">
                <a:latin typeface="Arial" pitchFamily="34" charset="0"/>
                <a:cs typeface="Arial" pitchFamily="34" charset="0"/>
              </a:rPr>
              <a:t> - тонкий лирик есенинского толка. Изумительна его любовная поэзия, с её тихой меланхолической прелестью. Не зря столько прекрасных песен создано на его стихи. </a:t>
            </a:r>
            <a:r>
              <a:rPr lang="ru-RU" sz="2200" dirty="0" smtClean="0"/>
              <a:t>Ч</a:t>
            </a:r>
            <a:r>
              <a:rPr lang="ru-RU" sz="2200" smtClean="0"/>
              <a:t>лен </a:t>
            </a:r>
            <a:r>
              <a:rPr lang="ru-RU" sz="2200" dirty="0" smtClean="0"/>
              <a:t>Союза писателей СССР - с 1962 года</a:t>
            </a:r>
            <a:r>
              <a:rPr lang="ru-RU" sz="2200" dirty="0" smtClean="0">
                <a:latin typeface="Arial" pitchFamily="34" charset="0"/>
                <a:cs typeface="Arial" pitchFamily="34" charset="0"/>
              </a:rPr>
              <a:t/>
            </a:r>
            <a:br>
              <a:rPr lang="ru-RU" sz="2200" dirty="0" smtClean="0">
                <a:latin typeface="Arial" pitchFamily="34" charset="0"/>
                <a:cs typeface="Arial" pitchFamily="34" charset="0"/>
              </a:rPr>
            </a:br>
            <a:r>
              <a:rPr lang="ru-RU" sz="2200" dirty="0" smtClean="0">
                <a:latin typeface="Arial" pitchFamily="34" charset="0"/>
                <a:cs typeface="Arial" pitchFamily="34" charset="0"/>
              </a:rPr>
              <a:t>Умер Анатолий </a:t>
            </a:r>
            <a:r>
              <a:rPr lang="ru-RU" sz="2200" dirty="0" err="1" smtClean="0">
                <a:latin typeface="Arial" pitchFamily="34" charset="0"/>
                <a:cs typeface="Arial" pitchFamily="34" charset="0"/>
              </a:rPr>
              <a:t>Жигулин</a:t>
            </a:r>
            <a:r>
              <a:rPr lang="ru-RU" sz="2200" dirty="0" smtClean="0">
                <a:latin typeface="Arial" pitchFamily="34" charset="0"/>
                <a:cs typeface="Arial" pitchFamily="34" charset="0"/>
              </a:rPr>
              <a:t> в Москве 6 августа 2000 г. на 71-м году жизни</a:t>
            </a:r>
            <a:endParaRPr lang="ru-RU" sz="2200" dirty="0">
              <a:latin typeface="Arial" pitchFamily="34" charset="0"/>
              <a:cs typeface="Arial" pitchFamily="34" charset="0"/>
            </a:endParaRPr>
          </a:p>
        </p:txBody>
      </p:sp>
      <p:pic>
        <p:nvPicPr>
          <p:cNvPr id="29698" name="Picture 2" descr="Анатолий Жигулин"/>
          <p:cNvPicPr>
            <a:picLocks noChangeAspect="1" noChangeArrowheads="1"/>
          </p:cNvPicPr>
          <p:nvPr/>
        </p:nvPicPr>
        <p:blipFill>
          <a:blip r:embed="rId2" cstate="print"/>
          <a:srcRect/>
          <a:stretch>
            <a:fillRect/>
          </a:stretch>
        </p:blipFill>
        <p:spPr bwMode="auto">
          <a:xfrm>
            <a:off x="194762" y="2312125"/>
            <a:ext cx="2455307" cy="269484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pPr algn="just">
              <a:buNone/>
            </a:pPr>
            <a:r>
              <a:rPr lang="ru-RU" dirty="0" smtClean="0"/>
              <a:t>		</a:t>
            </a:r>
            <a:r>
              <a:rPr lang="ru-RU" sz="2800" dirty="0" smtClean="0"/>
              <a:t>«Ведь понять литературу, не зная мест, где она родилась, не менее трудно, чем чужую мысль, не зная языка, на котором она выражена. Ни поэзия, ни литература не существуют сами по себе: они вырастают на родной им почве и могут быть поняты только в связи со всей страной, со своей родиной».</a:t>
            </a:r>
          </a:p>
          <a:p>
            <a:pPr algn="r">
              <a:buNone/>
            </a:pPr>
            <a:r>
              <a:rPr lang="ru-RU" sz="2800" dirty="0" smtClean="0"/>
              <a:t>Д. Лихачев</a:t>
            </a:r>
            <a:endParaRPr lang="ru-RU"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78574"/>
            <a:ext cx="9147359" cy="898895"/>
          </a:xfrm>
        </p:spPr>
        <p:txBody>
          <a:bodyPr>
            <a:normAutofit/>
          </a:bodyPr>
          <a:lstStyle/>
          <a:p>
            <a:pPr algn="ctr"/>
            <a:endParaRPr lang="ru-RU" sz="4800" b="1" dirty="0">
              <a:ln/>
              <a:solidFill>
                <a:srgbClr val="C00000"/>
              </a:solidFill>
              <a:effectLst>
                <a:outerShdw blurRad="38100" dist="19050" dir="2700000" algn="tl" rotWithShape="0">
                  <a:schemeClr val="dk1">
                    <a:lumMod val="50000"/>
                    <a:alpha val="40000"/>
                  </a:schemeClr>
                </a:outerShdw>
              </a:effectLst>
              <a:latin typeface="Rupster Script Free" panose="02000000000000000000" pitchFamily="2" charset="-52"/>
            </a:endParaRPr>
          </a:p>
        </p:txBody>
      </p:sp>
      <p:sp>
        <p:nvSpPr>
          <p:cNvPr id="3" name="Прямоугольник 2"/>
          <p:cNvSpPr/>
          <p:nvPr/>
        </p:nvSpPr>
        <p:spPr>
          <a:xfrm>
            <a:off x="1005840" y="1698169"/>
            <a:ext cx="7158445" cy="2677887"/>
          </a:xfrm>
          <a:prstGeom prst="rect">
            <a:avLst/>
          </a:prstGeom>
        </p:spPr>
        <p:txBody>
          <a:bodyPr wrap="square">
            <a:spAutoFit/>
          </a:bodyPr>
          <a:lstStyle/>
          <a:p>
            <a:pPr algn="ctr"/>
            <a:r>
              <a:rPr lang="ru-RU" dirty="0" smtClean="0"/>
              <a:t>	</a:t>
            </a:r>
            <a:r>
              <a:rPr lang="ru-RU" sz="2800" dirty="0" smtClean="0"/>
              <a:t>В 1965 году газета “Литературная Россия” писала: “Если рассматривать успех писательских организаций на фоне всего звёздного неба России, то литература Воронежа – созвездие по-настоящему яркое и видимое на всех материках”. </a:t>
            </a:r>
            <a:endParaRPr lang="ru-RU" sz="2800" dirty="0"/>
          </a:p>
        </p:txBody>
      </p:sp>
    </p:spTree>
    <p:extLst>
      <p:ext uri="{BB962C8B-B14F-4D97-AF65-F5344CB8AC3E}">
        <p14:creationId xmlns:p14="http://schemas.microsoft.com/office/powerpoint/2010/main" val="17242523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endParaRPr lang="ru-RU" dirty="0"/>
          </a:p>
        </p:txBody>
      </p:sp>
      <p:sp>
        <p:nvSpPr>
          <p:cNvPr id="3" name="Содержимое 2"/>
          <p:cNvSpPr>
            <a:spLocks noGrp="1"/>
          </p:cNvSpPr>
          <p:nvPr>
            <p:ph idx="1"/>
          </p:nvPr>
        </p:nvSpPr>
        <p:spPr/>
        <p:txBody>
          <a:bodyPr>
            <a:normAutofit/>
          </a:bodyPr>
          <a:lstStyle/>
          <a:p>
            <a:pPr algn="ctr">
              <a:buNone/>
            </a:pPr>
            <a:endParaRPr lang="ru-RU" sz="5400" smtClean="0"/>
          </a:p>
          <a:p>
            <a:pPr algn="ctr">
              <a:buNone/>
            </a:pPr>
            <a:r>
              <a:rPr lang="ru-RU" sz="5400" dirty="0" smtClean="0"/>
              <a:t>Спасибо за внимание!</a:t>
            </a:r>
            <a:endParaRPr lang="ru-RU" sz="5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70000">
                <a:schemeClr val="bg1"/>
              </a:gs>
              <a:gs pos="100000">
                <a:schemeClr val="accent5">
                  <a:lumMod val="40000"/>
                  <a:lumOff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ctrTitle"/>
          </p:nvPr>
        </p:nvSpPr>
        <p:spPr>
          <a:xfrm>
            <a:off x="2111583" y="2643480"/>
            <a:ext cx="6647893" cy="3879669"/>
          </a:xfrm>
        </p:spPr>
        <p:txBody>
          <a:bodyPr>
            <a:noAutofit/>
          </a:bodyPr>
          <a:lstStyle/>
          <a:p>
            <a:r>
              <a:rPr lang="ru-RU" sz="2800" dirty="0" smtClean="0"/>
              <a:t>Богато литературное наследие Воронежского края. Это родина многих поэтов и писателей, чья жизнь и творчество стали примером верного служения Отчизне, глубокой, искренней любви к Родине . Изучать их биографию, творческий путь, погружаться в мир примечательных человеческих судеб – довольно интересное и увлекательное занятие.</a:t>
            </a:r>
            <a:br>
              <a:rPr lang="ru-RU" sz="2800" dirty="0" smtClean="0"/>
            </a:br>
            <a:endParaRPr lang="ru-RU" sz="2800" b="1" dirty="0">
              <a:ln/>
              <a:gradFill flip="none" rotWithShape="1">
                <a:gsLst>
                  <a:gs pos="0">
                    <a:srgbClr val="FF0048"/>
                  </a:gs>
                  <a:gs pos="100000">
                    <a:srgbClr val="640000"/>
                  </a:gs>
                </a:gsLst>
                <a:path path="circle">
                  <a:fillToRect t="100000" r="100000"/>
                </a:path>
                <a:tileRect l="-100000" b="-100000"/>
              </a:gradFill>
              <a:effectLst>
                <a:outerShdw blurRad="38100" dist="19050" dir="2700000" algn="tl" rotWithShape="0">
                  <a:schemeClr val="dk1">
                    <a:lumMod val="50000"/>
                    <a:alpha val="40000"/>
                  </a:schemeClr>
                </a:outerShdw>
              </a:effectLst>
              <a:latin typeface="Rupster Script Free" panose="02000000000000000000" pitchFamily="2" charset="-52"/>
            </a:endParaRPr>
          </a:p>
        </p:txBody>
      </p:sp>
      <p:sp>
        <p:nvSpPr>
          <p:cNvPr id="3078" name="Rectangle 6"/>
          <p:cNvSpPr>
            <a:spLocks noChangeArrowheads="1"/>
          </p:cNvSpPr>
          <p:nvPr/>
        </p:nvSpPr>
        <p:spPr bwMode="auto">
          <a:xfrm>
            <a:off x="3017519" y="3721471"/>
            <a:ext cx="5630091"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pitchFamily="34" charset="0"/>
                <a:cs typeface="Arial" pitchFamily="34" charset="0"/>
              </a:rPr>
              <a:t>.                                                </a:t>
            </a:r>
            <a:endParaRPr kumimoji="0" lang="ru-RU" sz="18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860668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006" y="365126"/>
            <a:ext cx="8634548" cy="1137103"/>
          </a:xfrm>
        </p:spPr>
        <p:txBody>
          <a:bodyPr>
            <a:noAutofit/>
          </a:bodyPr>
          <a:lstStyle/>
          <a:p>
            <a:pPr algn="ctr"/>
            <a:r>
              <a:rPr lang="ru-RU" sz="3000" dirty="0" smtClean="0"/>
              <a:t>Афанасьев </a:t>
            </a:r>
            <a:br>
              <a:rPr lang="ru-RU" sz="3000" dirty="0" smtClean="0"/>
            </a:br>
            <a:r>
              <a:rPr lang="ru-RU" sz="3000" dirty="0" smtClean="0"/>
              <a:t>Александр Николаевич</a:t>
            </a:r>
            <a:r>
              <a:rPr lang="ru-RU" sz="3200" dirty="0" smtClean="0"/>
              <a:t>(1826—1871) </a:t>
            </a:r>
            <a:br>
              <a:rPr lang="ru-RU" sz="3200" dirty="0" smtClean="0"/>
            </a:br>
            <a:endParaRPr lang="ru-RU" sz="3200" dirty="0"/>
          </a:p>
        </p:txBody>
      </p:sp>
      <p:sp>
        <p:nvSpPr>
          <p:cNvPr id="3" name="Содержимое 2"/>
          <p:cNvSpPr>
            <a:spLocks noGrp="1"/>
          </p:cNvSpPr>
          <p:nvPr>
            <p:ph idx="1"/>
          </p:nvPr>
        </p:nvSpPr>
        <p:spPr>
          <a:xfrm>
            <a:off x="2860767" y="1319349"/>
            <a:ext cx="6126479" cy="5055325"/>
          </a:xfrm>
        </p:spPr>
        <p:txBody>
          <a:bodyPr anchor="ctr">
            <a:noAutofit/>
          </a:bodyPr>
          <a:lstStyle/>
          <a:p>
            <a:pPr algn="just">
              <a:spcBef>
                <a:spcPts val="0"/>
              </a:spcBef>
              <a:buFontTx/>
              <a:buChar char="-"/>
            </a:pPr>
            <a:r>
              <a:rPr lang="ru-RU" sz="1400" dirty="0" smtClean="0">
                <a:latin typeface="Arial" pitchFamily="34" charset="0"/>
                <a:cs typeface="Arial" pitchFamily="34" charset="0"/>
              </a:rPr>
              <a:t>выдающийся русский фольклорист и писатель, историк и этнограф, историк литературы, журналист, библиограф, автор дневника и воспоминаний, «русских заветных сказок»; представитель мифологической школы в фольклористике.                          </a:t>
            </a:r>
          </a:p>
          <a:p>
            <a:pPr algn="just">
              <a:spcBef>
                <a:spcPts val="0"/>
              </a:spcBef>
              <a:buNone/>
            </a:pPr>
            <a:r>
              <a:rPr lang="ru-RU" sz="1400" dirty="0" smtClean="0">
                <a:latin typeface="Arial" pitchFamily="34" charset="0"/>
                <a:cs typeface="Arial" pitchFamily="34" charset="0"/>
              </a:rPr>
              <a:t>       Александр Николаевич  Афанасьев родился 11 июля 1826 года в уездном городе Богучаре Воронежской губернии. В историю русской культуры Афанасьев вошел, прежде всего, как издатель первого фундаментального собрания подлинных русских народных сказок. Теперь их называют- «Сказки Афанасьева».  «Шестьсот сказок - не сочиненных на манер народных и не переделанных на литературный манер, - шестьсот подлинных народных сказок принес нам в своих сундуках Афанасьев». - написал, В. </a:t>
            </a:r>
            <a:r>
              <a:rPr lang="ru-RU" sz="1400" dirty="0" err="1" smtClean="0">
                <a:latin typeface="Arial" pitchFamily="34" charset="0"/>
                <a:cs typeface="Arial" pitchFamily="34" charset="0"/>
              </a:rPr>
              <a:t>Порудоминский</a:t>
            </a:r>
            <a:r>
              <a:rPr lang="ru-RU" sz="1400" dirty="0" smtClean="0">
                <a:latin typeface="Arial" pitchFamily="34" charset="0"/>
                <a:cs typeface="Arial" pitchFamily="34" charset="0"/>
              </a:rPr>
              <a:t> в замечательной книге «А рассказать тебе сказку?..», посвященной Афанасьеву. Более трети от общего количества сказок были предоставлены Афанасьеву из архива Русского географического общества, еще около 200 сказок передал ему В. И. Даль. Афанасьев пользовался также материалами других собирателей фольклора и немногочисленными собственными записями. Первоначально собрание сказок было напечатано в 8 выпусках (1855—1863), причем тексты помещались в сборниках без систематизации, по мере их поступления. Однако в издании 1863 (в 4-х выпусках) Афанасьев уже расположил сказки в определенном порядке и вынес комментарии к ним в специальный 4-й выпуск. Позднее на основе своего собрания Афанасьев составил также сборник «Русские детские сказки» (1870), куда он отобрал самые интересные сказки для ребят, приспособив фольклорные произведения для детского чтения. </a:t>
            </a:r>
            <a:endParaRPr lang="ru-RU" sz="1400" dirty="0">
              <a:latin typeface="Arial" pitchFamily="34" charset="0"/>
              <a:cs typeface="Arial" pitchFamily="34" charset="0"/>
            </a:endParaRPr>
          </a:p>
        </p:txBody>
      </p:sp>
      <p:pic>
        <p:nvPicPr>
          <p:cNvPr id="4" name="Рисунок 2" descr="https://www.okrae.odbvrn.ru/sites/okrae.odbvrn.ru/files/usersfiles/afanasev.jpg"/>
          <p:cNvPicPr>
            <a:picLocks noChangeAspect="1" noChangeArrowheads="1"/>
          </p:cNvPicPr>
          <p:nvPr/>
        </p:nvPicPr>
        <p:blipFill>
          <a:blip r:embed="rId2" cstate="print"/>
          <a:srcRect/>
          <a:stretch>
            <a:fillRect/>
          </a:stretch>
        </p:blipFill>
        <p:spPr bwMode="auto">
          <a:xfrm>
            <a:off x="156754" y="1737360"/>
            <a:ext cx="2867025" cy="30956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Барышникова</a:t>
            </a:r>
            <a:br>
              <a:rPr lang="ru-RU" dirty="0" smtClean="0"/>
            </a:br>
            <a:r>
              <a:rPr lang="ru-RU" dirty="0" smtClean="0"/>
              <a:t> Анна </a:t>
            </a:r>
            <a:r>
              <a:rPr lang="ru-RU" dirty="0" err="1" smtClean="0"/>
              <a:t>Куприяновна</a:t>
            </a:r>
            <a:r>
              <a:rPr lang="ru-RU" dirty="0" smtClean="0"/>
              <a:t> (1868 – 1954)</a:t>
            </a:r>
            <a:r>
              <a:rPr lang="ru-RU" b="1" dirty="0" smtClean="0"/>
              <a:t/>
            </a:r>
            <a:br>
              <a:rPr lang="ru-RU" b="1" dirty="0" smtClean="0"/>
            </a:br>
            <a:endParaRPr lang="ru-RU" dirty="0"/>
          </a:p>
        </p:txBody>
      </p:sp>
      <p:sp>
        <p:nvSpPr>
          <p:cNvPr id="3" name="Содержимое 2"/>
          <p:cNvSpPr>
            <a:spLocks noGrp="1"/>
          </p:cNvSpPr>
          <p:nvPr>
            <p:ph idx="1"/>
          </p:nvPr>
        </p:nvSpPr>
        <p:spPr>
          <a:xfrm>
            <a:off x="2834640" y="1358538"/>
            <a:ext cx="5995851" cy="5277394"/>
          </a:xfrm>
        </p:spPr>
        <p:txBody>
          <a:bodyPr>
            <a:normAutofit fontScale="25000" lnSpcReduction="20000"/>
          </a:bodyPr>
          <a:lstStyle/>
          <a:p>
            <a:pPr>
              <a:buNone/>
            </a:pPr>
            <a:r>
              <a:rPr lang="ru-RU" sz="2200" dirty="0" smtClean="0">
                <a:latin typeface="Arial" pitchFamily="34" charset="0"/>
                <a:cs typeface="Arial" pitchFamily="34" charset="0"/>
              </a:rPr>
              <a:t>        </a:t>
            </a:r>
            <a:r>
              <a:rPr lang="ru-RU" sz="2900" dirty="0" smtClean="0">
                <a:latin typeface="Arial" pitchFamily="34" charset="0"/>
                <a:cs typeface="Arial" pitchFamily="34" charset="0"/>
              </a:rPr>
              <a:t> </a:t>
            </a:r>
            <a:r>
              <a:rPr lang="ru-RU" sz="3500" dirty="0" smtClean="0">
                <a:latin typeface="Arial" pitchFamily="34" charset="0"/>
                <a:cs typeface="Arial" pitchFamily="34" charset="0"/>
              </a:rPr>
              <a:t> </a:t>
            </a:r>
            <a:r>
              <a:rPr lang="ru-RU" sz="4800" dirty="0" smtClean="0">
                <a:latin typeface="Arial" pitchFamily="34" charset="0"/>
                <a:cs typeface="Arial" pitchFamily="34" charset="0"/>
              </a:rPr>
              <a:t>Бабушка </a:t>
            </a:r>
            <a:r>
              <a:rPr lang="ru-RU" sz="4800" dirty="0" err="1" smtClean="0">
                <a:latin typeface="Arial" pitchFamily="34" charset="0"/>
                <a:cs typeface="Arial" pitchFamily="34" charset="0"/>
              </a:rPr>
              <a:t>Куприяниха</a:t>
            </a:r>
            <a:r>
              <a:rPr lang="ru-RU" sz="4800" dirty="0" smtClean="0">
                <a:latin typeface="Arial" pitchFamily="34" charset="0"/>
                <a:cs typeface="Arial" pitchFamily="34" charset="0"/>
              </a:rPr>
              <a:t> - так звали в родной деревне Анну </a:t>
            </a:r>
            <a:r>
              <a:rPr lang="ru-RU" sz="4800" dirty="0" err="1" smtClean="0">
                <a:latin typeface="Arial" pitchFamily="34" charset="0"/>
                <a:cs typeface="Arial" pitchFamily="34" charset="0"/>
              </a:rPr>
              <a:t>Куприяновну</a:t>
            </a:r>
            <a:r>
              <a:rPr lang="ru-RU" sz="4800" dirty="0" smtClean="0">
                <a:latin typeface="Arial" pitchFamily="34" charset="0"/>
                <a:cs typeface="Arial" pitchFamily="34" charset="0"/>
              </a:rPr>
              <a:t> Барышникову, одну из наиболее талантливых и одаренных сказителей воронежского края, любовно и бережно донесшую до нас драгоценный кладезь устного народного творчества. </a:t>
            </a:r>
            <a:br>
              <a:rPr lang="ru-RU" sz="4800" dirty="0" smtClean="0">
                <a:latin typeface="Arial" pitchFamily="34" charset="0"/>
                <a:cs typeface="Arial" pitchFamily="34" charset="0"/>
              </a:rPr>
            </a:br>
            <a:r>
              <a:rPr lang="ru-RU" sz="4800" dirty="0" smtClean="0">
                <a:latin typeface="Arial" pitchFamily="34" charset="0"/>
                <a:cs typeface="Arial" pitchFamily="34" charset="0"/>
              </a:rPr>
              <a:t>          Родилась сказительница 24 августа 1868 года в небольшой деревеньке </a:t>
            </a:r>
            <a:r>
              <a:rPr lang="ru-RU" sz="4800" dirty="0" err="1" smtClean="0">
                <a:latin typeface="Arial" pitchFamily="34" charset="0"/>
                <a:cs typeface="Arial" pitchFamily="34" charset="0"/>
              </a:rPr>
              <a:t>Чуриково</a:t>
            </a:r>
            <a:r>
              <a:rPr lang="ru-RU" sz="4800" dirty="0" smtClean="0">
                <a:latin typeface="Arial" pitchFamily="34" charset="0"/>
                <a:cs typeface="Arial" pitchFamily="34" charset="0"/>
              </a:rPr>
              <a:t> </a:t>
            </a:r>
            <a:r>
              <a:rPr lang="ru-RU" sz="4800" dirty="0" err="1" smtClean="0">
                <a:latin typeface="Arial" pitchFamily="34" charset="0"/>
                <a:cs typeface="Arial" pitchFamily="34" charset="0"/>
              </a:rPr>
              <a:t>Землянского</a:t>
            </a:r>
            <a:r>
              <a:rPr lang="ru-RU" sz="4800" dirty="0" smtClean="0">
                <a:latin typeface="Arial" pitchFamily="34" charset="0"/>
                <a:cs typeface="Arial" pitchFamily="34" charset="0"/>
              </a:rPr>
              <a:t> уезда Воронежской области (ныне </a:t>
            </a:r>
            <a:r>
              <a:rPr lang="ru-RU" sz="4800" dirty="0" err="1" smtClean="0">
                <a:latin typeface="Arial" pitchFamily="34" charset="0"/>
                <a:cs typeface="Arial" pitchFamily="34" charset="0"/>
              </a:rPr>
              <a:t>Рамонский</a:t>
            </a:r>
            <a:r>
              <a:rPr lang="ru-RU" sz="4800" dirty="0" smtClean="0">
                <a:latin typeface="Arial" pitchFamily="34" charset="0"/>
                <a:cs typeface="Arial" pitchFamily="34" charset="0"/>
              </a:rPr>
              <a:t> район). Потомственная крестьянка. Почти всю свою жизнь безвыездно прожила в селе Большая Верейка.</a:t>
            </a:r>
            <a:br>
              <a:rPr lang="ru-RU" sz="4800" dirty="0" smtClean="0">
                <a:latin typeface="Arial" pitchFamily="34" charset="0"/>
                <a:cs typeface="Arial" pitchFamily="34" charset="0"/>
              </a:rPr>
            </a:br>
            <a:r>
              <a:rPr lang="ru-RU" sz="4800" dirty="0" smtClean="0">
                <a:latin typeface="Arial" pitchFamily="34" charset="0"/>
                <a:cs typeface="Arial" pitchFamily="34" charset="0"/>
              </a:rPr>
              <a:t>          Суровая жизнь не дала </a:t>
            </a:r>
            <a:r>
              <a:rPr lang="ru-RU" sz="4800" dirty="0" err="1" smtClean="0">
                <a:latin typeface="Arial" pitchFamily="34" charset="0"/>
                <a:cs typeface="Arial" pitchFamily="34" charset="0"/>
              </a:rPr>
              <a:t>Куприянихе</a:t>
            </a:r>
            <a:r>
              <a:rPr lang="ru-RU" sz="4800" dirty="0" smtClean="0">
                <a:latin typeface="Arial" pitchFamily="34" charset="0"/>
                <a:cs typeface="Arial" pitchFamily="34" charset="0"/>
              </a:rPr>
              <a:t> возможности развить яркий самобытный талант русской сказочницы. Она осталась даже неграмотной, так как девочек - крестьянок в то время не учили. Но свой интерес она пронесла через свою тяжелую жизнь.</a:t>
            </a:r>
            <a:br>
              <a:rPr lang="ru-RU" sz="4800" dirty="0" smtClean="0">
                <a:latin typeface="Arial" pitchFamily="34" charset="0"/>
                <a:cs typeface="Arial" pitchFamily="34" charset="0"/>
              </a:rPr>
            </a:br>
            <a:r>
              <a:rPr lang="ru-RU" sz="4800" dirty="0" smtClean="0">
                <a:latin typeface="Arial" pitchFamily="34" charset="0"/>
                <a:cs typeface="Arial" pitchFamily="34" charset="0"/>
              </a:rPr>
              <a:t>          В ее избушку, пока росли ее дети, забирались соседские ребятишки "послушать сказки". Деревенская молодежь часто приходила и засиживалась до зари. Жители других деревень обращались к ней с просьбой рассказать свои сказки. Рассказывала она настолько увлекательно и артистично – словно сама была свидетельницей происходящих в сказках событий.</a:t>
            </a:r>
            <a:br>
              <a:rPr lang="ru-RU" sz="4800" dirty="0" smtClean="0">
                <a:latin typeface="Arial" pitchFamily="34" charset="0"/>
                <a:cs typeface="Arial" pitchFamily="34" charset="0"/>
              </a:rPr>
            </a:br>
            <a:r>
              <a:rPr lang="ru-RU" sz="4800" dirty="0" smtClean="0">
                <a:latin typeface="Arial" pitchFamily="34" charset="0"/>
                <a:cs typeface="Arial" pitchFamily="34" charset="0"/>
              </a:rPr>
              <a:t>          В 1925 году фольклористы начали записывать сказки «бабки </a:t>
            </a:r>
            <a:r>
              <a:rPr lang="ru-RU" sz="4800" dirty="0" err="1" smtClean="0">
                <a:latin typeface="Arial" pitchFamily="34" charset="0"/>
                <a:cs typeface="Arial" pitchFamily="34" charset="0"/>
              </a:rPr>
              <a:t>Куприянихи</a:t>
            </a:r>
            <a:r>
              <a:rPr lang="ru-RU" sz="4800" dirty="0" smtClean="0">
                <a:latin typeface="Arial" pitchFamily="34" charset="0"/>
                <a:cs typeface="Arial" pitchFamily="34" charset="0"/>
              </a:rPr>
              <a:t>». Ими было записано более 120 самых разнообразных сказок. Среди записей - и известные нам повествования - «Как дьякона медом угощали», «Москва красная - столица прекрасная» и другие. Тогда же Барышникову начинают публиковать во многих сборниках рассказов и сказок. И вскоре принимают в Союз писателей и награждают Орденом Трудового Красного знамени.</a:t>
            </a:r>
            <a:br>
              <a:rPr lang="ru-RU" sz="4800" dirty="0" smtClean="0">
                <a:latin typeface="Arial" pitchFamily="34" charset="0"/>
                <a:cs typeface="Arial" pitchFamily="34" charset="0"/>
              </a:rPr>
            </a:br>
            <a:r>
              <a:rPr lang="ru-RU" sz="4800" dirty="0" smtClean="0">
                <a:latin typeface="Arial" pitchFamily="34" charset="0"/>
                <a:cs typeface="Arial" pitchFamily="34" charset="0"/>
              </a:rPr>
              <a:t>          Скончалась Барышникова Анна </a:t>
            </a:r>
            <a:r>
              <a:rPr lang="ru-RU" sz="4800" dirty="0" err="1" smtClean="0">
                <a:latin typeface="Arial" pitchFamily="34" charset="0"/>
                <a:cs typeface="Arial" pitchFamily="34" charset="0"/>
              </a:rPr>
              <a:t>Куприяновна</a:t>
            </a:r>
            <a:r>
              <a:rPr lang="ru-RU" sz="4800" dirty="0" smtClean="0">
                <a:latin typeface="Arial" pitchFamily="34" charset="0"/>
                <a:cs typeface="Arial" pitchFamily="34" charset="0"/>
              </a:rPr>
              <a:t> в 1954 году, оставив после себя большое культурное и историческое наследие – сегодня сказки бабушки </a:t>
            </a:r>
            <a:r>
              <a:rPr lang="ru-RU" sz="4800" dirty="0" err="1" smtClean="0">
                <a:latin typeface="Arial" pitchFamily="34" charset="0"/>
                <a:cs typeface="Arial" pitchFamily="34" charset="0"/>
              </a:rPr>
              <a:t>Куприянихи</a:t>
            </a:r>
            <a:r>
              <a:rPr lang="ru-RU" sz="4800" dirty="0" smtClean="0">
                <a:latin typeface="Arial" pitchFamily="34" charset="0"/>
                <a:cs typeface="Arial" pitchFamily="34" charset="0"/>
              </a:rPr>
              <a:t> известны на весь мир.</a:t>
            </a:r>
          </a:p>
          <a:p>
            <a:pPr>
              <a:buNone/>
            </a:pPr>
            <a:r>
              <a:rPr lang="ru-RU" sz="3500" dirty="0" smtClean="0"/>
              <a:t> </a:t>
            </a:r>
          </a:p>
          <a:p>
            <a:pPr>
              <a:buNone/>
            </a:pPr>
            <a:endParaRPr lang="ru-RU" dirty="0"/>
          </a:p>
        </p:txBody>
      </p:sp>
      <p:pic>
        <p:nvPicPr>
          <p:cNvPr id="17410" name="Picture 2" descr="baryshnikova"/>
          <p:cNvPicPr>
            <a:picLocks noChangeAspect="1" noChangeArrowheads="1"/>
          </p:cNvPicPr>
          <p:nvPr/>
        </p:nvPicPr>
        <p:blipFill>
          <a:blip r:embed="rId2" cstate="print"/>
          <a:srcRect/>
          <a:stretch>
            <a:fillRect/>
          </a:stretch>
        </p:blipFill>
        <p:spPr bwMode="auto">
          <a:xfrm>
            <a:off x="374105" y="1988594"/>
            <a:ext cx="2295525" cy="28003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err="1" smtClean="0"/>
              <a:t>Королькова</a:t>
            </a:r>
            <a:r>
              <a:rPr lang="ru-RU" dirty="0" smtClean="0"/>
              <a:t/>
            </a:r>
            <a:br>
              <a:rPr lang="ru-RU" dirty="0" smtClean="0"/>
            </a:br>
            <a:r>
              <a:rPr lang="ru-RU" dirty="0" smtClean="0"/>
              <a:t> Анна Николаевна (1892 – 1984)</a:t>
            </a:r>
            <a:br>
              <a:rPr lang="ru-RU" dirty="0" smtClean="0"/>
            </a:br>
            <a:endParaRPr lang="ru-RU" dirty="0"/>
          </a:p>
        </p:txBody>
      </p:sp>
      <p:sp>
        <p:nvSpPr>
          <p:cNvPr id="3" name="Содержимое 2"/>
          <p:cNvSpPr>
            <a:spLocks noGrp="1"/>
          </p:cNvSpPr>
          <p:nvPr>
            <p:ph idx="1"/>
          </p:nvPr>
        </p:nvSpPr>
        <p:spPr>
          <a:xfrm>
            <a:off x="2390504" y="1567543"/>
            <a:ext cx="6322422" cy="4609420"/>
          </a:xfrm>
        </p:spPr>
        <p:txBody>
          <a:bodyPr>
            <a:noAutofit/>
          </a:bodyPr>
          <a:lstStyle/>
          <a:p>
            <a:pPr>
              <a:buNone/>
            </a:pPr>
            <a:r>
              <a:rPr lang="ru-RU" sz="1400" dirty="0" smtClean="0"/>
              <a:t>		</a:t>
            </a:r>
            <a:r>
              <a:rPr lang="ru-RU" sz="1400" dirty="0" smtClean="0">
                <a:latin typeface="Arial" pitchFamily="34" charset="0"/>
                <a:cs typeface="Arial" pitchFamily="34" charset="0"/>
              </a:rPr>
              <a:t>Родилась Анна Николаевна 15 февраля 1892 года в селе Старая Тойда . Бобровского уезда (ныне Аннинского района), Воронежской губернии, в семье крестьянина-бедняка  Николая Устиновича Глазкова. </a:t>
            </a:r>
            <a:br>
              <a:rPr lang="ru-RU" sz="1400" dirty="0" smtClean="0">
                <a:latin typeface="Arial" pitchFamily="34" charset="0"/>
                <a:cs typeface="Arial" pitchFamily="34" charset="0"/>
              </a:rPr>
            </a:br>
            <a:r>
              <a:rPr lang="ru-RU" sz="1400" dirty="0" smtClean="0">
                <a:latin typeface="Arial" pitchFamily="34" charset="0"/>
                <a:cs typeface="Arial" pitchFamily="34" charset="0"/>
              </a:rPr>
              <a:t>          Главное дело в жизни Анны Николаевны - создание сказок. В репертуаре Корольковой мы находим сказки всех жанровых разновидностей. </a:t>
            </a:r>
            <a:br>
              <a:rPr lang="ru-RU" sz="1400" dirty="0" smtClean="0">
                <a:latin typeface="Arial" pitchFamily="34" charset="0"/>
                <a:cs typeface="Arial" pitchFamily="34" charset="0"/>
              </a:rPr>
            </a:br>
            <a:r>
              <a:rPr lang="ru-RU" sz="1400" dirty="0" smtClean="0">
                <a:latin typeface="Arial" pitchFamily="34" charset="0"/>
                <a:cs typeface="Arial" pitchFamily="34" charset="0"/>
              </a:rPr>
              <a:t>           Сказки А.Н. Корольковой впервые были опубликованы в 1940г. в Воронеже, в сборнике «Песни и сказки Воронежской области». Затем они появлялись в газетах «Коммуна» и «Литературная Россия», в альманахе «Литературный Воронеж», в журналах «Колобок», «Подъем», «Работница», а также выходили в различных фольклорных сборниках.</a:t>
            </a:r>
            <a:br>
              <a:rPr lang="ru-RU" sz="1400" dirty="0" smtClean="0">
                <a:latin typeface="Arial" pitchFamily="34" charset="0"/>
                <a:cs typeface="Arial" pitchFamily="34" charset="0"/>
              </a:rPr>
            </a:br>
            <a:r>
              <a:rPr lang="ru-RU" sz="1400" dirty="0" smtClean="0">
                <a:latin typeface="Arial" pitchFamily="34" charset="0"/>
                <a:cs typeface="Arial" pitchFamily="34" charset="0"/>
              </a:rPr>
              <a:t>                  В 1957г. ее принимают в Союз писателей.  А в 1969г. сказки  были опубликованы отдельным сборником в Москве, в издательстве Академии наук. Анна Николаевна получила мировую известность. В 1972 г. от неё на магнитофонную ленту было записано 138 сказок. Ее сказки за рубежом издавались в 1970г. - на немецком языке, а в 1976г. на японском языке.. Фольклористы словесники и музыковеды записали от нее немало свадебных, любовных, семейных и других </a:t>
            </a:r>
            <a:r>
              <a:rPr lang="ru-RU" sz="1400" dirty="0" err="1" smtClean="0">
                <a:latin typeface="Arial" pitchFamily="34" charset="0"/>
                <a:cs typeface="Arial" pitchFamily="34" charset="0"/>
              </a:rPr>
              <a:t>необрядовых</a:t>
            </a:r>
            <a:r>
              <a:rPr lang="ru-RU" sz="1400" dirty="0" smtClean="0">
                <a:latin typeface="Arial" pitchFamily="34" charset="0"/>
                <a:cs typeface="Arial" pitchFamily="34" charset="0"/>
              </a:rPr>
              <a:t> лирических песен, частушек, пословиц, поговорок и загадок.      </a:t>
            </a:r>
          </a:p>
          <a:p>
            <a:pPr marL="0">
              <a:spcBef>
                <a:spcPts val="0"/>
              </a:spcBef>
              <a:buNone/>
            </a:pPr>
            <a:r>
              <a:rPr lang="ru-RU" sz="1400" dirty="0" smtClean="0">
                <a:latin typeface="Arial" pitchFamily="34" charset="0"/>
                <a:cs typeface="Arial" pitchFamily="34" charset="0"/>
              </a:rPr>
              <a:t>    	За заслуги в общественно - литературной деятельности А.Н. </a:t>
            </a:r>
            <a:r>
              <a:rPr lang="ru-RU" sz="1400" dirty="0" err="1" smtClean="0">
                <a:latin typeface="Arial" pitchFamily="34" charset="0"/>
                <a:cs typeface="Arial" pitchFamily="34" charset="0"/>
              </a:rPr>
              <a:t>Королькова</a:t>
            </a:r>
            <a:r>
              <a:rPr lang="ru-RU" sz="1400" dirty="0" smtClean="0">
                <a:latin typeface="Arial" pitchFamily="34" charset="0"/>
                <a:cs typeface="Arial" pitchFamily="34" charset="0"/>
              </a:rPr>
              <a:t> награждена орденом «Трудового Красного Знамени», несколькими  медалями</a:t>
            </a:r>
            <a:endParaRPr lang="ru-RU" sz="1400" dirty="0">
              <a:latin typeface="Arial" pitchFamily="34" charset="0"/>
              <a:cs typeface="Arial" pitchFamily="34" charset="0"/>
            </a:endParaRPr>
          </a:p>
        </p:txBody>
      </p:sp>
      <p:pic>
        <p:nvPicPr>
          <p:cNvPr id="1026" name="Picture 2" descr="korolkova"/>
          <p:cNvPicPr>
            <a:picLocks noChangeAspect="1" noChangeArrowheads="1"/>
          </p:cNvPicPr>
          <p:nvPr/>
        </p:nvPicPr>
        <p:blipFill>
          <a:blip r:embed="rId2" cstate="print"/>
          <a:srcRect/>
          <a:stretch>
            <a:fillRect/>
          </a:stretch>
        </p:blipFill>
        <p:spPr bwMode="auto">
          <a:xfrm>
            <a:off x="313510" y="2181497"/>
            <a:ext cx="2219988" cy="296527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Бунин </a:t>
            </a:r>
            <a:br>
              <a:rPr lang="ru-RU" dirty="0" smtClean="0"/>
            </a:br>
            <a:r>
              <a:rPr lang="ru-RU" dirty="0" smtClean="0"/>
              <a:t>Иван Алексеевич (1870 – 1953)</a:t>
            </a:r>
            <a:r>
              <a:rPr lang="ru-RU" b="1" dirty="0" smtClean="0"/>
              <a:t/>
            </a:r>
            <a:br>
              <a:rPr lang="ru-RU" b="1" dirty="0" smtClean="0"/>
            </a:br>
            <a:endParaRPr lang="ru-RU" dirty="0"/>
          </a:p>
        </p:txBody>
      </p:sp>
      <p:sp>
        <p:nvSpPr>
          <p:cNvPr id="3" name="Содержимое 2"/>
          <p:cNvSpPr>
            <a:spLocks noGrp="1"/>
          </p:cNvSpPr>
          <p:nvPr>
            <p:ph idx="1"/>
          </p:nvPr>
        </p:nvSpPr>
        <p:spPr>
          <a:xfrm>
            <a:off x="2521131" y="1397726"/>
            <a:ext cx="6244046" cy="5225143"/>
          </a:xfrm>
        </p:spPr>
        <p:txBody>
          <a:bodyPr>
            <a:normAutofit fontScale="85000" lnSpcReduction="20000"/>
          </a:bodyPr>
          <a:lstStyle/>
          <a:p>
            <a:pPr>
              <a:buNone/>
            </a:pPr>
            <a:r>
              <a:rPr lang="ru-RU" sz="1600" dirty="0" smtClean="0"/>
              <a:t>      З</a:t>
            </a:r>
            <a:r>
              <a:rPr lang="ru-RU" sz="1600" dirty="0" smtClean="0">
                <a:latin typeface="Arial" pitchFamily="34" charset="0"/>
                <a:cs typeface="Arial" pitchFamily="34" charset="0"/>
              </a:rPr>
              <a:t>наменитый писатель и поэт, первый русский обладатель Нобелевской премии по литературе 1933года, академик Санкт-Петербургской Академии наук, провел много лет жизни в эмиграции, став одним из главных писателей русского зарубежья. В Воронеже И. А. Бунин прожил лишь первые три года  детства. Он рос в родительском имении на хуторе </a:t>
            </a:r>
            <a:r>
              <a:rPr lang="ru-RU" sz="1600" dirty="0" err="1" smtClean="0">
                <a:latin typeface="Arial" pitchFamily="34" charset="0"/>
                <a:cs typeface="Arial" pitchFamily="34" charset="0"/>
              </a:rPr>
              <a:t>Бутырки</a:t>
            </a:r>
            <a:r>
              <a:rPr lang="ru-RU" sz="1600" dirty="0" smtClean="0">
                <a:latin typeface="Arial" pitchFamily="34" charset="0"/>
                <a:cs typeface="Arial" pitchFamily="34" charset="0"/>
              </a:rPr>
              <a:t>, неподалеку от Ельца. Воспоминания о поре взросления отразились в замечательном романе И. А. Бунина «Жизнь Арсеньева». Сейчас в Ельце существует дом-музей писателя.        </a:t>
            </a:r>
          </a:p>
          <a:p>
            <a:pPr>
              <a:spcBef>
                <a:spcPts val="0"/>
              </a:spcBef>
              <a:buNone/>
            </a:pPr>
            <a:r>
              <a:rPr lang="ru-RU" sz="1600" dirty="0" smtClean="0">
                <a:latin typeface="Arial" pitchFamily="34" charset="0"/>
                <a:cs typeface="Arial" pitchFamily="34" charset="0"/>
              </a:rPr>
              <a:t>       Литературное творчество И. А. Бунина началось со стихов. Недаром он с гордостью вспоминал о своем родстве с поэтами: знаменитым В. А. Жуковским и малоизвестной, но талантливой Анной Буниной. В 1891 г. в Орле вышел в свет первый поэтический сборник И. А. Бунина.     </a:t>
            </a:r>
          </a:p>
          <a:p>
            <a:pPr>
              <a:spcBef>
                <a:spcPts val="0"/>
              </a:spcBef>
              <a:buNone/>
            </a:pPr>
            <a:r>
              <a:rPr lang="ru-RU" sz="1600" dirty="0" smtClean="0">
                <a:latin typeface="Arial" pitchFamily="34" charset="0"/>
                <a:cs typeface="Arial" pitchFamily="34" charset="0"/>
              </a:rPr>
              <a:t>      Ему трижды присуждалась Пушкинская премия; в 1909 году он был избран академиком по разряду изящной словесности, став самым молодым академиком Российской академии. В феврале 1920 при подходе большевиков эмигрирует во Францию, где много и плодотворно  занимается литературной деятельностью, подтвердив уже в эмиграции звание великого русского писателя и став одной из главных фигур Русского Зарубежья.        Путь писателя, начавшийся на воронежской земле на исходе XIX века, закончился во Франции. Умер во сне в два часа ночи с 7 на 8 ноября 1953 года в Париже. Похоронен на кладбище </a:t>
            </a:r>
            <a:r>
              <a:rPr lang="ru-RU" sz="1600" dirty="0" err="1" smtClean="0">
                <a:latin typeface="Arial" pitchFamily="34" charset="0"/>
                <a:cs typeface="Arial" pitchFamily="34" charset="0"/>
              </a:rPr>
              <a:t>Сент-Женевьев-де-Буа</a:t>
            </a:r>
            <a:r>
              <a:rPr lang="ru-RU" sz="1600" dirty="0" smtClean="0">
                <a:latin typeface="Arial" pitchFamily="34" charset="0"/>
                <a:cs typeface="Arial" pitchFamily="34" charset="0"/>
              </a:rPr>
              <a:t>. В 1929—1954 гг. произведения Бунина в СССР не издавались. С 1955 года — наиболее издаваемый в СССР писатель «первой волны» (несколько собраний сочинений, множество однотомников). Некоторые произведения («Окаянные дни» и др.) в СССР напечатаны только в годы перестройки. </a:t>
            </a:r>
          </a:p>
          <a:p>
            <a:endParaRPr lang="ru-RU" dirty="0"/>
          </a:p>
        </p:txBody>
      </p:sp>
      <p:pic>
        <p:nvPicPr>
          <p:cNvPr id="18434" name="Picture 2" descr="bunin"/>
          <p:cNvPicPr>
            <a:picLocks noChangeAspect="1" noChangeArrowheads="1"/>
          </p:cNvPicPr>
          <p:nvPr/>
        </p:nvPicPr>
        <p:blipFill>
          <a:blip r:embed="rId2" cstate="print"/>
          <a:srcRect/>
          <a:stretch>
            <a:fillRect/>
          </a:stretch>
        </p:blipFill>
        <p:spPr bwMode="auto">
          <a:xfrm>
            <a:off x="222068" y="1641839"/>
            <a:ext cx="2403566" cy="340599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Никитин </a:t>
            </a:r>
            <a:br>
              <a:rPr lang="ru-RU" dirty="0" smtClean="0"/>
            </a:br>
            <a:r>
              <a:rPr lang="ru-RU" dirty="0" smtClean="0"/>
              <a:t>Иван </a:t>
            </a:r>
            <a:r>
              <a:rPr lang="ru-RU" dirty="0" err="1" smtClean="0"/>
              <a:t>Саввич</a:t>
            </a:r>
            <a:r>
              <a:rPr lang="ru-RU" dirty="0" smtClean="0"/>
              <a:t> (1824—1861)</a:t>
            </a:r>
            <a:endParaRPr lang="ru-RU" dirty="0"/>
          </a:p>
        </p:txBody>
      </p:sp>
      <p:sp>
        <p:nvSpPr>
          <p:cNvPr id="3" name="Содержимое 2"/>
          <p:cNvSpPr>
            <a:spLocks noGrp="1"/>
          </p:cNvSpPr>
          <p:nvPr>
            <p:ph idx="1"/>
          </p:nvPr>
        </p:nvSpPr>
        <p:spPr>
          <a:xfrm>
            <a:off x="2638696" y="1825625"/>
            <a:ext cx="5876653" cy="4170226"/>
          </a:xfrm>
        </p:spPr>
        <p:txBody>
          <a:bodyPr>
            <a:normAutofit fontScale="55000" lnSpcReduction="20000"/>
          </a:bodyPr>
          <a:lstStyle/>
          <a:p>
            <a:pPr>
              <a:buNone/>
            </a:pPr>
            <a:r>
              <a:rPr lang="ru-RU" dirty="0" smtClean="0"/>
              <a:t>    	</a:t>
            </a:r>
            <a:r>
              <a:rPr lang="ru-RU" sz="2200" dirty="0" smtClean="0">
                <a:latin typeface="Arial" pitchFamily="34" charset="0"/>
                <a:cs typeface="Arial" pitchFamily="34" charset="0"/>
              </a:rPr>
              <a:t>   Родился Иван Никитин 21 сентября 1824 года в Воронеже. В 1839 году он поступил в духовную семинарию Воронежа. Но из-за тяжелой ситуации дома Иван оставил занятия, а в 1843 году вынужден был покинуть семинарию. Еще во время обучения увлекся литературой, начал писать стихи. Дебютировал в печати стихотворением «Русь», написанным в 1851 г., но опубликованном в «Воронежских губернских ведомостях» только 21 ноября 1853 г. Так поэт стал известным в Воронеже. Никитин стал членом кружка интеллигенции, в который входили Второв, Александров-Дольник, </a:t>
            </a:r>
            <a:r>
              <a:rPr lang="ru-RU" sz="2200" dirty="0" err="1" smtClean="0">
                <a:latin typeface="Arial" pitchFamily="34" charset="0"/>
                <a:cs typeface="Arial" pitchFamily="34" charset="0"/>
              </a:rPr>
              <a:t>Де-Пуле</a:t>
            </a:r>
            <a:r>
              <a:rPr lang="ru-RU" sz="2200" dirty="0" smtClean="0">
                <a:latin typeface="Arial" pitchFamily="34" charset="0"/>
                <a:cs typeface="Arial" pitchFamily="34" charset="0"/>
              </a:rPr>
              <a:t>. Не смотря на тяжелую семейную обстановку он продолжил писать, занимался самообразованием. Когда </a:t>
            </a:r>
            <a:r>
              <a:rPr lang="ru-RU" sz="2200" dirty="0" err="1" smtClean="0">
                <a:latin typeface="Arial" pitchFamily="34" charset="0"/>
                <a:cs typeface="Arial" pitchFamily="34" charset="0"/>
              </a:rPr>
              <a:t>Второвский</a:t>
            </a:r>
            <a:r>
              <a:rPr lang="ru-RU" sz="2200" dirty="0" smtClean="0">
                <a:latin typeface="Arial" pitchFamily="34" charset="0"/>
                <a:cs typeface="Arial" pitchFamily="34" charset="0"/>
              </a:rPr>
              <a:t> кружок распался, Никитин снова почувствовал тягость жизненных проблем, на которые раньше не обращал внимания. Творческий кризис был прерван работой над поэмой «Кулак», которую критики встретили одобрением. Никитин считается мастером русского поэтического пейзажа и преемником Кольцова. Главные темы в поэзии Никитина — родная природа, тяжкий труд и беспросветная жизнь крестьян, страдания городской бедноты, протест против несправедливого устройства жизни.</a:t>
            </a:r>
            <a:br>
              <a:rPr lang="ru-RU" sz="2200" dirty="0" smtClean="0">
                <a:latin typeface="Arial" pitchFamily="34" charset="0"/>
                <a:cs typeface="Arial" pitchFamily="34" charset="0"/>
              </a:rPr>
            </a:br>
            <a:r>
              <a:rPr lang="ru-RU" sz="2200" dirty="0" smtClean="0">
                <a:latin typeface="Arial" pitchFamily="34" charset="0"/>
                <a:cs typeface="Arial" pitchFamily="34" charset="0"/>
              </a:rPr>
              <a:t> Иван </a:t>
            </a:r>
            <a:r>
              <a:rPr lang="ru-RU" sz="2200" dirty="0" err="1" smtClean="0">
                <a:latin typeface="Arial" pitchFamily="34" charset="0"/>
                <a:cs typeface="Arial" pitchFamily="34" charset="0"/>
              </a:rPr>
              <a:t>Саввич</a:t>
            </a:r>
            <a:r>
              <a:rPr lang="ru-RU" sz="2200" dirty="0" smtClean="0">
                <a:latin typeface="Arial" pitchFamily="34" charset="0"/>
                <a:cs typeface="Arial" pitchFamily="34" charset="0"/>
              </a:rPr>
              <a:t> Никитин за всю биографию опубликовал два сборника стихотворений. Первый сборник вышел в 1856 году, второй – в 1859. Также Никитин успешно начинал писать прозу – «Дневник семинариста» впервые опубликовали в 1861 году.   Скончался И.С. Никитин от чахотки 16 октября 1861 года в Воронеже, где и был похоронен.</a:t>
            </a:r>
          </a:p>
          <a:p>
            <a:endParaRPr lang="ru-RU" dirty="0"/>
          </a:p>
        </p:txBody>
      </p:sp>
      <p:sp>
        <p:nvSpPr>
          <p:cNvPr id="19458" name="Рисунок 2" descr="Иван Никитин"/>
          <p:cNvSpPr>
            <a:spLocks noChangeAspect="1" noChangeArrowheads="1"/>
          </p:cNvSpPr>
          <p:nvPr/>
        </p:nvSpPr>
        <p:spPr bwMode="auto">
          <a:xfrm>
            <a:off x="314325" y="2612570"/>
            <a:ext cx="1857375" cy="26648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19459" name="Рисунок 2" descr="Иван Никитин"/>
          <p:cNvPicPr>
            <a:picLocks noChangeAspect="1" noChangeArrowheads="1"/>
          </p:cNvPicPr>
          <p:nvPr/>
        </p:nvPicPr>
        <p:blipFill>
          <a:blip r:embed="rId2" cstate="print"/>
          <a:srcRect/>
          <a:stretch>
            <a:fillRect/>
          </a:stretch>
        </p:blipFill>
        <p:spPr bwMode="auto">
          <a:xfrm>
            <a:off x="211928" y="1880778"/>
            <a:ext cx="2465958" cy="316148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23019" cy="1202417"/>
          </a:xfrm>
        </p:spPr>
        <p:txBody>
          <a:bodyPr>
            <a:normAutofit/>
          </a:bodyPr>
          <a:lstStyle/>
          <a:p>
            <a:pPr algn="ctr"/>
            <a:r>
              <a:rPr lang="ru-RU" sz="3200" dirty="0" smtClean="0"/>
              <a:t>Кольцов</a:t>
            </a:r>
            <a:br>
              <a:rPr lang="ru-RU" sz="3200" dirty="0" smtClean="0"/>
            </a:br>
            <a:r>
              <a:rPr lang="ru-RU" sz="3200" dirty="0" smtClean="0"/>
              <a:t>Алексей Васильевич (1809 – 1842)</a:t>
            </a:r>
            <a:endParaRPr lang="ru-RU" sz="3200" dirty="0"/>
          </a:p>
        </p:txBody>
      </p:sp>
      <p:sp>
        <p:nvSpPr>
          <p:cNvPr id="3" name="Содержимое 2"/>
          <p:cNvSpPr>
            <a:spLocks noGrp="1"/>
          </p:cNvSpPr>
          <p:nvPr>
            <p:ph idx="1"/>
          </p:nvPr>
        </p:nvSpPr>
        <p:spPr>
          <a:xfrm>
            <a:off x="2416629" y="1528354"/>
            <a:ext cx="6348548" cy="4911635"/>
          </a:xfrm>
        </p:spPr>
        <p:txBody>
          <a:bodyPr>
            <a:normAutofit fontScale="25000" lnSpcReduction="20000"/>
          </a:bodyPr>
          <a:lstStyle/>
          <a:p>
            <a:pPr marL="0" indent="0">
              <a:buNone/>
            </a:pPr>
            <a:r>
              <a:rPr lang="ru-RU" sz="2000" dirty="0" smtClean="0"/>
              <a:t>	</a:t>
            </a:r>
            <a:r>
              <a:rPr lang="ru-RU" sz="5600" dirty="0" smtClean="0">
                <a:latin typeface="Arial" pitchFamily="34" charset="0"/>
              </a:rPr>
              <a:t>Алексей Васильевич Кольцов родился 15 октября 1809 года в Воронеже. Его отец, Василий Петрович, воронежский мещанин, занимался прасольством, покупкой и выращиванием скота. Детские  годы его прошли в тяжелых условиях. Отец поэта был жестокий и невежественный человек. До девяти лет он не дал Кольцову в руки ни одной книги, а когда ему исполнилось 9 лет, отдал в Воронежское уездное училище. Но считая образование непозволительной роскошью, забрал Алексея со второго класса училища, убежденный, что приобретенных познаний вполне достаточно для ведения коммерческих дел. </a:t>
            </a:r>
            <a:br>
              <a:rPr lang="ru-RU" sz="5600" dirty="0" smtClean="0">
                <a:latin typeface="Arial" pitchFamily="34" charset="0"/>
              </a:rPr>
            </a:br>
            <a:r>
              <a:rPr lang="ru-RU" sz="5600" dirty="0" smtClean="0">
                <a:latin typeface="Arial" pitchFamily="34" charset="0"/>
              </a:rPr>
              <a:t>          Настоящей школой для будущего поэта стала родная природа. Именно она сделала из подростка будущего художника слова, вселила в его душу чувство прекрасного. Черноземная степь очаровывала Кольцова, научила мыслить широко и свободно.</a:t>
            </a:r>
            <a:br>
              <a:rPr lang="ru-RU" sz="5600" dirty="0" smtClean="0">
                <a:latin typeface="Arial" pitchFamily="34" charset="0"/>
              </a:rPr>
            </a:br>
            <a:r>
              <a:rPr lang="ru-RU" sz="5600" dirty="0" smtClean="0">
                <a:latin typeface="Arial" pitchFamily="34" charset="0"/>
              </a:rPr>
              <a:t>           Верными товарищами стали для Кольцова книги. Он читал сочинения Богдановича, Державина, Дмитриева, Жуковского, Пушкина. Большую помощь ему оказал в пополнении недостающих знаний воронежский книготорговец Д.А. </a:t>
            </a:r>
            <a:r>
              <a:rPr lang="ru-RU" sz="5600" dirty="0" err="1" smtClean="0">
                <a:latin typeface="Arial" pitchFamily="34" charset="0"/>
              </a:rPr>
              <a:t>Кашкин</a:t>
            </a:r>
            <a:r>
              <a:rPr lang="ru-RU" sz="5600" dirty="0" smtClean="0">
                <a:latin typeface="Arial" pitchFamily="34" charset="0"/>
              </a:rPr>
              <a:t>. Он указывал Кольцову на недостатки его стихов, дарил ему книги, давал из магазина для чтения. Среди книг, подаренных </a:t>
            </a:r>
            <a:r>
              <a:rPr lang="ru-RU" sz="5600" dirty="0" err="1" smtClean="0">
                <a:latin typeface="Arial" pitchFamily="34" charset="0"/>
              </a:rPr>
              <a:t>Кашкиным</a:t>
            </a:r>
            <a:r>
              <a:rPr lang="ru-RU" sz="5600" dirty="0" smtClean="0">
                <a:latin typeface="Arial" pitchFamily="34" charset="0"/>
              </a:rPr>
              <a:t>, был учебник стихосложения, по которому Кольцов впервые познакомился с теорией поэзии.</a:t>
            </a:r>
            <a:br>
              <a:rPr lang="ru-RU" sz="5600" dirty="0" smtClean="0">
                <a:latin typeface="Arial" pitchFamily="34" charset="0"/>
              </a:rPr>
            </a:br>
            <a:r>
              <a:rPr lang="ru-RU" sz="5600" dirty="0" smtClean="0">
                <a:latin typeface="Arial" pitchFamily="34" charset="0"/>
              </a:rPr>
              <a:t>Умер Кольцов 10 декабря 1842 года в одиночестве, огражденный глухой стеной непонимания домашних.</a:t>
            </a:r>
            <a:br>
              <a:rPr lang="ru-RU" sz="5600" dirty="0" smtClean="0">
                <a:latin typeface="Arial" pitchFamily="34" charset="0"/>
              </a:rPr>
            </a:br>
            <a:r>
              <a:rPr lang="ru-RU" sz="5600" dirty="0" smtClean="0">
                <a:latin typeface="Arial" pitchFamily="34" charset="0"/>
              </a:rPr>
              <a:t>          Литературное наследие А.В. Кольцова невелико по объему. Всего полтора десятилетия творческой деятельности, постоянно прерываемой житейскими неурядицами. Однако оно стало достоянием не только отечественной, но и мировой литературы. </a:t>
            </a:r>
            <a:br>
              <a:rPr lang="ru-RU" sz="5600" dirty="0" smtClean="0">
                <a:latin typeface="Arial" pitchFamily="34" charset="0"/>
              </a:rPr>
            </a:br>
            <a:r>
              <a:rPr lang="ru-RU" sz="5600" dirty="0" smtClean="0">
                <a:latin typeface="Arial" pitchFamily="34" charset="0"/>
              </a:rPr>
              <a:t>          К поэзии Кольцова обращались почти 300 композиторов, на его слова было написано более 700 романсов и песен, его книги издавались более 200 раз!</a:t>
            </a:r>
            <a:br>
              <a:rPr lang="ru-RU" sz="5600" dirty="0" smtClean="0">
                <a:latin typeface="Arial" pitchFamily="34" charset="0"/>
              </a:rPr>
            </a:br>
            <a:r>
              <a:rPr lang="ru-RU" sz="5600" dirty="0" smtClean="0">
                <a:latin typeface="Arial" pitchFamily="34" charset="0"/>
              </a:rPr>
              <a:t>          Память об А.В. Кольцове на Воронежской земле никогда не угасала. И, в связи с 200-летием воронежского поэта, 2009 год был объявлен в Воронежской  области Годом Кольцова.</a:t>
            </a:r>
            <a:br>
              <a:rPr lang="ru-RU" sz="5600" dirty="0" smtClean="0">
                <a:latin typeface="Arial" pitchFamily="34" charset="0"/>
              </a:rPr>
            </a:br>
            <a:endParaRPr lang="ru-RU" sz="5600" dirty="0">
              <a:latin typeface="Arial" pitchFamily="34" charset="0"/>
            </a:endParaRPr>
          </a:p>
        </p:txBody>
      </p:sp>
      <p:pic>
        <p:nvPicPr>
          <p:cNvPr id="1026" name="Picture 2" descr="kolcov"/>
          <p:cNvPicPr>
            <a:picLocks noChangeAspect="1" noChangeArrowheads="1"/>
          </p:cNvPicPr>
          <p:nvPr/>
        </p:nvPicPr>
        <p:blipFill>
          <a:blip r:embed="rId2" cstate="print"/>
          <a:srcRect/>
          <a:stretch>
            <a:fillRect/>
          </a:stretch>
        </p:blipFill>
        <p:spPr bwMode="auto">
          <a:xfrm>
            <a:off x="295729" y="2150201"/>
            <a:ext cx="2305050" cy="29051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Платонов</a:t>
            </a:r>
            <a:br>
              <a:rPr lang="ru-RU" dirty="0" smtClean="0"/>
            </a:br>
            <a:r>
              <a:rPr lang="ru-RU" dirty="0" smtClean="0"/>
              <a:t> Андрей Платонович (1899-1951)</a:t>
            </a:r>
            <a:r>
              <a:rPr lang="ru-RU" b="1" dirty="0" smtClean="0"/>
              <a:t/>
            </a:r>
            <a:br>
              <a:rPr lang="ru-RU" b="1" dirty="0" smtClean="0"/>
            </a:br>
            <a:endParaRPr lang="ru-RU" dirty="0"/>
          </a:p>
        </p:txBody>
      </p:sp>
      <p:sp>
        <p:nvSpPr>
          <p:cNvPr id="3" name="Содержимое 2"/>
          <p:cNvSpPr>
            <a:spLocks noGrp="1"/>
          </p:cNvSpPr>
          <p:nvPr>
            <p:ph idx="1"/>
          </p:nvPr>
        </p:nvSpPr>
        <p:spPr>
          <a:xfrm>
            <a:off x="2233748" y="1825625"/>
            <a:ext cx="6281601" cy="4196352"/>
          </a:xfrm>
        </p:spPr>
        <p:txBody>
          <a:bodyPr>
            <a:normAutofit fontScale="25000" lnSpcReduction="20000"/>
          </a:bodyPr>
          <a:lstStyle/>
          <a:p>
            <a:pPr>
              <a:spcBef>
                <a:spcPts val="0"/>
              </a:spcBef>
              <a:buNone/>
            </a:pPr>
            <a:r>
              <a:rPr lang="ru-RU" dirty="0" smtClean="0"/>
              <a:t>		</a:t>
            </a:r>
            <a:r>
              <a:rPr lang="ru-RU" sz="5600" dirty="0" smtClean="0">
                <a:latin typeface="Arial" pitchFamily="34" charset="0"/>
                <a:cs typeface="Arial" pitchFamily="34" charset="0"/>
              </a:rPr>
              <a:t>Родился А. П. Платонов (настоящая фамилия – Климентов) 28  августа 1899 г. в семье железнодорожника Платона </a:t>
            </a:r>
            <a:r>
              <a:rPr lang="ru-RU" sz="5600" dirty="0" err="1" smtClean="0">
                <a:latin typeface="Arial" pitchFamily="34" charset="0"/>
                <a:cs typeface="Arial" pitchFamily="34" charset="0"/>
              </a:rPr>
              <a:t>Фирсовича</a:t>
            </a:r>
            <a:r>
              <a:rPr lang="ru-RU" sz="5600" dirty="0" smtClean="0">
                <a:latin typeface="Arial" pitchFamily="34" charset="0"/>
                <a:cs typeface="Arial" pitchFamily="34" charset="0"/>
              </a:rPr>
              <a:t> Климентова. Вырос он на окраине Воронежа, в Ямской слободе. С тринадцати лет мальчик начинает трудиться: помощник машиниста, литейщик на трубочном заводе, подручный слесаря – вот жизненные «университеты» будущего писателя. А. П. Платонов попробовал себя и как инженер-изобретатель, и как мелиоратор, и как журналист. В литературу он пришел зрелым человеком со своим пониманием мира. В творческой судьбе Андрея Платонова были и литературное признание, и несправедливая критика, и долгое молчание художника, и бессмертие Мастера.</a:t>
            </a:r>
            <a:br>
              <a:rPr lang="ru-RU" sz="5600" dirty="0" smtClean="0">
                <a:latin typeface="Arial" pitchFamily="34" charset="0"/>
                <a:cs typeface="Arial" pitchFamily="34" charset="0"/>
              </a:rPr>
            </a:br>
            <a:r>
              <a:rPr lang="ru-RU" sz="5600" dirty="0" smtClean="0">
                <a:latin typeface="Arial" pitchFamily="34" charset="0"/>
                <a:cs typeface="Arial" pitchFamily="34" charset="0"/>
              </a:rPr>
              <a:t>          Рассказы, очерки, пьесы, киносценарии, литературно-критические статьи, сказки – таков далеко не полный перечень его произведений. Пожалуй, важнейшие творения писателя пришли к читателям уже после смерти автора, открыв для них «прекрасный и яростный мир» А. П. Платонова во всей своей глубине и мощи.</a:t>
            </a:r>
            <a:br>
              <a:rPr lang="ru-RU" sz="5600" dirty="0" smtClean="0">
                <a:latin typeface="Arial" pitchFamily="34" charset="0"/>
                <a:cs typeface="Arial" pitchFamily="34" charset="0"/>
              </a:rPr>
            </a:br>
            <a:r>
              <a:rPr lang="ru-RU" sz="5600" dirty="0" smtClean="0">
                <a:latin typeface="Arial" pitchFamily="34" charset="0"/>
                <a:cs typeface="Arial" pitchFamily="34" charset="0"/>
              </a:rPr>
              <a:t>         Признанные шедевры его творчества: «</a:t>
            </a:r>
            <a:r>
              <a:rPr lang="ru-RU" sz="5600" dirty="0" err="1" smtClean="0">
                <a:latin typeface="Arial" pitchFamily="34" charset="0"/>
                <a:cs typeface="Arial" pitchFamily="34" charset="0"/>
              </a:rPr>
              <a:t>Чевенгур</a:t>
            </a:r>
            <a:r>
              <a:rPr lang="ru-RU" sz="5600" dirty="0" smtClean="0">
                <a:latin typeface="Arial" pitchFamily="34" charset="0"/>
                <a:cs typeface="Arial" pitchFamily="34" charset="0"/>
              </a:rPr>
              <a:t>», «</a:t>
            </a:r>
            <a:r>
              <a:rPr lang="ru-RU" sz="5600" dirty="0" err="1" smtClean="0">
                <a:latin typeface="Arial" pitchFamily="34" charset="0"/>
                <a:cs typeface="Arial" pitchFamily="34" charset="0"/>
              </a:rPr>
              <a:t>Ювенильное</a:t>
            </a:r>
            <a:r>
              <a:rPr lang="ru-RU" sz="5600" dirty="0" smtClean="0">
                <a:latin typeface="Arial" pitchFamily="34" charset="0"/>
                <a:cs typeface="Arial" pitchFamily="34" charset="0"/>
              </a:rPr>
              <a:t> море», «Котлован». Вопросы, которые в них ставит писатель, волновали людей всегда, но в XX веке они получили новое, трагедийное звучание. Личность и общество, цивилизация и природа, свобода и насилие - вот «вечные» темы платоновского творчества. Живя в жестоком веке, писатель не потерял веры в человека. Платонов всегда «у человеческого сердца».</a:t>
            </a:r>
            <a:br>
              <a:rPr lang="ru-RU" sz="5600" dirty="0" smtClean="0">
                <a:latin typeface="Arial" pitchFamily="34" charset="0"/>
                <a:cs typeface="Arial" pitchFamily="34" charset="0"/>
              </a:rPr>
            </a:br>
            <a:r>
              <a:rPr lang="ru-RU" sz="5600" dirty="0" smtClean="0">
                <a:latin typeface="Arial" pitchFamily="34" charset="0"/>
                <a:cs typeface="Arial" pitchFamily="34" charset="0"/>
              </a:rPr>
              <a:t>          В Воронеже имя Андрея Платонова носят Центральная городская библиотека, одна из воронежских гимназий и улица.</a:t>
            </a:r>
            <a:br>
              <a:rPr lang="ru-RU" sz="5600" dirty="0" smtClean="0">
                <a:latin typeface="Arial" pitchFamily="34" charset="0"/>
                <a:cs typeface="Arial" pitchFamily="34" charset="0"/>
              </a:rPr>
            </a:br>
            <a:r>
              <a:rPr lang="ru-RU" sz="5600" dirty="0" smtClean="0">
                <a:latin typeface="Arial" pitchFamily="34" charset="0"/>
                <a:cs typeface="Arial" pitchFamily="34" charset="0"/>
              </a:rPr>
              <a:t>          В ноябре 2010 г. постановлением правительства (№ 1016) Воронежской области учреждена Платоновская премия в области литературы и искусства.</a:t>
            </a:r>
            <a:br>
              <a:rPr lang="ru-RU" sz="5600" dirty="0" smtClean="0">
                <a:latin typeface="Arial" pitchFamily="34" charset="0"/>
                <a:cs typeface="Arial" pitchFamily="34" charset="0"/>
              </a:rPr>
            </a:br>
            <a:r>
              <a:rPr lang="ru-RU" sz="5600" dirty="0" smtClean="0">
                <a:latin typeface="Arial" pitchFamily="34" charset="0"/>
                <a:cs typeface="Arial" pitchFamily="34" charset="0"/>
              </a:rPr>
              <a:t>          Именем Платонова назван фестиваль, который состоялся впервые в июне 2011 года</a:t>
            </a:r>
            <a:endParaRPr lang="ru-RU" sz="5600" dirty="0">
              <a:latin typeface="Arial" pitchFamily="34" charset="0"/>
              <a:cs typeface="Arial" pitchFamily="34" charset="0"/>
            </a:endParaRPr>
          </a:p>
        </p:txBody>
      </p:sp>
      <p:pic>
        <p:nvPicPr>
          <p:cNvPr id="2051" name="Picture 3" descr="i?id=feef84937ef124aabe602d0de790e621&amp;n=33&amp;h=225&amp;w=172"/>
          <p:cNvPicPr>
            <a:picLocks noChangeAspect="1" noChangeArrowheads="1"/>
          </p:cNvPicPr>
          <p:nvPr/>
        </p:nvPicPr>
        <p:blipFill>
          <a:blip r:embed="rId2" cstate="print">
            <a:grayscl/>
          </a:blip>
          <a:srcRect/>
          <a:stretch>
            <a:fillRect/>
          </a:stretch>
        </p:blipFill>
        <p:spPr bwMode="auto">
          <a:xfrm>
            <a:off x="0" y="2155372"/>
            <a:ext cx="2266783" cy="296526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385</TotalTime>
  <Words>102</Words>
  <Application>Microsoft Office PowerPoint</Application>
  <PresentationFormat>Экран (4:3)</PresentationFormat>
  <Paragraphs>46</Paragraphs>
  <Slides>19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19</vt:i4>
      </vt:variant>
    </vt:vector>
  </HeadingPairs>
  <TitlesOfParts>
    <vt:vector size="24" baseType="lpstr">
      <vt:lpstr>Arial</vt:lpstr>
      <vt:lpstr>Century Gothic</vt:lpstr>
      <vt:lpstr>Rupster Script Free</vt:lpstr>
      <vt:lpstr>Wingdings 3</vt:lpstr>
      <vt:lpstr>Легкий дым</vt:lpstr>
      <vt:lpstr>   Литературные имена Воронежского края      </vt:lpstr>
      <vt:lpstr>Богато литературное наследие Воронежского края. Это родина многих поэтов и писателей, чья жизнь и творчество стали примером верного служения Отчизне, глубокой, искренней любви к Родине . Изучать их биографию, творческий путь, погружаться в мир примечательных человеческих судеб – довольно интересное и увлекательное занятие. </vt:lpstr>
      <vt:lpstr>Афанасьев  Александр Николаевич(1826—1871)  </vt:lpstr>
      <vt:lpstr>Барышникова  Анна Куприяновна (1868 – 1954) </vt:lpstr>
      <vt:lpstr>Королькова  Анна Николаевна (1892 – 1984) </vt:lpstr>
      <vt:lpstr>Бунин  Иван Алексеевич (1870 – 1953) </vt:lpstr>
      <vt:lpstr>Никитин  Иван Саввич (1824—1861)</vt:lpstr>
      <vt:lpstr>Кольцов Алексей Васильевич (1809 – 1842)</vt:lpstr>
      <vt:lpstr>Платонов  Андрей Платонович (1899-1951) </vt:lpstr>
      <vt:lpstr>Прасолов  Алексей Тимофеевич (1930 – 1972) </vt:lpstr>
      <vt:lpstr>Троепольский  Гавриил Николаевич (1905 – 1995) </vt:lpstr>
      <vt:lpstr>Третьяков  Юрий Федорович (1931- 1985) </vt:lpstr>
      <vt:lpstr>Маршак  Самуил Яковлевич (1887 – 1964)</vt:lpstr>
      <vt:lpstr>Песков  Василий Михайлович (1930 – 2013)</vt:lpstr>
      <vt:lpstr>Новичихин  Евгений Григорьевич </vt:lpstr>
      <vt:lpstr>Жигулин  Анатолий Владимирович (1930 – 2000)</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Павел</dc:creator>
  <cp:lastModifiedBy>Persona</cp:lastModifiedBy>
  <cp:revision>50</cp:revision>
  <dcterms:created xsi:type="dcterms:W3CDTF">2014-11-21T11:00:06Z</dcterms:created>
  <dcterms:modified xsi:type="dcterms:W3CDTF">2022-11-01T13:02:48Z</dcterms:modified>
</cp:coreProperties>
</file>