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36" r:id="rId3"/>
    <p:sldId id="330" r:id="rId4"/>
    <p:sldId id="335" r:id="rId5"/>
    <p:sldId id="315" r:id="rId6"/>
    <p:sldId id="282" r:id="rId7"/>
    <p:sldId id="337" r:id="rId8"/>
    <p:sldId id="273" r:id="rId9"/>
    <p:sldId id="311" r:id="rId10"/>
    <p:sldId id="317" r:id="rId11"/>
    <p:sldId id="333" r:id="rId12"/>
    <p:sldId id="319" r:id="rId13"/>
    <p:sldId id="320" r:id="rId14"/>
    <p:sldId id="334" r:id="rId15"/>
    <p:sldId id="305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ED02B-B121-49AC-9277-B2B47B64FEB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33FF3-5676-4E8D-9D93-07E41CCCD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03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33FF3-5676-4E8D-9D93-07E41CCCDAD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9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33FF3-5676-4E8D-9D93-07E41CCCDAD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313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33FF3-5676-4E8D-9D93-07E41CCCDAD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688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2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16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157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7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302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4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88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70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54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00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68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ECE7A-B211-478E-A668-CC6F8441D35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4DE10-6471-481C-BE61-60C8E09C9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36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88881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" y="1897380"/>
            <a:ext cx="4572000" cy="4572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8774" y="534384"/>
            <a:ext cx="3125026" cy="312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7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992" y="109729"/>
            <a:ext cx="10515600" cy="74980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Complete the sentences with the proper pronoun.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051560"/>
            <a:ext cx="11125200" cy="5806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1. Janet and </a:t>
            </a:r>
            <a:r>
              <a:rPr lang="en-US" dirty="0" smtClean="0"/>
              <a:t>________ were </a:t>
            </a:r>
            <a:r>
              <a:rPr lang="en-US" dirty="0"/>
              <a:t>present at the party</a:t>
            </a:r>
            <a:r>
              <a:rPr lang="en-US" dirty="0" smtClean="0"/>
              <a:t>. (I / me)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2. We are not as poor </a:t>
            </a:r>
            <a:r>
              <a:rPr lang="en-US" dirty="0" smtClean="0"/>
              <a:t>as __________. (they / them)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Let </a:t>
            </a:r>
            <a:r>
              <a:rPr lang="en-US" dirty="0" smtClean="0"/>
              <a:t>__________answer </a:t>
            </a:r>
            <a:r>
              <a:rPr lang="en-US" dirty="0"/>
              <a:t>the question</a:t>
            </a:r>
            <a:r>
              <a:rPr lang="en-US" dirty="0" smtClean="0"/>
              <a:t>. (he / him)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4. Between you </a:t>
            </a:r>
            <a:r>
              <a:rPr lang="en-US" dirty="0" smtClean="0"/>
              <a:t>and __________, </a:t>
            </a:r>
            <a:r>
              <a:rPr lang="en-US" dirty="0"/>
              <a:t>I don’t trust him</a:t>
            </a:r>
            <a:r>
              <a:rPr lang="en-US" dirty="0" smtClean="0"/>
              <a:t>. (I / me)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5. We scored as many goals </a:t>
            </a:r>
            <a:r>
              <a:rPr lang="en-US" dirty="0" smtClean="0"/>
              <a:t>as _________. (they / them)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Please wait for </a:t>
            </a:r>
            <a:r>
              <a:rPr lang="en-US" dirty="0" smtClean="0"/>
              <a:t>Rachel and __________. (I / me)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7. Do you know who </a:t>
            </a:r>
            <a:r>
              <a:rPr lang="en-US" dirty="0" smtClean="0"/>
              <a:t>________ is? (he / him)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8. It was </a:t>
            </a:r>
            <a:r>
              <a:rPr lang="en-US" dirty="0" smtClean="0"/>
              <a:t>_________ who </a:t>
            </a:r>
            <a:r>
              <a:rPr lang="en-US" dirty="0"/>
              <a:t>did all this</a:t>
            </a:r>
            <a:r>
              <a:rPr lang="en-US" dirty="0" smtClean="0"/>
              <a:t>. ( she / her)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9. </a:t>
            </a:r>
            <a:r>
              <a:rPr lang="en-US" dirty="0" smtClean="0"/>
              <a:t>They </a:t>
            </a:r>
            <a:r>
              <a:rPr lang="en-US" dirty="0"/>
              <a:t>don’t know what </a:t>
            </a:r>
            <a:r>
              <a:rPr lang="en-US" dirty="0" smtClean="0"/>
              <a:t> ___________ are </a:t>
            </a:r>
            <a:r>
              <a:rPr lang="en-US" dirty="0"/>
              <a:t>doing</a:t>
            </a:r>
            <a:r>
              <a:rPr lang="en-US" dirty="0" smtClean="0"/>
              <a:t>. (them / they)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10. He has invited you and ________ to his party. (me / I)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65667" y="958334"/>
            <a:ext cx="356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I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2946" y="1460914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them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4483" y="1958330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him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24631" y="2481664"/>
            <a:ext cx="6495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me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61863" y="3004884"/>
            <a:ext cx="831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they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2726" y="3522376"/>
            <a:ext cx="6495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me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54891" y="4025634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he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3291" y="4548854"/>
            <a:ext cx="774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she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74168" y="5072074"/>
            <a:ext cx="913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they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74168" y="5595294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me 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992" y="109729"/>
            <a:ext cx="10515600" cy="749808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Complete the sentences with the proper pronoun/adjective.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051560"/>
            <a:ext cx="11125200" cy="5806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smtClean="0"/>
              <a:t>My </a:t>
            </a:r>
            <a:r>
              <a:rPr lang="en-US" dirty="0"/>
              <a:t>colleague forgot to leave the documents for </a:t>
            </a:r>
            <a:r>
              <a:rPr lang="en-US" dirty="0" smtClean="0"/>
              <a:t>_____.(I/my/me/mine)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2. _____ went home two hours ago. </a:t>
            </a:r>
            <a:r>
              <a:rPr lang="en-US" dirty="0" smtClean="0"/>
              <a:t>(Him/He/ His)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Can you tell _____ what happened, please</a:t>
            </a:r>
            <a:r>
              <a:rPr lang="en-US" dirty="0" smtClean="0"/>
              <a:t>? (her / she / hers)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4. I put _____ sandwiches in my bag. </a:t>
            </a:r>
            <a:r>
              <a:rPr lang="en-US" dirty="0" smtClean="0"/>
              <a:t>(you / yours / your)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5. I showed _____ my new </a:t>
            </a:r>
            <a:r>
              <a:rPr lang="en-US" dirty="0" smtClean="0"/>
              <a:t>laptop. (his/ he/ him)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Annie and Charlie were watching _____ </a:t>
            </a:r>
            <a:r>
              <a:rPr lang="en-US" dirty="0" err="1"/>
              <a:t>favourite</a:t>
            </a:r>
            <a:r>
              <a:rPr lang="en-US" dirty="0"/>
              <a:t> </a:t>
            </a:r>
            <a:r>
              <a:rPr lang="en-US" dirty="0" err="1"/>
              <a:t>programme</a:t>
            </a:r>
            <a:r>
              <a:rPr lang="en-US" dirty="0"/>
              <a:t>. </a:t>
            </a:r>
            <a:r>
              <a:rPr lang="en-US" dirty="0" smtClean="0"/>
              <a:t>(they / them/ theirs/ their)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7. All the pictures on the wall were </a:t>
            </a:r>
            <a:r>
              <a:rPr lang="en-US" dirty="0" smtClean="0"/>
              <a:t>_____. (me/ I / my / mine)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8</a:t>
            </a:r>
            <a:r>
              <a:rPr lang="en-US" dirty="0" smtClean="0"/>
              <a:t>. </a:t>
            </a:r>
            <a:r>
              <a:rPr lang="en-US" dirty="0"/>
              <a:t>I was talking to _____ for about half an hour. </a:t>
            </a:r>
            <a:r>
              <a:rPr lang="en-US" dirty="0" smtClean="0"/>
              <a:t>( she / her / hers)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9</a:t>
            </a:r>
            <a:r>
              <a:rPr lang="en-US" dirty="0" smtClean="0"/>
              <a:t>. </a:t>
            </a:r>
            <a:r>
              <a:rPr lang="en-US" dirty="0"/>
              <a:t>Is this _____ camera? </a:t>
            </a:r>
            <a:r>
              <a:rPr lang="en-US" dirty="0" smtClean="0"/>
              <a:t> (we/ us / our / ours)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10. He has invited you and ________ to his party. (ours / we / us/ our)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67435" y="937694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me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5566" y="1443916"/>
            <a:ext cx="587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He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2307" y="1995744"/>
            <a:ext cx="67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her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1471" y="2481664"/>
            <a:ext cx="845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your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6520" y="3013952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him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6458" y="3475724"/>
            <a:ext cx="878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their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74446" y="4412756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mine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76455" y="4935976"/>
            <a:ext cx="67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her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8980" y="5457638"/>
            <a:ext cx="688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our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74168" y="5965037"/>
            <a:ext cx="514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us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nglish.eagetutor.com/images/singular%20and%20plur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414" y="2015936"/>
            <a:ext cx="7296562" cy="455369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93520" y="0"/>
            <a:ext cx="90129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500" b="1" dirty="0">
                <a:latin typeface="Comic Sans MS" pitchFamily="66" charset="0"/>
                <a:cs typeface="Arial" pitchFamily="34" charset="0"/>
              </a:rPr>
              <a:t>DEMONSTRATIVE </a:t>
            </a:r>
            <a:r>
              <a:rPr lang="en-GB" sz="2500" b="1" dirty="0" smtClean="0">
                <a:latin typeface="Comic Sans MS" pitchFamily="66" charset="0"/>
                <a:cs typeface="Arial" pitchFamily="34" charset="0"/>
              </a:rPr>
              <a:t>ADJECTIVES</a:t>
            </a:r>
          </a:p>
          <a:p>
            <a:pPr algn="ctr"/>
            <a:r>
              <a:rPr lang="en-GB" sz="2500" b="1" dirty="0" smtClean="0">
                <a:latin typeface="Comic Sans MS" pitchFamily="66" charset="0"/>
                <a:cs typeface="Arial" pitchFamily="34" charset="0"/>
              </a:rPr>
              <a:t> </a:t>
            </a:r>
          </a:p>
          <a:p>
            <a:pPr algn="ctr"/>
            <a:r>
              <a:rPr lang="en-GB" sz="2500" b="1" dirty="0" smtClean="0">
                <a:latin typeface="Comic Sans MS" pitchFamily="66" charset="0"/>
                <a:cs typeface="Arial" pitchFamily="34" charset="0"/>
              </a:rPr>
              <a:t>and </a:t>
            </a:r>
          </a:p>
          <a:p>
            <a:pPr algn="ctr"/>
            <a:endParaRPr lang="en-GB" sz="2500" b="1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r>
              <a:rPr lang="en-GB" sz="2500" b="1" dirty="0" smtClean="0">
                <a:latin typeface="Comic Sans MS" pitchFamily="66" charset="0"/>
                <a:cs typeface="Arial" pitchFamily="34" charset="0"/>
              </a:rPr>
              <a:t>DEMONSTRATIVE </a:t>
            </a:r>
            <a:r>
              <a:rPr lang="en-GB" sz="2500" b="1" dirty="0">
                <a:latin typeface="Comic Sans MS" pitchFamily="66" charset="0"/>
                <a:cs typeface="Arial" pitchFamily="34" charset="0"/>
              </a:rPr>
              <a:t>PRONOUNS</a:t>
            </a:r>
          </a:p>
        </p:txBody>
      </p:sp>
    </p:spTree>
    <p:extLst>
      <p:ext uri="{BB962C8B-B14F-4D97-AF65-F5344CB8AC3E}">
        <p14:creationId xmlns:p14="http://schemas.microsoft.com/office/powerpoint/2010/main" val="23416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anglaisfacile.com/cgi2/myexam/images2/601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2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Choose the proper variant.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This / These trousers are black.</a:t>
            </a:r>
          </a:p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That / Those shirt is very nice.</a:t>
            </a:r>
          </a:p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That / Those shoes are comfortable.</a:t>
            </a:r>
          </a:p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This / These skirt is old.</a:t>
            </a:r>
          </a:p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This / Those T-shirt is my brother's.</a:t>
            </a:r>
          </a:p>
          <a:p>
            <a:pPr marL="742950" indent="-742950" fontAlgn="base">
              <a:buFont typeface="+mj-lt"/>
              <a:buAutoNum type="arabicParenR"/>
            </a:pPr>
            <a:r>
              <a:rPr lang="en-US" sz="4000" dirty="0"/>
              <a:t>That / Those T-shirt is very small.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953512" y="2377440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542288" y="3115056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041904" y="3745992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478280" y="4413631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542288" y="5145024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542288" y="5876417"/>
            <a:ext cx="1197864" cy="914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3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9"/>
          <a:stretch/>
        </p:blipFill>
        <p:spPr>
          <a:xfrm>
            <a:off x="1997244" y="255807"/>
            <a:ext cx="7933140" cy="6491173"/>
          </a:xfrm>
        </p:spPr>
      </p:pic>
    </p:spTree>
    <p:extLst>
      <p:ext uri="{BB962C8B-B14F-4D97-AF65-F5344CB8AC3E}">
        <p14:creationId xmlns:p14="http://schemas.microsoft.com/office/powerpoint/2010/main" val="315214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5" y="1990217"/>
            <a:ext cx="553149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52" y="310571"/>
            <a:ext cx="5279136" cy="276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2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7030A0"/>
                </a:solidFill>
              </a:rPr>
              <a:t>Speaking club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Which country do you think has the </a:t>
            </a:r>
            <a:r>
              <a:rPr lang="en-GB" sz="4000" dirty="0"/>
              <a:t>best cuisine? </a:t>
            </a:r>
            <a:endParaRPr lang="en-GB" sz="4000" dirty="0" smtClean="0"/>
          </a:p>
          <a:p>
            <a:pPr marL="228600" lvl="1">
              <a:spcBef>
                <a:spcPts val="1000"/>
              </a:spcBef>
            </a:pPr>
            <a:r>
              <a:rPr lang="en-US" sz="4000" dirty="0"/>
              <a:t>What restaurant in </a:t>
            </a:r>
            <a:r>
              <a:rPr lang="en-US" sz="4000" dirty="0" smtClean="0"/>
              <a:t>your city would you </a:t>
            </a:r>
            <a:r>
              <a:rPr lang="en-US" sz="4000" dirty="0"/>
              <a:t>recommend?</a:t>
            </a:r>
            <a:endParaRPr lang="ru-RU" sz="4000" dirty="0"/>
          </a:p>
          <a:p>
            <a:pPr marL="228600" lvl="2">
              <a:spcBef>
                <a:spcPts val="1000"/>
              </a:spcBef>
            </a:pPr>
            <a:r>
              <a:rPr lang="en-US" sz="4000" dirty="0"/>
              <a:t>Why is it a good place?</a:t>
            </a:r>
            <a:endParaRPr lang="ru-RU" sz="4000" dirty="0"/>
          </a:p>
          <a:p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130" y="4315968"/>
            <a:ext cx="4612469" cy="241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7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-8827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Write the numbers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316736"/>
            <a:ext cx="11079480" cy="5440679"/>
          </a:xfrm>
        </p:spPr>
        <p:txBody>
          <a:bodyPr>
            <a:normAutofit/>
          </a:bodyPr>
          <a:lstStyle/>
          <a:p>
            <a:endParaRPr lang="en-GB" sz="3000" dirty="0" smtClean="0"/>
          </a:p>
          <a:p>
            <a:endParaRPr lang="en-GB" sz="3000" dirty="0" smtClean="0"/>
          </a:p>
          <a:p>
            <a:endParaRPr lang="en-GB" sz="3000" dirty="0" smtClean="0"/>
          </a:p>
          <a:p>
            <a:endParaRPr lang="en-GB" sz="3000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171" y="0"/>
            <a:ext cx="2873829" cy="150876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429271"/>
              </p:ext>
            </p:extLst>
          </p:nvPr>
        </p:nvGraphicFramePr>
        <p:xfrm>
          <a:off x="466344" y="1770888"/>
          <a:ext cx="10131552" cy="3916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65776"/>
                <a:gridCol w="5065776"/>
              </a:tblGrid>
              <a:tr h="577915">
                <a:tc>
                  <a:txBody>
                    <a:bodyPr/>
                    <a:lstStyle/>
                    <a:p>
                      <a:r>
                        <a:rPr lang="ru-RU" sz="3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Cardinal</a:t>
                      </a:r>
                      <a:endParaRPr lang="ru-RU" sz="35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Ordinal</a:t>
                      </a:r>
                      <a:endParaRPr lang="ru-RU" sz="35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2590">
                <a:tc>
                  <a:txBody>
                    <a:bodyPr/>
                    <a:lstStyle/>
                    <a:p>
                      <a:r>
                        <a:rPr lang="en-GB" sz="3500" dirty="0" smtClean="0"/>
                        <a:t>57</a:t>
                      </a:r>
                    </a:p>
                    <a:p>
                      <a:r>
                        <a:rPr lang="en-GB" sz="3500" dirty="0" smtClean="0"/>
                        <a:t>113</a:t>
                      </a:r>
                    </a:p>
                    <a:p>
                      <a:r>
                        <a:rPr lang="en-GB" sz="3500" dirty="0" smtClean="0"/>
                        <a:t>69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500" dirty="0" smtClean="0"/>
                        <a:t>94</a:t>
                      </a:r>
                    </a:p>
                    <a:p>
                      <a:r>
                        <a:rPr lang="en-GB" sz="3500" dirty="0" smtClean="0"/>
                        <a:t>78</a:t>
                      </a:r>
                      <a:endParaRPr lang="ru-RU" sz="3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500" dirty="0" smtClean="0"/>
                        <a:t>36</a:t>
                      </a:r>
                    </a:p>
                    <a:p>
                      <a:r>
                        <a:rPr lang="en-GB" sz="3500" dirty="0" smtClean="0"/>
                        <a:t>55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500" dirty="0" smtClean="0"/>
                        <a:t>12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500" dirty="0" smtClean="0"/>
                        <a:t>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500" dirty="0" smtClean="0"/>
                        <a:t>42</a:t>
                      </a:r>
                    </a:p>
                    <a:p>
                      <a:endParaRPr lang="ru-RU" sz="3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34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Give English equivalents.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0896" y="1102578"/>
            <a:ext cx="377647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/>
              <a:t>Бутылка вина;</a:t>
            </a:r>
          </a:p>
          <a:p>
            <a:r>
              <a:rPr lang="ru-RU" sz="2300" dirty="0" smtClean="0"/>
              <a:t>кусочек мяса;</a:t>
            </a:r>
          </a:p>
          <a:p>
            <a:r>
              <a:rPr lang="ru-RU" sz="2300" dirty="0" smtClean="0"/>
              <a:t>стакан молока;</a:t>
            </a:r>
          </a:p>
          <a:p>
            <a:r>
              <a:rPr lang="ru-RU" sz="2300" dirty="0" smtClean="0"/>
              <a:t>миска с рисом;</a:t>
            </a:r>
          </a:p>
          <a:p>
            <a:r>
              <a:rPr lang="ru-RU" sz="2300" dirty="0" smtClean="0"/>
              <a:t>пакет муки; </a:t>
            </a:r>
          </a:p>
          <a:p>
            <a:r>
              <a:rPr lang="ru-RU" sz="2300" dirty="0" smtClean="0"/>
              <a:t>слиток золота;</a:t>
            </a:r>
          </a:p>
          <a:p>
            <a:r>
              <a:rPr lang="ru-RU" sz="2300" dirty="0" smtClean="0"/>
              <a:t>чашка кофе;</a:t>
            </a:r>
          </a:p>
          <a:p>
            <a:r>
              <a:rPr lang="ru-RU" sz="2300" dirty="0" smtClean="0"/>
              <a:t>пакет сока;</a:t>
            </a:r>
          </a:p>
          <a:p>
            <a:r>
              <a:rPr lang="ru-RU" sz="2300" dirty="0" smtClean="0"/>
              <a:t>мешок риса;</a:t>
            </a:r>
          </a:p>
          <a:p>
            <a:r>
              <a:rPr lang="ru-RU" sz="2300" dirty="0" smtClean="0"/>
              <a:t>плитка шоколада;</a:t>
            </a:r>
          </a:p>
          <a:p>
            <a:r>
              <a:rPr lang="ru-RU" sz="2300" dirty="0" smtClean="0"/>
              <a:t>стакан воды;</a:t>
            </a:r>
          </a:p>
          <a:p>
            <a:r>
              <a:rPr lang="ru-RU" sz="2300" dirty="0" smtClean="0"/>
              <a:t>кусочек мыла; </a:t>
            </a:r>
          </a:p>
          <a:p>
            <a:r>
              <a:rPr lang="ru-RU" sz="2300" dirty="0" smtClean="0"/>
              <a:t>миска хлопьев;</a:t>
            </a:r>
          </a:p>
          <a:p>
            <a:r>
              <a:rPr lang="ru-RU" sz="2300" dirty="0" smtClean="0"/>
              <a:t>коробка мороженого;</a:t>
            </a:r>
          </a:p>
          <a:p>
            <a:r>
              <a:rPr lang="ru-RU" sz="2300" dirty="0" smtClean="0"/>
              <a:t>мешок сахара;</a:t>
            </a:r>
          </a:p>
          <a:p>
            <a:r>
              <a:rPr lang="ru-RU" sz="2300" dirty="0" smtClean="0"/>
              <a:t>кусок хлеба</a:t>
            </a:r>
            <a:endParaRPr lang="en-GB" sz="2300" dirty="0" smtClean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151" y="3808285"/>
            <a:ext cx="2847791" cy="279368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984" y="898482"/>
            <a:ext cx="2575930" cy="243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896" y="122522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928" y="134857"/>
            <a:ext cx="111343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Take with a pinch of salt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en-US" sz="3600" dirty="0"/>
              <a:t>To </a:t>
            </a:r>
            <a:r>
              <a:rPr lang="en-US" sz="3600" b="1" dirty="0"/>
              <a:t>take something with a pinch of salt</a:t>
            </a:r>
            <a:r>
              <a:rPr lang="en-US" sz="3600" dirty="0"/>
              <a:t> means that you should not completely believe what you are told. Someone is telling you something which may not be true or it is exaggerated.</a:t>
            </a:r>
            <a:endParaRPr lang="ru-RU" sz="3600" dirty="0"/>
          </a:p>
          <a:p>
            <a:r>
              <a:rPr lang="en-US" sz="3600" i="1" dirty="0"/>
              <a:t>'Take everything you read in that newspaper with a pinch of salt.'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98"/>
          <a:stretch/>
        </p:blipFill>
        <p:spPr>
          <a:xfrm>
            <a:off x="8188848" y="4306824"/>
            <a:ext cx="3249548" cy="2084832"/>
          </a:xfrm>
        </p:spPr>
      </p:pic>
    </p:spTree>
    <p:extLst>
      <p:ext uri="{BB962C8B-B14F-4D97-AF65-F5344CB8AC3E}">
        <p14:creationId xmlns:p14="http://schemas.microsoft.com/office/powerpoint/2010/main" val="388279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014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rgbClr val="0070C0"/>
                </a:solidFill>
              </a:rPr>
              <a:t>Complete the sentences.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441577"/>
            <a:ext cx="11125200" cy="4351338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GB" sz="3000" dirty="0" smtClean="0"/>
              <a:t>They went on ________ to Spain.</a:t>
            </a:r>
            <a:endParaRPr lang="ru-RU" sz="3000" dirty="0"/>
          </a:p>
          <a:p>
            <a:pPr marL="514350" indent="-514350">
              <a:buAutoNum type="arabicParenR"/>
            </a:pPr>
            <a:r>
              <a:rPr lang="en-GB" sz="3000" dirty="0" smtClean="0"/>
              <a:t>She has a ________. It’s a cute dog. </a:t>
            </a:r>
            <a:endParaRPr lang="ru-RU" sz="3000" dirty="0" smtClean="0"/>
          </a:p>
          <a:p>
            <a:pPr marL="514350" indent="-514350">
              <a:buAutoNum type="arabicParenR"/>
            </a:pPr>
            <a:r>
              <a:rPr lang="en-GB" sz="3000" dirty="0" smtClean="0"/>
              <a:t>John speaks 3 foreign __________.</a:t>
            </a:r>
            <a:endParaRPr lang="ru-RU" sz="3000" dirty="0" smtClean="0"/>
          </a:p>
          <a:p>
            <a:pPr marL="514350" indent="-514350">
              <a:buAutoNum type="arabicParenR"/>
            </a:pPr>
            <a:r>
              <a:rPr lang="en-GB" sz="3000" dirty="0" smtClean="0"/>
              <a:t>Linda was born with a silver spoon in _______ mouth.</a:t>
            </a:r>
            <a:endParaRPr lang="ru-RU" sz="3000" dirty="0" smtClean="0"/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GB" sz="3000" dirty="0" smtClean="0"/>
              <a:t>The boys like ____________TV series.</a:t>
            </a:r>
            <a:endParaRPr lang="ru-RU" sz="3000" dirty="0"/>
          </a:p>
          <a:p>
            <a:pPr marL="514350" indent="-514350">
              <a:buAutoNum type="arabicParenR"/>
            </a:pPr>
            <a:r>
              <a:rPr lang="en-GB" sz="3000" dirty="0" smtClean="0"/>
              <a:t>We _______ in a big house.</a:t>
            </a:r>
            <a:endParaRPr lang="ru-RU" sz="3000" dirty="0" smtClean="0"/>
          </a:p>
          <a:p>
            <a:pPr marL="514350" indent="-514350">
              <a:buAutoNum type="arabicParenR"/>
            </a:pPr>
            <a:r>
              <a:rPr lang="en-GB" sz="3000" dirty="0" smtClean="0"/>
              <a:t>My friend hates __________ sport.</a:t>
            </a:r>
            <a:r>
              <a:rPr lang="ru-RU" sz="3000" dirty="0" smtClean="0"/>
              <a:t> </a:t>
            </a:r>
          </a:p>
          <a:p>
            <a:pPr marL="514350" indent="-514350">
              <a:buAutoNum type="arabicParenR"/>
            </a:pPr>
            <a:r>
              <a:rPr lang="en-GB" sz="3000" dirty="0" smtClean="0"/>
              <a:t>Kate wants to __________ a magazine.</a:t>
            </a:r>
            <a:endParaRPr lang="ru-RU" sz="3000" dirty="0" smtClean="0"/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GB" sz="3000" dirty="0" smtClean="0"/>
              <a:t>He was born ________ Italy.</a:t>
            </a:r>
            <a:endParaRPr lang="ru-RU" sz="3000" dirty="0" smtClean="0"/>
          </a:p>
          <a:p>
            <a:pPr marL="514350" indent="-514350">
              <a:buAutoNum type="arabicParenR"/>
            </a:pPr>
            <a:r>
              <a:rPr lang="en-GB" sz="3000" dirty="0" smtClean="0"/>
              <a:t> I love __________ to dance music</a:t>
            </a:r>
            <a:r>
              <a:rPr lang="ru-RU" sz="3000" dirty="0" smtClean="0"/>
              <a:t>.</a:t>
            </a:r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887" y="1855731"/>
            <a:ext cx="70359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pet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22207" y="1268936"/>
            <a:ext cx="14070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holiday 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4804" y="2437276"/>
            <a:ext cx="174599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languages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4035" y="3000426"/>
            <a:ext cx="7120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her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6324" y="3500128"/>
            <a:ext cx="159556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watching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0733" y="4054126"/>
            <a:ext cx="7210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live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62872" y="4575196"/>
            <a:ext cx="1061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doing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6994" y="5115678"/>
            <a:ext cx="97789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solidFill>
                  <a:srgbClr val="C00000"/>
                </a:solidFill>
              </a:rPr>
              <a:t>read 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0923" y="5656151"/>
            <a:ext cx="4748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in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8837" y="6207069"/>
            <a:ext cx="15821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listening </a:t>
            </a:r>
            <a:endParaRPr lang="ru-RU" sz="3000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35" y="3256091"/>
            <a:ext cx="2335976" cy="350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1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396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rgbClr val="0070C0"/>
                </a:solidFill>
              </a:rPr>
              <a:t>Complete the blanks in the sentences.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616" y="1188720"/>
            <a:ext cx="11375136" cy="5605272"/>
          </a:xfrm>
        </p:spPr>
        <p:txBody>
          <a:bodyPr>
            <a:normAutofit fontScale="25000" lnSpcReduction="20000"/>
          </a:bodyPr>
          <a:lstStyle/>
          <a:p>
            <a:pPr marL="0" lvl="0" indent="0">
              <a:lnSpc>
                <a:spcPct val="120000"/>
              </a:lnSpc>
              <a:buNone/>
            </a:pPr>
            <a:endParaRPr lang="ru-RU" sz="12000" dirty="0"/>
          </a:p>
          <a:p>
            <a:pPr>
              <a:lnSpc>
                <a:spcPct val="120000"/>
              </a:lnSpc>
            </a:pPr>
            <a:r>
              <a:rPr lang="en-US" sz="12000" dirty="0"/>
              <a:t>That second-hand car I bought was a </a:t>
            </a:r>
            <a:r>
              <a:rPr lang="en-US" sz="12000" dirty="0" smtClean="0"/>
              <a:t>real</a:t>
            </a:r>
            <a:r>
              <a:rPr lang="ru-RU" sz="12000" dirty="0" smtClean="0"/>
              <a:t> ____________</a:t>
            </a:r>
            <a:r>
              <a:rPr lang="en-US" sz="12000" dirty="0" smtClean="0"/>
              <a:t>. </a:t>
            </a:r>
            <a:r>
              <a:rPr lang="en-US" sz="12000" dirty="0"/>
              <a:t>It broke down a week after I bought it.</a:t>
            </a:r>
            <a:endParaRPr lang="ru-RU" sz="12000" dirty="0"/>
          </a:p>
          <a:p>
            <a:pPr>
              <a:lnSpc>
                <a:spcPct val="120000"/>
              </a:lnSpc>
            </a:pPr>
            <a:r>
              <a:rPr lang="en-GB" sz="12000" dirty="0" smtClean="0"/>
              <a:t>Claire was born </a:t>
            </a:r>
            <a:r>
              <a:rPr lang="en-GB" sz="12000" dirty="0"/>
              <a:t>with a </a:t>
            </a:r>
            <a:r>
              <a:rPr lang="en-GB" sz="12000" dirty="0" smtClean="0"/>
              <a:t>silver spoon in ___________</a:t>
            </a:r>
            <a:r>
              <a:rPr lang="en-GB" sz="12000" dirty="0" smtClean="0">
                <a:solidFill>
                  <a:srgbClr val="C00000"/>
                </a:solidFill>
              </a:rPr>
              <a:t> </a:t>
            </a:r>
            <a:r>
              <a:rPr lang="en-GB" sz="12000" dirty="0" smtClean="0"/>
              <a:t>. </a:t>
            </a:r>
            <a:endParaRPr lang="en-US" sz="12000" dirty="0" smtClean="0"/>
          </a:p>
          <a:p>
            <a:pPr lvl="0">
              <a:lnSpc>
                <a:spcPct val="120000"/>
              </a:lnSpc>
            </a:pPr>
            <a:r>
              <a:rPr lang="en-US" sz="12000" dirty="0" smtClean="0"/>
              <a:t>The test </a:t>
            </a:r>
            <a:r>
              <a:rPr lang="en-US" sz="12000" dirty="0"/>
              <a:t>wasn't difficult. It was a piece of </a:t>
            </a:r>
            <a:r>
              <a:rPr lang="en-US" sz="12000" dirty="0" smtClean="0"/>
              <a:t>________.</a:t>
            </a:r>
            <a:endParaRPr lang="ru-RU" sz="12000" dirty="0"/>
          </a:p>
          <a:p>
            <a:pPr lvl="0">
              <a:lnSpc>
                <a:spcPct val="120000"/>
              </a:lnSpc>
            </a:pPr>
            <a:r>
              <a:rPr lang="en-US" sz="12000" dirty="0" smtClean="0"/>
              <a:t>Running is </a:t>
            </a:r>
            <a:r>
              <a:rPr lang="en-US" sz="12000" dirty="0"/>
              <a:t>not my cup of </a:t>
            </a:r>
            <a:r>
              <a:rPr lang="en-US" sz="12000" dirty="0" smtClean="0"/>
              <a:t>________.</a:t>
            </a:r>
            <a:endParaRPr lang="en-US" sz="12000" dirty="0"/>
          </a:p>
          <a:p>
            <a:pPr lvl="0">
              <a:lnSpc>
                <a:spcPct val="120000"/>
              </a:lnSpc>
            </a:pPr>
            <a:r>
              <a:rPr lang="en-US" sz="12000" dirty="0" smtClean="0"/>
              <a:t>Linda eats like a _________ . </a:t>
            </a:r>
            <a:endParaRPr lang="ru-RU" sz="12000" dirty="0"/>
          </a:p>
          <a:p>
            <a:pPr>
              <a:lnSpc>
                <a:spcPct val="120000"/>
              </a:lnSpc>
            </a:pPr>
            <a:r>
              <a:rPr lang="en-US" sz="12000" dirty="0" smtClean="0"/>
              <a:t>Roy needs </a:t>
            </a:r>
            <a:r>
              <a:rPr lang="en-US" sz="12000" dirty="0"/>
              <a:t>to start bringing home the </a:t>
            </a:r>
            <a:r>
              <a:rPr lang="en-US" sz="12000" dirty="0" smtClean="0"/>
              <a:t>________.</a:t>
            </a:r>
            <a:endParaRPr lang="ru-RU" sz="6200" dirty="0"/>
          </a:p>
          <a:p>
            <a:pPr>
              <a:lnSpc>
                <a:spcPct val="120000"/>
              </a:lnSpc>
            </a:pPr>
            <a:r>
              <a:rPr lang="en-US" sz="12000" dirty="0" smtClean="0"/>
              <a:t>It's </a:t>
            </a:r>
            <a:r>
              <a:rPr lang="en-US" sz="12000" dirty="0"/>
              <a:t>no use crying over spilt _________.</a:t>
            </a:r>
            <a:endParaRPr lang="ru-RU" sz="12000" dirty="0"/>
          </a:p>
          <a:p>
            <a:pPr lvl="0">
              <a:lnSpc>
                <a:spcPct val="120000"/>
              </a:lnSpc>
            </a:pPr>
            <a:endParaRPr lang="ru-RU" sz="6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28047" y="2728163"/>
            <a:ext cx="18806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her mouth</a:t>
            </a:r>
            <a:endParaRPr lang="ru-RU" sz="3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00832" y="5067800"/>
            <a:ext cx="11352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bacon</a:t>
            </a:r>
            <a:endParaRPr lang="ru-RU" sz="3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52499" y="5693378"/>
            <a:ext cx="84350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milk</a:t>
            </a:r>
            <a:endParaRPr lang="ru-RU" sz="3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95669" y="3341608"/>
            <a:ext cx="8808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cake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10546" y="3895606"/>
            <a:ext cx="68390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tea</a:t>
            </a:r>
            <a:endParaRPr lang="ru-RU" sz="3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07815" y="4513802"/>
            <a:ext cx="80618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smtClean="0">
                <a:solidFill>
                  <a:srgbClr val="C00000"/>
                </a:solidFill>
              </a:rPr>
              <a:t>bird</a:t>
            </a:r>
            <a:endParaRPr lang="ru-RU" sz="3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77766" y="1655625"/>
            <a:ext cx="11769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rgbClr val="C00000"/>
                </a:solidFill>
              </a:rPr>
              <a:t>lemon</a:t>
            </a:r>
            <a:endParaRPr lang="ru-RU" sz="3000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958" y="3319113"/>
            <a:ext cx="28575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6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68" y="-256032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Give English equivalents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en-GB" dirty="0" smtClean="0">
                <a:solidFill>
                  <a:srgbClr val="00B050"/>
                </a:solidFill>
              </a:rPr>
              <a:t>using idioms.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448" y="1188720"/>
            <a:ext cx="11768328" cy="56692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Он зарабатывает деньги для своей семьи.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AutoNum type="arabicPeriod" startAt="2"/>
            </a:pPr>
            <a:r>
              <a:rPr lang="ru-RU" dirty="0" smtClean="0"/>
              <a:t>Этот тест очень легкий.</a:t>
            </a:r>
          </a:p>
          <a:p>
            <a:pPr marL="514350" indent="-514350">
              <a:buAutoNum type="arabicPeriod" startAt="2"/>
            </a:pPr>
            <a:endParaRPr lang="en-GB" dirty="0" smtClean="0"/>
          </a:p>
          <a:p>
            <a:pPr marL="514350" indent="-514350">
              <a:buAutoNum type="arabicPeriod" startAt="3"/>
            </a:pPr>
            <a:r>
              <a:rPr lang="ru-RU" dirty="0" smtClean="0"/>
              <a:t>Она не любит готовить, она предпочитает кушать в ресторанах.</a:t>
            </a:r>
          </a:p>
          <a:p>
            <a:pPr marL="514350" indent="-514350">
              <a:buAutoNum type="arabicPeriod" startAt="3"/>
            </a:pPr>
            <a:endParaRPr lang="ru-RU" dirty="0" smtClean="0"/>
          </a:p>
          <a:p>
            <a:pPr marL="514350" indent="-514350">
              <a:buAutoNum type="arabicPeriod" startAt="4"/>
            </a:pPr>
            <a:r>
              <a:rPr lang="ru-RU" dirty="0" smtClean="0"/>
              <a:t>Не готовь много еды. Её дети кушают так мало. </a:t>
            </a:r>
          </a:p>
          <a:p>
            <a:pPr marL="514350" indent="-514350">
              <a:buAutoNum type="arabicPeriod" startAt="4"/>
            </a:pPr>
            <a:endParaRPr lang="ru-RU" dirty="0"/>
          </a:p>
          <a:p>
            <a:pPr marL="514350" indent="-514350">
              <a:buAutoNum type="arabicPeriod" startAt="4"/>
            </a:pPr>
            <a:r>
              <a:rPr lang="ru-RU" dirty="0" smtClean="0"/>
              <a:t>Он везунчик</a:t>
            </a:r>
            <a:r>
              <a:rPr lang="en-GB" dirty="0" smtClean="0"/>
              <a:t>. </a:t>
            </a:r>
            <a:r>
              <a:rPr lang="ru-RU" dirty="0" smtClean="0"/>
              <a:t>Он родился в богатой семье. </a:t>
            </a:r>
          </a:p>
          <a:p>
            <a:pPr marL="514350" indent="-514350">
              <a:buAutoNum type="arabicPeriod" startAt="4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7427" y="1744718"/>
            <a:ext cx="420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</a:rPr>
              <a:t>He brings home the bacon.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5403" y="2719498"/>
            <a:ext cx="4027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</a:rPr>
              <a:t>This test is a piece of cake.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9768" y="3745129"/>
            <a:ext cx="7879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</a:rPr>
              <a:t>Cooking is not her cup of tea, she prefers eating out.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9768" y="4778344"/>
            <a:ext cx="7398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</a:rPr>
              <a:t>Don’t cook much food. Her children eat like birds.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9768" y="5903565"/>
            <a:ext cx="85804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</a:rPr>
              <a:t>He </a:t>
            </a:r>
            <a:r>
              <a:rPr lang="en-GB" sz="2800" dirty="0" smtClean="0">
                <a:solidFill>
                  <a:srgbClr val="C00000"/>
                </a:solidFill>
              </a:rPr>
              <a:t>is lucky. He was born with a silver spoon in his mouth. </a:t>
            </a:r>
            <a:endParaRPr lang="en-GB" sz="2800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928" y="890760"/>
            <a:ext cx="2974848" cy="223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0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4992" y="2093061"/>
            <a:ext cx="6998815" cy="4255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7029"/>
          <a:stretch/>
        </p:blipFill>
        <p:spPr>
          <a:xfrm>
            <a:off x="8271774" y="182880"/>
            <a:ext cx="3663622" cy="19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2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</TotalTime>
  <Words>839</Words>
  <Application>Microsoft Office PowerPoint</Application>
  <PresentationFormat>Широкоэкранный</PresentationFormat>
  <Paragraphs>151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Тема Office</vt:lpstr>
      <vt:lpstr> </vt:lpstr>
      <vt:lpstr>Speaking club</vt:lpstr>
      <vt:lpstr>Write the numbers</vt:lpstr>
      <vt:lpstr>Give English equivalents. </vt:lpstr>
      <vt:lpstr>  </vt:lpstr>
      <vt:lpstr>Complete the sentences.</vt:lpstr>
      <vt:lpstr>Complete the blanks in the sentences. </vt:lpstr>
      <vt:lpstr>Give English equivalents using idioms.</vt:lpstr>
      <vt:lpstr>Презентация PowerPoint</vt:lpstr>
      <vt:lpstr>Complete the sentences with the proper pronoun.</vt:lpstr>
      <vt:lpstr>Complete the sentences with the proper pronoun/adjective.</vt:lpstr>
      <vt:lpstr>Презентация PowerPoint</vt:lpstr>
      <vt:lpstr>Презентация PowerPoint</vt:lpstr>
      <vt:lpstr>Choose the proper variant.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Учетная запись Майкрософт</cp:lastModifiedBy>
  <cp:revision>161</cp:revision>
  <dcterms:created xsi:type="dcterms:W3CDTF">2020-10-12T07:24:47Z</dcterms:created>
  <dcterms:modified xsi:type="dcterms:W3CDTF">2022-11-01T13:04:30Z</dcterms:modified>
</cp:coreProperties>
</file>