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3" r:id="rId10"/>
    <p:sldId id="268" r:id="rId11"/>
    <p:sldId id="264" r:id="rId12"/>
    <p:sldId id="265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F185606C-E8A5-4664-A809-E268881797D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FAB3E0B-44D0-4F98-9564-8F353D3F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669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5606C-E8A5-4664-A809-E268881797D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3E0B-44D0-4F98-9564-8F353D3F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509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5606C-E8A5-4664-A809-E268881797D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3E0B-44D0-4F98-9564-8F353D3F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89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5606C-E8A5-4664-A809-E268881797D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3E0B-44D0-4F98-9564-8F353D3F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751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185606C-E8A5-4664-A809-E268881797D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BFAB3E0B-44D0-4F98-9564-8F353D3F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5484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5606C-E8A5-4664-A809-E268881797D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3E0B-44D0-4F98-9564-8F353D3F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314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5606C-E8A5-4664-A809-E268881797D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3E0B-44D0-4F98-9564-8F353D3F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05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5606C-E8A5-4664-A809-E268881797D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3E0B-44D0-4F98-9564-8F353D3F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505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5606C-E8A5-4664-A809-E268881797D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3E0B-44D0-4F98-9564-8F353D3F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605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5606C-E8A5-4664-A809-E268881797D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FAB3E0B-44D0-4F98-9564-8F353D3FC0E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86815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F185606C-E8A5-4664-A809-E268881797D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FAB3E0B-44D0-4F98-9564-8F353D3FC0E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11149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185606C-E8A5-4664-A809-E268881797D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FAB3E0B-44D0-4F98-9564-8F353D3F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693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2A2C0A-1C2A-478C-8A11-86F35ACAEF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Р</a:t>
            </a:r>
            <a:r>
              <a:rPr lang="ru-RU" sz="5400" dirty="0"/>
              <a:t>усь при наследниках </a:t>
            </a:r>
            <a:r>
              <a:rPr lang="ru-RU" dirty="0"/>
              <a:t>Я</a:t>
            </a:r>
            <a:r>
              <a:rPr lang="ru-RU" sz="5400" dirty="0"/>
              <a:t>рослава </a:t>
            </a:r>
            <a:r>
              <a:rPr lang="ru-RU" sz="6600" dirty="0"/>
              <a:t>м</a:t>
            </a:r>
            <a:r>
              <a:rPr lang="ru-RU" sz="5400" dirty="0"/>
              <a:t>удрого.</a:t>
            </a:r>
            <a:br>
              <a:rPr lang="ru-RU" sz="5400" dirty="0"/>
            </a:br>
            <a:r>
              <a:rPr lang="ru-RU" sz="5400" dirty="0"/>
              <a:t> </a:t>
            </a:r>
            <a:r>
              <a:rPr lang="ru-RU" dirty="0"/>
              <a:t>В</a:t>
            </a:r>
            <a:r>
              <a:rPr lang="ru-RU" sz="5400" dirty="0"/>
              <a:t>ладимир </a:t>
            </a:r>
            <a:r>
              <a:rPr lang="ru-RU" dirty="0"/>
              <a:t>м</a:t>
            </a:r>
            <a:r>
              <a:rPr lang="ru-RU" sz="5400" dirty="0"/>
              <a:t>ономах.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4D26DCD-D41E-4360-B1FF-D73A3CF93F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0" y="4864942"/>
            <a:ext cx="4618228" cy="457201"/>
          </a:xfrm>
        </p:spPr>
        <p:txBody>
          <a:bodyPr>
            <a:normAutofit fontScale="55000" lnSpcReduction="20000"/>
          </a:bodyPr>
          <a:lstStyle/>
          <a:p>
            <a:r>
              <a:rPr lang="ru-RU" sz="2800" i="1" dirty="0"/>
              <a:t>Параграф 8 (УМК под </a:t>
            </a:r>
            <a:r>
              <a:rPr lang="ru-RU" sz="2800" i="1" dirty="0" err="1"/>
              <a:t>ред</a:t>
            </a:r>
            <a:r>
              <a:rPr lang="ru-RU" sz="2800" i="1" dirty="0"/>
              <a:t> </a:t>
            </a:r>
            <a:r>
              <a:rPr lang="ru-RU" sz="2800" i="1" dirty="0" err="1"/>
              <a:t>Торкунова</a:t>
            </a:r>
            <a:r>
              <a:rPr lang="ru-RU" sz="2800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93475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EDBD59-3549-442E-AA86-220A83A76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024" y="1754945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Работая с четвертым пунктом § 8 учебника</a:t>
            </a:r>
            <a:br>
              <a:rPr lang="ru-RU" b="1" dirty="0"/>
            </a:br>
            <a:r>
              <a:rPr lang="ru-RU" b="1" dirty="0"/>
              <a:t> «Киевское восстание в 1113 г.»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Перескажите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3CAC84-3A54-42C7-9C12-D428BACD6B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5784" y="4564966"/>
            <a:ext cx="10058400" cy="39319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BF432D5-8AFF-4A05-8F98-7FE15D832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740757"/>
            <a:ext cx="5472625" cy="364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38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усеченные противолежащие углы 6">
            <a:extLst>
              <a:ext uri="{FF2B5EF4-FFF2-40B4-BE49-F238E27FC236}">
                <a16:creationId xmlns:a16="http://schemas.microsoft.com/office/drawing/2014/main" id="{B858D4D9-B9D9-492A-8864-F0051D69FA74}"/>
              </a:ext>
            </a:extLst>
          </p:cNvPr>
          <p:cNvSpPr/>
          <p:nvPr/>
        </p:nvSpPr>
        <p:spPr>
          <a:xfrm>
            <a:off x="0" y="4343589"/>
            <a:ext cx="4907280" cy="2300867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79F48B-F771-451E-A8DD-A4A0376DE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0720" y="642594"/>
            <a:ext cx="6634480" cy="13716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Владимир Мономах </a:t>
            </a:r>
            <a:r>
              <a:rPr lang="ru-RU" dirty="0"/>
              <a:t>(1113-1125 г.)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9A7301-181F-462E-924B-4C5854FD1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8880" y="2600960"/>
            <a:ext cx="8138160" cy="3698240"/>
          </a:xfrm>
        </p:spPr>
        <p:txBody>
          <a:bodyPr>
            <a:normAutofit/>
          </a:bodyPr>
          <a:lstStyle/>
          <a:p>
            <a:pPr algn="ctr"/>
            <a:r>
              <a:rPr lang="ru-RU" sz="3600" i="1" dirty="0"/>
              <a:t>Внук Византийского императора (Константина Мономаха)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05FDE8-07A5-4EFE-B344-193A933C5B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32" y="213544"/>
            <a:ext cx="3564248" cy="42520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A52E38-A6A8-42A9-939C-4FBE4EDCAA8E}"/>
              </a:ext>
            </a:extLst>
          </p:cNvPr>
          <p:cNvSpPr txBox="1"/>
          <p:nvPr/>
        </p:nvSpPr>
        <p:spPr>
          <a:xfrm>
            <a:off x="4163688" y="3865305"/>
            <a:ext cx="827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Он не должен был занять престол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C0C032-21C5-4376-98CA-FFBD212FCA27}"/>
              </a:ext>
            </a:extLst>
          </p:cNvPr>
          <p:cNvSpPr txBox="1"/>
          <p:nvPr/>
        </p:nvSpPr>
        <p:spPr>
          <a:xfrm>
            <a:off x="-91440" y="4411616"/>
            <a:ext cx="48056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Стр. 66-67. Расскажите, как Владимир Мономах пришел к власти</a:t>
            </a:r>
          </a:p>
        </p:txBody>
      </p:sp>
    </p:spTree>
    <p:extLst>
      <p:ext uri="{BB962C8B-B14F-4D97-AF65-F5344CB8AC3E}">
        <p14:creationId xmlns:p14="http://schemas.microsoft.com/office/powerpoint/2010/main" val="1564403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DBC789-31BB-458F-B576-9669135B9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0" y="-371415"/>
            <a:ext cx="11399520" cy="2659406"/>
          </a:xfrm>
        </p:spPr>
        <p:txBody>
          <a:bodyPr>
            <a:normAutofit/>
          </a:bodyPr>
          <a:lstStyle/>
          <a:p>
            <a:r>
              <a:rPr lang="ru-RU" b="1" u="sng" dirty="0">
                <a:solidFill>
                  <a:srgbClr val="C00000"/>
                </a:solidFill>
              </a:rPr>
              <a:t>Политика Владимира Мономаха</a:t>
            </a:r>
          </a:p>
        </p:txBody>
      </p:sp>
      <p:sp>
        <p:nvSpPr>
          <p:cNvPr id="4" name="Стрелка: вниз 3">
            <a:extLst>
              <a:ext uri="{FF2B5EF4-FFF2-40B4-BE49-F238E27FC236}">
                <a16:creationId xmlns:a16="http://schemas.microsoft.com/office/drawing/2014/main" id="{97BDBA57-A35D-4E30-9274-F4B6B988A94E}"/>
              </a:ext>
            </a:extLst>
          </p:cNvPr>
          <p:cNvSpPr/>
          <p:nvPr/>
        </p:nvSpPr>
        <p:spPr>
          <a:xfrm>
            <a:off x="2722880" y="1820631"/>
            <a:ext cx="1381760" cy="934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D4DC42-A392-4495-B0B9-5CC27918A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7580" y="1812462"/>
            <a:ext cx="1432684" cy="9510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4059907-469F-425E-98F7-91A6CC3F696C}"/>
              </a:ext>
            </a:extLst>
          </p:cNvPr>
          <p:cNvSpPr txBox="1"/>
          <p:nvPr/>
        </p:nvSpPr>
        <p:spPr>
          <a:xfrm>
            <a:off x="1564640" y="2893086"/>
            <a:ext cx="98398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/>
              <a:t>Внутренняя         Внешняя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99FCF3-7555-4DB8-94A3-5E75BD988900}"/>
              </a:ext>
            </a:extLst>
          </p:cNvPr>
          <p:cNvSpPr txBox="1"/>
          <p:nvPr/>
        </p:nvSpPr>
        <p:spPr>
          <a:xfrm>
            <a:off x="1236228" y="4126094"/>
            <a:ext cx="55320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Самостоятельно</a:t>
            </a:r>
          </a:p>
          <a:p>
            <a:r>
              <a:rPr lang="ru-RU" sz="4000" dirty="0"/>
              <a:t>Стр. 67-68, пункт 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3B4E85-9520-43AA-9DD8-000568994CE8}"/>
              </a:ext>
            </a:extLst>
          </p:cNvPr>
          <p:cNvSpPr txBox="1"/>
          <p:nvPr/>
        </p:nvSpPr>
        <p:spPr>
          <a:xfrm>
            <a:off x="6768287" y="4126094"/>
            <a:ext cx="50034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Укрепление связей с Византией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Отражение набегов кочевников</a:t>
            </a:r>
          </a:p>
        </p:txBody>
      </p:sp>
    </p:spTree>
    <p:extLst>
      <p:ext uri="{BB962C8B-B14F-4D97-AF65-F5344CB8AC3E}">
        <p14:creationId xmlns:p14="http://schemas.microsoft.com/office/powerpoint/2010/main" val="400136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ED8BB1-7585-406C-832F-0B41928CD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/>
              <a:t>Подведите итоги урока используя фразы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976077-8CC4-437C-BF23-5CEC871CC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i="1" dirty="0"/>
              <a:t>Я узнал….</a:t>
            </a:r>
          </a:p>
          <a:p>
            <a:r>
              <a:rPr lang="ru-RU" sz="4400" i="1" dirty="0"/>
              <a:t>Я хотел бы больше узнать о…</a:t>
            </a:r>
          </a:p>
          <a:p>
            <a:r>
              <a:rPr lang="ru-RU" sz="4400" i="1" dirty="0"/>
              <a:t>Я не понял….</a:t>
            </a:r>
          </a:p>
          <a:p>
            <a:r>
              <a:rPr lang="ru-RU" sz="4400" i="1" dirty="0"/>
              <a:t>На уроке мы изучили…</a:t>
            </a:r>
          </a:p>
          <a:p>
            <a:r>
              <a:rPr lang="ru-RU" sz="4400" i="1" dirty="0"/>
              <a:t>Больше всего мне понравилось…</a:t>
            </a:r>
          </a:p>
        </p:txBody>
      </p:sp>
    </p:spTree>
    <p:extLst>
      <p:ext uri="{BB962C8B-B14F-4D97-AF65-F5344CB8AC3E}">
        <p14:creationId xmlns:p14="http://schemas.microsoft.com/office/powerpoint/2010/main" val="4220024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2D83D2D-BA45-4821-8389-4E1D13DE10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3280" y="314960"/>
            <a:ext cx="7244080" cy="3931920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/>
              <a:t>«Если будете жить в любви между собой, Бог будет в вас и покорит вам врагов.</a:t>
            </a:r>
          </a:p>
          <a:p>
            <a:pPr algn="ctr"/>
            <a:r>
              <a:rPr lang="ru-RU" sz="3200" i="1" dirty="0"/>
              <a:t> Если же, будете в ненависти жить, в распрях и ссорах, то погибнете сами и погубите землю отцов и дедов своих!»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45F3B2-88C1-42E5-980B-FF5ED7D73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20" y="1645920"/>
            <a:ext cx="4592320" cy="45923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F31928-2FE4-42E5-934B-95649C76D0FA}"/>
              </a:ext>
            </a:extLst>
          </p:cNvPr>
          <p:cNvSpPr txBox="1"/>
          <p:nvPr/>
        </p:nvSpPr>
        <p:spPr>
          <a:xfrm>
            <a:off x="8036560" y="4236720"/>
            <a:ext cx="51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Ярослав Мудрый</a:t>
            </a:r>
          </a:p>
        </p:txBody>
      </p:sp>
    </p:spTree>
    <p:extLst>
      <p:ext uri="{BB962C8B-B14F-4D97-AF65-F5344CB8AC3E}">
        <p14:creationId xmlns:p14="http://schemas.microsoft.com/office/powerpoint/2010/main" val="2175676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2DD5D4-7033-4B64-9FB6-A55420DEC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1054 г. </a:t>
            </a:r>
            <a:r>
              <a:rPr lang="ru-RU" dirty="0"/>
              <a:t>-смерть Ярослава Мудрого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DC7F97-D01B-43E2-86A6-AC8FA6BB0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B6272E-D7F1-4A92-AB02-22B856067C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2" t="57022"/>
          <a:stretch/>
        </p:blipFill>
        <p:spPr>
          <a:xfrm>
            <a:off x="568960" y="2103120"/>
            <a:ext cx="10879681" cy="411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848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: стрелка вниз 4">
            <a:extLst>
              <a:ext uri="{FF2B5EF4-FFF2-40B4-BE49-F238E27FC236}">
                <a16:creationId xmlns:a16="http://schemas.microsoft.com/office/drawing/2014/main" id="{92C89445-DEF2-4BD7-87F2-5572548BFE1B}"/>
              </a:ext>
            </a:extLst>
          </p:cNvPr>
          <p:cNvSpPr/>
          <p:nvPr/>
        </p:nvSpPr>
        <p:spPr>
          <a:xfrm>
            <a:off x="2164080" y="327634"/>
            <a:ext cx="8006080" cy="1491006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C1BB87-E0A7-4963-BF05-410B46F16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" y="3554227"/>
            <a:ext cx="11871960" cy="1371600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Изначально дети Ярослава Мудрого жили мирно. </a:t>
            </a:r>
            <a:br>
              <a:rPr lang="ru-RU" sz="3200" dirty="0"/>
            </a:br>
            <a:r>
              <a:rPr lang="ru-RU" sz="3200" dirty="0"/>
              <a:t>Совместно решали важные вопросы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3F6258-C778-4E84-926B-8B7042C5F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" y="4818151"/>
            <a:ext cx="11155680" cy="1909844"/>
          </a:xfrm>
          <a:solidFill>
            <a:schemeClr val="accent3">
              <a:lumMod val="20000"/>
              <a:lumOff val="80000"/>
              <a:alpha val="54000"/>
            </a:schemeClr>
          </a:solidFill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200" dirty="0"/>
              <a:t>1072г. – издание </a:t>
            </a:r>
            <a:r>
              <a:rPr lang="ru-RU" sz="3200" b="1" dirty="0"/>
              <a:t>«Правды Ярославичей»</a:t>
            </a:r>
            <a:r>
              <a:rPr lang="ru-RU" sz="3200" dirty="0"/>
              <a:t> (часть Русской правды)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/>
              <a:t>Совместная </a:t>
            </a:r>
            <a:r>
              <a:rPr lang="ru-RU" sz="3200" b="1" dirty="0"/>
              <a:t>борьба с половцами </a:t>
            </a:r>
            <a:r>
              <a:rPr lang="ru-RU" sz="3200" dirty="0"/>
              <a:t>(кочевниками)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69B3A4-289B-4208-A7C0-C7BFA3A879E0}"/>
              </a:ext>
            </a:extLst>
          </p:cNvPr>
          <p:cNvSpPr txBox="1"/>
          <p:nvPr/>
        </p:nvSpPr>
        <p:spPr>
          <a:xfrm>
            <a:off x="2956560" y="470674"/>
            <a:ext cx="6634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Правление Ярославичей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25BD0A-822D-4B9C-A0CA-50AC9A30DF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87" t="2194" r="3953" b="56441"/>
          <a:stretch/>
        </p:blipFill>
        <p:spPr>
          <a:xfrm>
            <a:off x="2956560" y="1961680"/>
            <a:ext cx="6634481" cy="178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569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B6C61F-4283-4DD2-8C24-E6BF4726A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732" y="389526"/>
            <a:ext cx="8016935" cy="149974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A17445-760F-46CE-9E29-0AD4CD89A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389526"/>
            <a:ext cx="10058400" cy="968801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Усобицы Ярославичей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E16062-B1DB-480F-AA89-30B64EB33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440" y="2011680"/>
            <a:ext cx="3281680" cy="13258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/>
              <a:t>Изяслав (Киев)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AF29EF-E82A-46EF-BD2B-41D3944C5AE0}"/>
              </a:ext>
            </a:extLst>
          </p:cNvPr>
          <p:cNvSpPr txBox="1"/>
          <p:nvPr/>
        </p:nvSpPr>
        <p:spPr>
          <a:xfrm>
            <a:off x="269240" y="2803415"/>
            <a:ext cx="363728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400" i="1" dirty="0"/>
              <a:t>Стр. 65. </a:t>
            </a:r>
          </a:p>
          <a:p>
            <a:pPr marL="0" indent="0">
              <a:buNone/>
            </a:pPr>
            <a:r>
              <a:rPr lang="ru-RU" sz="2400" i="1" dirty="0"/>
              <a:t>–Почему киевляне ополчились против Изяслава?</a:t>
            </a:r>
          </a:p>
        </p:txBody>
      </p:sp>
      <p:sp>
        <p:nvSpPr>
          <p:cNvPr id="7" name="Рамка 6">
            <a:extLst>
              <a:ext uri="{FF2B5EF4-FFF2-40B4-BE49-F238E27FC236}">
                <a16:creationId xmlns:a16="http://schemas.microsoft.com/office/drawing/2014/main" id="{5594C014-16F5-4F96-BB95-EE4D426A74F6}"/>
              </a:ext>
            </a:extLst>
          </p:cNvPr>
          <p:cNvSpPr/>
          <p:nvPr/>
        </p:nvSpPr>
        <p:spPr>
          <a:xfrm>
            <a:off x="406400" y="1834614"/>
            <a:ext cx="3362960" cy="857786"/>
          </a:xfrm>
          <a:prstGeom prst="fram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ACC0AAD-CFE2-48B3-9C16-1568DB291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1996" y="4927844"/>
            <a:ext cx="5555203" cy="14365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8117DA6-0FD6-425F-ACDB-0B342F94B80A}"/>
              </a:ext>
            </a:extLst>
          </p:cNvPr>
          <p:cNvSpPr txBox="1"/>
          <p:nvPr/>
        </p:nvSpPr>
        <p:spPr>
          <a:xfrm>
            <a:off x="4211320" y="2495757"/>
            <a:ext cx="31597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Святополк изгоняет Изяслава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F30F62-2947-435B-80A5-FFFAF14B7530}"/>
              </a:ext>
            </a:extLst>
          </p:cNvPr>
          <p:cNvSpPr txBox="1"/>
          <p:nvPr/>
        </p:nvSpPr>
        <p:spPr>
          <a:xfrm>
            <a:off x="6244192" y="3677676"/>
            <a:ext cx="4586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Святополк умирает, престол занимает Изяслав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E0D7DA-21C6-44DC-A3CC-8C3BAECACBDC}"/>
              </a:ext>
            </a:extLst>
          </p:cNvPr>
          <p:cNvSpPr txBox="1"/>
          <p:nvPr/>
        </p:nvSpPr>
        <p:spPr>
          <a:xfrm>
            <a:off x="7162800" y="5064289"/>
            <a:ext cx="447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Изяслав умирает, престол занимает его сын Святополк </a:t>
            </a:r>
            <a:r>
              <a:rPr lang="ru-RU" sz="2400" b="1" dirty="0" err="1"/>
              <a:t>Изяславич</a:t>
            </a:r>
            <a:endParaRPr lang="ru-RU" sz="2400" b="1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08D6C38-689A-4427-8B79-A2524C53DB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9720" y="2399652"/>
            <a:ext cx="4162958" cy="107649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BFA0443-48BD-49D5-AB25-88DAD9407F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572255"/>
            <a:ext cx="4605818" cy="119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2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: изогнутая линия 4">
            <a:extLst>
              <a:ext uri="{FF2B5EF4-FFF2-40B4-BE49-F238E27FC236}">
                <a16:creationId xmlns:a16="http://schemas.microsoft.com/office/drawing/2014/main" id="{22DCC4EC-73CC-47DC-97E7-F660BCEF1EE1}"/>
              </a:ext>
            </a:extLst>
          </p:cNvPr>
          <p:cNvSpPr/>
          <p:nvPr/>
        </p:nvSpPr>
        <p:spPr>
          <a:xfrm rot="10800000">
            <a:off x="432581" y="1283677"/>
            <a:ext cx="5237871" cy="4290646"/>
          </a:xfrm>
          <a:prstGeom prst="borderCallout2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AFC1A3-22B2-4DA3-90DA-04206A6BD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0897" y="5292970"/>
            <a:ext cx="6400802" cy="1371600"/>
          </a:xfrm>
        </p:spPr>
        <p:txBody>
          <a:bodyPr>
            <a:normAutofit/>
          </a:bodyPr>
          <a:lstStyle/>
          <a:p>
            <a:r>
              <a:rPr lang="ru-RU" sz="3200" dirty="0"/>
              <a:t>Как вы понимаете слова </a:t>
            </a:r>
            <a:br>
              <a:rPr lang="ru-RU" sz="3200" dirty="0"/>
            </a:br>
            <a:r>
              <a:rPr lang="ru-RU" sz="3200" dirty="0"/>
              <a:t>В. Мономаха?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3F09B4-BC0B-4BF5-978D-6403475C3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323" y="1821266"/>
            <a:ext cx="5474677" cy="39319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i="1" dirty="0"/>
              <a:t> " Зачем губим землю русскую, поднимая сами на</a:t>
            </a:r>
          </a:p>
          <a:p>
            <a:pPr marL="0" indent="0">
              <a:buNone/>
            </a:pPr>
            <a:r>
              <a:rPr lang="ru-RU" sz="2400" i="1" dirty="0"/>
              <a:t>                себя вражду? Поганые разоряют землю нашу</a:t>
            </a:r>
          </a:p>
          <a:p>
            <a:pPr marL="0" indent="0">
              <a:buNone/>
            </a:pPr>
            <a:r>
              <a:rPr lang="ru-RU" sz="2400" i="1" dirty="0"/>
              <a:t>                и рады, что между нами усобица.</a:t>
            </a:r>
          </a:p>
          <a:p>
            <a:pPr marL="0" indent="0">
              <a:buNone/>
            </a:pPr>
            <a:r>
              <a:rPr lang="ru-RU" sz="2400" i="1" dirty="0"/>
              <a:t>                Пусть будет у всех нас единое сердце,</a:t>
            </a:r>
          </a:p>
          <a:p>
            <a:pPr marL="0" indent="0">
              <a:buNone/>
            </a:pPr>
            <a:r>
              <a:rPr lang="ru-RU" sz="2400" i="1" dirty="0"/>
              <a:t>                и будем блюсти землю русскую!"</a:t>
            </a:r>
          </a:p>
          <a:p>
            <a:pPr marL="0" indent="0">
              <a:buNone/>
            </a:pPr>
            <a:r>
              <a:rPr lang="ru-RU" sz="2400" i="1" dirty="0"/>
              <a:t>                </a:t>
            </a:r>
            <a:endParaRPr lang="ru-RU" i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54894B-5BA3-4DF1-BC91-61311CDCF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92" b="92719" l="7745" r="92391">
                        <a14:foregroundMark x1="7745" y1="61775" x2="9918" y2="69511"/>
                        <a14:foregroundMark x1="9918" y1="69511" x2="29076" y2="88623"/>
                        <a14:foregroundMark x1="35190" y1="90216" x2="58560" y2="92719"/>
                        <a14:foregroundMark x1="92527" y1="60296" x2="80842" y2="81456"/>
                        <a14:foregroundMark x1="76087" y1="90899" x2="75951" y2="92491"/>
                        <a14:foregroundMark x1="47962" y1="4892" x2="41033" y2="48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71920" y="193430"/>
            <a:ext cx="3798757" cy="453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0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: стрелка вниз 3">
            <a:extLst>
              <a:ext uri="{FF2B5EF4-FFF2-40B4-BE49-F238E27FC236}">
                <a16:creationId xmlns:a16="http://schemas.microsoft.com/office/drawing/2014/main" id="{835DB4EC-4007-41C0-931C-59F7F06B9270}"/>
              </a:ext>
            </a:extLst>
          </p:cNvPr>
          <p:cNvSpPr/>
          <p:nvPr/>
        </p:nvSpPr>
        <p:spPr>
          <a:xfrm>
            <a:off x="878840" y="640080"/>
            <a:ext cx="10434320" cy="1849120"/>
          </a:xfrm>
          <a:prstGeom prst="downArrowCallou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173B44-7C3B-41CA-B742-BFA330B29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4760" y="561314"/>
            <a:ext cx="10058400" cy="1371600"/>
          </a:xfrm>
        </p:spPr>
        <p:txBody>
          <a:bodyPr>
            <a:normAutofit/>
          </a:bodyPr>
          <a:lstStyle/>
          <a:p>
            <a:r>
              <a:rPr lang="ru-RU" sz="4400" b="1" dirty="0"/>
              <a:t>1097 г. – Любечский съезд князей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14F73A-6DEF-4AEF-8AB4-2DCC422F5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80" y="2855760"/>
            <a:ext cx="10058400" cy="3931920"/>
          </a:xfrm>
        </p:spPr>
        <p:txBody>
          <a:bodyPr>
            <a:normAutofit/>
          </a:bodyPr>
          <a:lstStyle/>
          <a:p>
            <a:r>
              <a:rPr lang="ru-RU" sz="3600" dirty="0"/>
              <a:t>Созван по настоянию:_______________</a:t>
            </a:r>
          </a:p>
          <a:p>
            <a:r>
              <a:rPr lang="ru-RU" sz="3600" dirty="0"/>
              <a:t>Кто приехал на съезд:_______________</a:t>
            </a:r>
          </a:p>
          <a:p>
            <a:r>
              <a:rPr lang="ru-RU" sz="3600" dirty="0"/>
              <a:t>Решения съезда:</a:t>
            </a:r>
          </a:p>
          <a:p>
            <a:pPr marL="0" indent="0">
              <a:buNone/>
            </a:pPr>
            <a:r>
              <a:rPr lang="ru-RU" sz="3600" dirty="0"/>
              <a:t>1.______________________________________</a:t>
            </a:r>
          </a:p>
          <a:p>
            <a:pPr marL="0" indent="0">
              <a:buNone/>
            </a:pPr>
            <a:r>
              <a:rPr lang="ru-RU" sz="3600" dirty="0"/>
              <a:t>2.______________________________________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FDEBC7-E642-4246-8482-39E5E0E7AEFA}"/>
              </a:ext>
            </a:extLst>
          </p:cNvPr>
          <p:cNvSpPr txBox="1"/>
          <p:nvPr/>
        </p:nvSpPr>
        <p:spPr>
          <a:xfrm>
            <a:off x="8321040" y="1860080"/>
            <a:ext cx="425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Стр. 65 - 66</a:t>
            </a:r>
          </a:p>
        </p:txBody>
      </p:sp>
    </p:spTree>
    <p:extLst>
      <p:ext uri="{BB962C8B-B14F-4D97-AF65-F5344CB8AC3E}">
        <p14:creationId xmlns:p14="http://schemas.microsoft.com/office/powerpoint/2010/main" val="1311262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виток: вертикальный 4">
            <a:extLst>
              <a:ext uri="{FF2B5EF4-FFF2-40B4-BE49-F238E27FC236}">
                <a16:creationId xmlns:a16="http://schemas.microsoft.com/office/drawing/2014/main" id="{024C389B-7199-4C81-BDDA-DB79AF0D2D51}"/>
              </a:ext>
            </a:extLst>
          </p:cNvPr>
          <p:cNvSpPr/>
          <p:nvPr/>
        </p:nvSpPr>
        <p:spPr>
          <a:xfrm>
            <a:off x="-350227" y="1411561"/>
            <a:ext cx="4206240" cy="3568402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2560D4-A16C-4DCC-B2CD-2FF97EFEF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2329B4-D44C-4FA4-959B-95309422F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018" y="2138289"/>
            <a:ext cx="3256767" cy="3931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 Как вы думаете, какие положительные последствия имел съезд в </a:t>
            </a:r>
            <a:r>
              <a:rPr lang="ru-RU" sz="2800" dirty="0" err="1"/>
              <a:t>Любече</a:t>
            </a:r>
            <a:r>
              <a:rPr lang="ru-RU" sz="2800" dirty="0"/>
              <a:t>?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45EBD5-F4FA-468B-8804-1372272B4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785" y="787791"/>
            <a:ext cx="8437197" cy="562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96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DFB71E-A04F-47FB-8389-8B4D798D6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31" y="840171"/>
            <a:ext cx="5553937" cy="1438781"/>
          </a:xfrm>
          <a:prstGeom prst="rect">
            <a:avLst/>
          </a:prstGeo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287781D9-3BEB-420F-A73F-D3DC1AF079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1368" y="1026160"/>
            <a:ext cx="10058400" cy="3931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/>
              <a:t>Святополк </a:t>
            </a:r>
            <a:r>
              <a:rPr lang="ru-RU" sz="2800" b="1" dirty="0" err="1"/>
              <a:t>Изяславич</a:t>
            </a:r>
            <a:r>
              <a:rPr lang="ru-RU" sz="2800" b="1" dirty="0"/>
              <a:t> </a:t>
            </a:r>
          </a:p>
          <a:p>
            <a:pPr marL="0" indent="0">
              <a:buNone/>
            </a:pPr>
            <a:r>
              <a:rPr lang="ru-RU" sz="2800" b="1" dirty="0"/>
              <a:t>умирает</a:t>
            </a:r>
          </a:p>
        </p:txBody>
      </p:sp>
      <p:sp>
        <p:nvSpPr>
          <p:cNvPr id="9" name="Стрелка: изогнутая 8">
            <a:extLst>
              <a:ext uri="{FF2B5EF4-FFF2-40B4-BE49-F238E27FC236}">
                <a16:creationId xmlns:a16="http://schemas.microsoft.com/office/drawing/2014/main" id="{9483FB60-73D1-4FEF-9B7D-33BD74EE2A38}"/>
              </a:ext>
            </a:extLst>
          </p:cNvPr>
          <p:cNvSpPr/>
          <p:nvPr/>
        </p:nvSpPr>
        <p:spPr>
          <a:xfrm rot="2307076">
            <a:off x="6365688" y="1895719"/>
            <a:ext cx="1626509" cy="662517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F3CAD3-B81D-4D6F-A97B-7065EF24689D}"/>
              </a:ext>
            </a:extLst>
          </p:cNvPr>
          <p:cNvSpPr txBox="1"/>
          <p:nvPr/>
        </p:nvSpPr>
        <p:spPr>
          <a:xfrm>
            <a:off x="6766560" y="3505200"/>
            <a:ext cx="4815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Киевская знать приглашает править Владимира Мономаха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F4944D2-4171-4E35-AA97-A2208F9A6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208" y="3368040"/>
            <a:ext cx="5740746" cy="179126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D563A69-3EDD-4A0A-821A-048C18A8AB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30" b="96359" l="7745" r="91712">
                        <a14:foregroundMark x1="7880" y1="64164" x2="28261" y2="91923"/>
                        <a14:foregroundMark x1="40897" y1="5233" x2="56250" y2="6257"/>
                        <a14:foregroundMark x1="56250" y1="6257" x2="63723" y2="10580"/>
                        <a14:foregroundMark x1="90897" y1="62685" x2="79891" y2="85893"/>
                        <a14:foregroundMark x1="79891" y1="85893" x2="67866" y2="93505"/>
                        <a14:foregroundMark x1="91712" y1="60865" x2="91712" y2="60865"/>
                        <a14:backgroundMark x1="64402" y1="97156" x2="65897" y2="95449"/>
                        <a14:backgroundMark x1="64402" y1="93857" x2="65353" y2="971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46238" y="2921984"/>
            <a:ext cx="2774970" cy="331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6250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94</TotalTime>
  <Words>342</Words>
  <Application>Microsoft Office PowerPoint</Application>
  <PresentationFormat>Широкоэкранный</PresentationFormat>
  <Paragraphs>52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Century Gothic</vt:lpstr>
      <vt:lpstr>Garamond</vt:lpstr>
      <vt:lpstr>Wingdings</vt:lpstr>
      <vt:lpstr>Савон</vt:lpstr>
      <vt:lpstr>Русь при наследниках Ярослава мудрого.  Владимир мономах.</vt:lpstr>
      <vt:lpstr>Презентация PowerPoint</vt:lpstr>
      <vt:lpstr>1054 г. -смерть Ярослава Мудрого</vt:lpstr>
      <vt:lpstr>Изначально дети Ярослава Мудрого жили мирно.  Совместно решали важные вопросы</vt:lpstr>
      <vt:lpstr>Усобицы Ярославичей</vt:lpstr>
      <vt:lpstr>Как вы понимаете слова  В. Мономаха?</vt:lpstr>
      <vt:lpstr>1097 г. – Любечский съезд князей</vt:lpstr>
      <vt:lpstr>Презентация PowerPoint</vt:lpstr>
      <vt:lpstr>Презентация PowerPoint</vt:lpstr>
      <vt:lpstr>Работая с четвертым пунктом § 8 учебника  «Киевское восстание в 1113 г.»  Перескажите  </vt:lpstr>
      <vt:lpstr>Владимир Мономах (1113-1125 г.)</vt:lpstr>
      <vt:lpstr>Политика Владимира Мономаха</vt:lpstr>
      <vt:lpstr>Подведите итоги урока используя фразы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Русь при наследниках Ярослава мудрого.  Владимир мономах</dc:title>
  <dc:creator>Алена Бюркланд</dc:creator>
  <cp:lastModifiedBy>пользователь</cp:lastModifiedBy>
  <cp:revision>15</cp:revision>
  <dcterms:created xsi:type="dcterms:W3CDTF">2021-02-24T18:56:43Z</dcterms:created>
  <dcterms:modified xsi:type="dcterms:W3CDTF">2022-11-01T13:08:38Z</dcterms:modified>
</cp:coreProperties>
</file>