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2"/>
  </p:notes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5" r:id="rId9"/>
    <p:sldId id="266" r:id="rId10"/>
    <p:sldId id="268" r:id="rId11"/>
    <p:sldId id="267" r:id="rId12"/>
    <p:sldId id="269" r:id="rId13"/>
    <p:sldId id="270" r:id="rId14"/>
    <p:sldId id="271" r:id="rId15"/>
    <p:sldId id="273" r:id="rId16"/>
    <p:sldId id="274" r:id="rId17"/>
    <p:sldId id="275" r:id="rId18"/>
    <p:sldId id="276" r:id="rId19"/>
    <p:sldId id="277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13ECBD-6BD5-4713-AC33-6C39D1B5A6EE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27086C-F2BC-47AB-8689-10B266989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975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27086C-F2BC-47AB-8689-10B266989D7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590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1052736"/>
            <a:ext cx="6048672" cy="374441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Консультация для родителей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>«</a:t>
            </a:r>
            <a:r>
              <a:rPr lang="ru-RU" dirty="0" err="1" smtClean="0"/>
              <a:t>Кинезиологические</a:t>
            </a:r>
            <a:r>
              <a:rPr lang="ru-RU" dirty="0" smtClean="0"/>
              <a:t> упражнения для детей старшего дошкольного возраста»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Подготовила воспитатель старшей логопедической группы: </a:t>
            </a:r>
            <a:r>
              <a:rPr lang="ru-RU" dirty="0" err="1" smtClean="0"/>
              <a:t>Меховова</a:t>
            </a:r>
            <a:r>
              <a:rPr lang="ru-RU" dirty="0" smtClean="0"/>
              <a:t> Е.В.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784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61641"/>
            <a:ext cx="6696744" cy="498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15816" y="332656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Упражнение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45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1478902"/>
            <a:ext cx="6984777" cy="4686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27784" y="908720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Упражнение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1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77154"/>
            <a:ext cx="6961349" cy="452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07372" y="569268"/>
            <a:ext cx="33457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Упражнение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84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1204636"/>
            <a:ext cx="6696745" cy="4497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95736" y="332656"/>
            <a:ext cx="33457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Упражнение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98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935" y="1346486"/>
            <a:ext cx="6441401" cy="5034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428625"/>
            <a:ext cx="33457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Упражнение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40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07711"/>
            <a:ext cx="7162123" cy="5857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427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 flipH="1" flipV="1">
            <a:off x="7924800" y="-1827584"/>
            <a:ext cx="2407840" cy="34277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5"/>
            <a:ext cx="2257196" cy="3009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126" y="332656"/>
            <a:ext cx="2257197" cy="3009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992" y="332655"/>
            <a:ext cx="2182555" cy="3009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69692"/>
            <a:ext cx="2194874" cy="2926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289" y="3769692"/>
            <a:ext cx="2194875" cy="292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 descr="C:\Users\aarte\Desktop\фото 2022\IMG_20221010_104855_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944" y="3672720"/>
            <a:ext cx="2267603" cy="30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9402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arte\Desktop\фото 2022\IMG_20221010_1049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5"/>
            <a:ext cx="2278905" cy="3038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arte\Desktop\фото 2022\IMG_20221010_1051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32655"/>
            <a:ext cx="2304257" cy="3072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arte\Desktop\фото 2022\IMG_20221010_1052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32654"/>
            <a:ext cx="2278904" cy="3038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arte\Desktop\фото 2022\IMG_20221010_10534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37" y="3515459"/>
            <a:ext cx="2311420" cy="3081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arte\Desktop\фото 2022\IMG_20221010_1054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553593"/>
            <a:ext cx="2314726" cy="3086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487928"/>
            <a:ext cx="2314726" cy="3086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06192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arte\Desktop\фото 2022\IMG_20221010_1056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53285"/>
            <a:ext cx="2304256" cy="3072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arte\Desktop\фото 2022\IMG_20221010_1055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298" y="3569658"/>
            <a:ext cx="2387822" cy="3183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arte\Desktop\фото 2022\IMG_20221010_1056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560" y="286281"/>
            <a:ext cx="2254760" cy="3006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3562811"/>
            <a:ext cx="2387824" cy="3183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 descr="C:\Users\aarte\Desktop\фото 2022\IMG_20221010_10523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269" y="240492"/>
            <a:ext cx="2313851" cy="308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aarte\Desktop\фото 2022\IMG_20221010_09324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173" y="3562811"/>
            <a:ext cx="2387823" cy="3183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20372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60649"/>
            <a:ext cx="8136904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Данная </a:t>
            </a:r>
            <a:r>
              <a:rPr lang="ru-RU" sz="3200" dirty="0">
                <a:solidFill>
                  <a:srgbClr val="002060"/>
                </a:solidFill>
              </a:rPr>
              <a:t>технология позволяет расширить границы возможностей головного мозга</a:t>
            </a:r>
            <a:r>
              <a:rPr lang="ru-RU" sz="3200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>
                <a:solidFill>
                  <a:srgbClr val="002060"/>
                </a:solidFill>
              </a:rPr>
              <a:t>Выполняя данные упражнения у детей развиваются интеллектуальные и творческие способности, способность к обучению, усвоению и восприятию </a:t>
            </a:r>
            <a:r>
              <a:rPr lang="ru-RU" sz="3200" dirty="0" smtClean="0">
                <a:solidFill>
                  <a:srgbClr val="002060"/>
                </a:solidFill>
              </a:rPr>
              <a:t>информации, </a:t>
            </a:r>
            <a:r>
              <a:rPr lang="ru-RU" sz="3200" dirty="0">
                <a:solidFill>
                  <a:srgbClr val="002060"/>
                </a:solidFill>
              </a:rPr>
              <a:t>улучшается память, </a:t>
            </a:r>
            <a:r>
              <a:rPr lang="ru-RU" sz="3200" dirty="0" smtClean="0">
                <a:solidFill>
                  <a:srgbClr val="002060"/>
                </a:solidFill>
              </a:rPr>
              <a:t>внимание, пространственные </a:t>
            </a:r>
            <a:r>
              <a:rPr lang="ru-RU" sz="3200" dirty="0">
                <a:solidFill>
                  <a:srgbClr val="002060"/>
                </a:solidFill>
              </a:rPr>
              <a:t>представления. 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3041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arte\Desktop\картинки по фэмп\slide-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7628702" cy="6302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76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5136" y="2060848"/>
            <a:ext cx="74168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9600" dirty="0">
                <a:solidFill>
                  <a:srgbClr val="002060"/>
                </a:solidFill>
              </a:rPr>
              <a:t>Спасибо за внимание</a:t>
            </a:r>
            <a:endParaRPr lang="ru-RU" sz="9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962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8075240" cy="6285312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Методы и приемы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 </a:t>
            </a:r>
            <a:r>
              <a:rPr lang="ru-RU" dirty="0">
                <a:solidFill>
                  <a:srgbClr val="002060"/>
                </a:solidFill>
              </a:rPr>
              <a:t>Растяжки – нормализуют </a:t>
            </a:r>
            <a:r>
              <a:rPr lang="ru-RU" dirty="0" err="1">
                <a:solidFill>
                  <a:srgbClr val="002060"/>
                </a:solidFill>
              </a:rPr>
              <a:t>гипертонус</a:t>
            </a:r>
            <a:r>
              <a:rPr lang="ru-RU" dirty="0">
                <a:solidFill>
                  <a:srgbClr val="002060"/>
                </a:solidFill>
              </a:rPr>
              <a:t> и </a:t>
            </a:r>
            <a:r>
              <a:rPr lang="ru-RU" dirty="0" err="1">
                <a:solidFill>
                  <a:srgbClr val="002060"/>
                </a:solidFill>
              </a:rPr>
              <a:t>гипотонус</a:t>
            </a:r>
            <a:r>
              <a:rPr lang="ru-RU" dirty="0">
                <a:solidFill>
                  <a:srgbClr val="002060"/>
                </a:solidFill>
              </a:rPr>
              <a:t> мышц опорно- двигательного аппарата</a:t>
            </a:r>
            <a:r>
              <a:rPr lang="ru-RU" dirty="0" smtClean="0">
                <a:solidFill>
                  <a:srgbClr val="002060"/>
                </a:solidFill>
              </a:rPr>
              <a:t>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 </a:t>
            </a:r>
            <a:r>
              <a:rPr lang="ru-RU" dirty="0">
                <a:solidFill>
                  <a:srgbClr val="002060"/>
                </a:solidFill>
              </a:rPr>
              <a:t>Дыхательные упражнения – улучшают ритмику организма, развивают самоконтроль и произвольность;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 </a:t>
            </a:r>
            <a:r>
              <a:rPr lang="ru-RU" dirty="0">
                <a:solidFill>
                  <a:srgbClr val="002060"/>
                </a:solidFill>
              </a:rPr>
              <a:t>Глазодвигательные упражнения – позволяют расширить поле зрения, улучшить восприятие, развивают межполушарное взаимодействие и повышают </a:t>
            </a:r>
            <a:r>
              <a:rPr lang="ru-RU" dirty="0" err="1">
                <a:solidFill>
                  <a:srgbClr val="002060"/>
                </a:solidFill>
              </a:rPr>
              <a:t>энергетизацию</a:t>
            </a:r>
            <a:r>
              <a:rPr lang="ru-RU" dirty="0">
                <a:solidFill>
                  <a:srgbClr val="002060"/>
                </a:solidFill>
              </a:rPr>
              <a:t> организма;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 </a:t>
            </a:r>
            <a:r>
              <a:rPr lang="ru-RU" dirty="0">
                <a:solidFill>
                  <a:srgbClr val="002060"/>
                </a:solidFill>
              </a:rPr>
              <a:t>Телесные движения – развивают межполушарное взаимодействие, снимаются непроизвольные, непреднамеренные движения и мышечные зажимы;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 </a:t>
            </a:r>
            <a:r>
              <a:rPr lang="ru-RU" dirty="0">
                <a:solidFill>
                  <a:srgbClr val="002060"/>
                </a:solidFill>
              </a:rPr>
              <a:t>Упражнение для развития мелкой моторики – стимулируют речевые зоны головного мозга;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 </a:t>
            </a:r>
            <a:r>
              <a:rPr lang="ru-RU" dirty="0">
                <a:solidFill>
                  <a:srgbClr val="002060"/>
                </a:solidFill>
              </a:rPr>
              <a:t>Массаж – воздействует на биологически активные точки; </a:t>
            </a:r>
            <a:r>
              <a:rPr lang="ru-RU" dirty="0" smtClean="0">
                <a:solidFill>
                  <a:srgbClr val="002060"/>
                </a:solidFill>
              </a:rPr>
              <a:t>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Упражнения на релаксацию – способствуют расслаблению, снятию напряжения.</a:t>
            </a:r>
          </a:p>
        </p:txBody>
      </p:sp>
    </p:spTree>
    <p:extLst>
      <p:ext uri="{BB962C8B-B14F-4D97-AF65-F5344CB8AC3E}">
        <p14:creationId xmlns:p14="http://schemas.microsoft.com/office/powerpoint/2010/main" val="87919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03379"/>
            <a:ext cx="7056784" cy="4797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620688"/>
            <a:ext cx="66800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rgbClr val="C00000"/>
                </a:solidFill>
              </a:rPr>
              <a:t>Кинезиологические</a:t>
            </a:r>
            <a:r>
              <a:rPr lang="ru-RU" sz="3200" dirty="0" smtClean="0">
                <a:solidFill>
                  <a:srgbClr val="C00000"/>
                </a:solidFill>
              </a:rPr>
              <a:t> упражнения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35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 flipH="1" flipV="1">
            <a:off x="7924800" y="0"/>
            <a:ext cx="1615752" cy="16002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13" y="366713"/>
            <a:ext cx="7331401" cy="5870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890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89" y="381000"/>
            <a:ext cx="7203267" cy="5784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83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260648"/>
            <a:ext cx="4824536" cy="6213304"/>
          </a:xfrm>
        </p:spPr>
        <p:txBody>
          <a:bodyPr>
            <a:normAutofit fontScale="92500" lnSpcReduction="20000"/>
          </a:bodyPr>
          <a:lstStyle/>
          <a:p>
            <a:r>
              <a:rPr lang="ru-RU" sz="4300" b="1" dirty="0" smtClean="0">
                <a:solidFill>
                  <a:srgbClr val="C00000"/>
                </a:solidFill>
              </a:rPr>
              <a:t>Упражнение</a:t>
            </a:r>
          </a:p>
          <a:p>
            <a:r>
              <a:rPr lang="ru-RU" sz="4300" b="1" dirty="0" smtClean="0">
                <a:solidFill>
                  <a:srgbClr val="C00000"/>
                </a:solidFill>
              </a:rPr>
              <a:t>Кулак </a:t>
            </a:r>
            <a:r>
              <a:rPr lang="ru-RU" sz="4300" b="1" dirty="0">
                <a:solidFill>
                  <a:srgbClr val="C00000"/>
                </a:solidFill>
              </a:rPr>
              <a:t>- ребро - ладонь</a:t>
            </a:r>
            <a:r>
              <a:rPr lang="ru-RU" sz="4300" b="1" dirty="0" smtClean="0">
                <a:solidFill>
                  <a:srgbClr val="C00000"/>
                </a:solidFill>
              </a:rPr>
              <a:t>.</a:t>
            </a:r>
          </a:p>
          <a:p>
            <a:r>
              <a:rPr lang="ru-RU" sz="3000" b="1" dirty="0" smtClean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Три положения руки на плоскости стола, последовательно сменяют друг друга. Ладонь на плоскости, сжатая в кулак ладонь, ладонь ребром на плоскости стола, распрямленная ладонь на плоскости стола. Выполняется сначала правой рукой, потом - левой, затем - двумя руками вместе по 8-10 раз. Можно давать себе команды (кулак - ребро - ладонь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).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51856"/>
            <a:ext cx="2520280" cy="5783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770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04864"/>
            <a:ext cx="6238875" cy="364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260648"/>
            <a:ext cx="72768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Упражнение</a:t>
            </a:r>
          </a:p>
          <a:p>
            <a:r>
              <a:rPr lang="ru-RU" sz="4000" dirty="0" smtClean="0">
                <a:solidFill>
                  <a:srgbClr val="C00000"/>
                </a:solidFill>
              </a:rPr>
              <a:t>«Ножницы – Собака – Лошадка»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10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574" y="1278052"/>
            <a:ext cx="7604974" cy="4455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55776" y="563643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Упражнение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86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230</TotalTime>
  <Words>239</Words>
  <Application>Microsoft Office PowerPoint</Application>
  <PresentationFormat>Экран (4:3)</PresentationFormat>
  <Paragraphs>26</Paragraphs>
  <Slides>20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Эркер</vt:lpstr>
      <vt:lpstr>Консультация для родителей  «Кинезиологические упражнения для детей старшего дошкольного возраста»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Артем Мехофф</dc:creator>
  <cp:lastModifiedBy>Артем Мехофф</cp:lastModifiedBy>
  <cp:revision>24</cp:revision>
  <dcterms:created xsi:type="dcterms:W3CDTF">2022-10-08T20:14:46Z</dcterms:created>
  <dcterms:modified xsi:type="dcterms:W3CDTF">2022-10-10T14:23:46Z</dcterms:modified>
</cp:coreProperties>
</file>