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76" r:id="rId6"/>
    <p:sldId id="261" r:id="rId7"/>
    <p:sldId id="262" r:id="rId8"/>
    <p:sldId id="263" r:id="rId9"/>
    <p:sldId id="268" r:id="rId10"/>
    <p:sldId id="267" r:id="rId11"/>
    <p:sldId id="269" r:id="rId12"/>
    <p:sldId id="280" r:id="rId13"/>
    <p:sldId id="266" r:id="rId14"/>
    <p:sldId id="284" r:id="rId15"/>
    <p:sldId id="282" r:id="rId16"/>
    <p:sldId id="265" r:id="rId17"/>
    <p:sldId id="277" r:id="rId18"/>
    <p:sldId id="285" r:id="rId19"/>
    <p:sldId id="264" r:id="rId20"/>
    <p:sldId id="271" r:id="rId21"/>
    <p:sldId id="272" r:id="rId22"/>
    <p:sldId id="273" r:id="rId23"/>
    <p:sldId id="270" r:id="rId24"/>
    <p:sldId id="278" r:id="rId25"/>
    <p:sldId id="290" r:id="rId26"/>
    <p:sldId id="293" r:id="rId27"/>
    <p:sldId id="289" r:id="rId28"/>
    <p:sldId id="286" r:id="rId29"/>
    <p:sldId id="292" r:id="rId30"/>
    <p:sldId id="287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9684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978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390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935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554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315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840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883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89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096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21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966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70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152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68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449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611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1E6823A-D30F-4AF9-9F83-9416EF3743F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7047985-B37E-4FDC-ADFF-96C925D56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04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ocuments\Шаблоны\fon_s_pero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692696"/>
            <a:ext cx="74888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Николай Семенович Лесков </a:t>
            </a:r>
          </a:p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               (1831-1895)</a:t>
            </a:r>
          </a:p>
        </p:txBody>
      </p:sp>
    </p:spTree>
    <p:extLst>
      <p:ext uri="{BB962C8B-B14F-4D97-AF65-F5344CB8AC3E}">
        <p14:creationId xmlns:p14="http://schemas.microsoft.com/office/powerpoint/2010/main" val="933199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                    Проблематика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692696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/>
              <a:t>Проблема доброты и любви</a:t>
            </a:r>
          </a:p>
          <a:p>
            <a:pPr marL="342900" indent="-342900">
              <a:buAutoNum type="arabicPeriod"/>
            </a:pPr>
            <a:r>
              <a:rPr lang="ru-RU" b="1" dirty="0"/>
              <a:t>Национальный русский характер</a:t>
            </a:r>
          </a:p>
          <a:p>
            <a:pPr marL="342900" indent="-342900">
              <a:buAutoNum type="arabicPeriod"/>
            </a:pPr>
            <a:r>
              <a:rPr lang="ru-RU" b="1" dirty="0"/>
              <a:t>Проблема поиска счастья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434" y="706760"/>
            <a:ext cx="4507566" cy="6152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126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09878" y="188640"/>
            <a:ext cx="1700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Основная идея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96752"/>
            <a:ext cx="7272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Идейно-художественное своеобразие книги заключается в том, что она переносит библейскую притчу о Блудном сыне в современные автору реалии и показывает, что христианская мораль не знает времени, она актуальна в каждом столетии. Иван тоже осерчал на привычный уклад вещей и покинул отчий дом, только вот его домом с самого начала была церковь, поэтому его возвращение в родную усадьбу не принесло ему покоя. Он ушел от Бога, предаваясь грешным увеселениям (алкоголь, смертельные бои, воровство) и все глубже увязая в трясине порочности. Его путь был нагромождением случайностей, в нем Н. С. Лесков показал, как пуста и нелепа жизнь без веры, как бесцельно ее течение, что всегда заносит человека не туда, где бы он хотел оказаться. В результате, как и его библейский прототип, герой возвращается к истокам, в обитель, которую ему завещала мать. </a:t>
            </a:r>
          </a:p>
        </p:txBody>
      </p:sp>
    </p:spTree>
    <p:extLst>
      <p:ext uri="{BB962C8B-B14F-4D97-AF65-F5344CB8AC3E}">
        <p14:creationId xmlns:p14="http://schemas.microsoft.com/office/powerpoint/2010/main" val="4158323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2750"/>
            <a:ext cx="784887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Смысл названия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/>
              <a:t>В чем заключается смысл заглавия «Очарованный странник»? </a:t>
            </a:r>
          </a:p>
          <a:p>
            <a:r>
              <a:rPr lang="ru-RU" b="1" dirty="0"/>
              <a:t>Во-первых, оно указывает на насыщенную жизнь героя, его странствия, как на земле, так в пределах своего внутреннего мира. В течение всего жизненного пути он шел к осознанию своей миссии на земле, в этом состоял его главный поиск – поиск своего места в жизни. </a:t>
            </a:r>
          </a:p>
          <a:p>
            <a:r>
              <a:rPr lang="ru-RU" b="1" dirty="0"/>
              <a:t>Во-вторых, прилагательное указывает на способность Ивана ценить красоту окружающего мира, очаровываться ею. </a:t>
            </a:r>
          </a:p>
          <a:p>
            <a:r>
              <a:rPr lang="ru-RU" b="1" dirty="0"/>
              <a:t>В-третьих, писатель использует значение «колдовские чары», ведь нередко персонаж поступает неосознанно, как будто не по своей воле. Его ведут мистические силы, видения и знаки судьбы, а не разум.</a:t>
            </a:r>
          </a:p>
          <a:p>
            <a:endParaRPr lang="ru-RU" b="1" dirty="0"/>
          </a:p>
          <a:p>
            <a:r>
              <a:rPr lang="ru-RU" b="1" dirty="0"/>
              <a:t>Повесть называется так еще и потому, что автор указывает финал уже в заглавии, как будто исполняя предначертание. Мать предрекла сыну будущее, пообещав его Богу еще до рождения. С тех пор над ним довлеют чары судьбы, направленные на то, чтобы исполнить предназначение. Странник идет не самостоятельно, а под действием предопределения.</a:t>
            </a:r>
          </a:p>
        </p:txBody>
      </p:sp>
    </p:spTree>
    <p:extLst>
      <p:ext uri="{BB962C8B-B14F-4D97-AF65-F5344CB8AC3E}">
        <p14:creationId xmlns:p14="http://schemas.microsoft.com/office/powerpoint/2010/main" val="3145038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26064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-О чем  эта повесть?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908720"/>
            <a:ext cx="63367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/>
              <a:t>Два путешественника беседуют на палубе о дьячке-самоубийце и знакомятся с монахом, который едет по святым местам спасаться от искушения. Людям становится интересна жизнь этого «богатыря», и он охотно делится с ними своей историей. В этой биографии и заключается суть повести «Очарованный странник». Герой родом из крепостных крестьян, служил кучером. Его мать с трудом выносила дитя и в молитвах пообещала Богу, что ребенок будет ему служить, если родится. Сама же она умерла в родах. Но сын не хотел идти в монастырь, хоть его и преследовали видения, призывающие выполнить обещание. Пока Иван упрямился, с ним случилось много бед. Он стал виновником смерти монаха, который приснился ему и предвещал несколько «погибелей», прежде чем </a:t>
            </a:r>
            <a:r>
              <a:rPr lang="ru-RU" b="1" dirty="0" err="1"/>
              <a:t>Флягин</a:t>
            </a:r>
            <a:r>
              <a:rPr lang="ru-RU" b="1" dirty="0"/>
              <a:t> придет в монастырь. Но и этот прогноз не заставил задуматься молодого человека, который хотел жить для себя.</a:t>
            </a:r>
          </a:p>
        </p:txBody>
      </p:sp>
    </p:spTree>
    <p:extLst>
      <p:ext uri="{BB962C8B-B14F-4D97-AF65-F5344CB8AC3E}">
        <p14:creationId xmlns:p14="http://schemas.microsoft.com/office/powerpoint/2010/main" val="341241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- Почему повесть </a:t>
            </a:r>
            <a:r>
              <a:rPr lang="ru-RU" b="1" dirty="0" err="1"/>
              <a:t>Н.С.Лескова</a:t>
            </a:r>
            <a:r>
              <a:rPr lang="ru-RU" b="1" dirty="0"/>
              <a:t> «Очарованный странник» разбивается на </a:t>
            </a:r>
            <a:r>
              <a:rPr lang="ru-RU" b="1" dirty="0" err="1"/>
              <a:t>микросюжеты</a:t>
            </a:r>
            <a:r>
              <a:rPr lang="ru-RU" dirty="0"/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83245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Автор делает это затем, чтобы лучше показать формирование характера главного героя. Все </a:t>
            </a:r>
            <a:r>
              <a:rPr lang="ru-RU" b="1" dirty="0" err="1">
                <a:solidFill>
                  <a:srgbClr val="0070C0"/>
                </a:solidFill>
              </a:rPr>
              <a:t>микросюжеты</a:t>
            </a:r>
            <a:r>
              <a:rPr lang="ru-RU" b="1" dirty="0">
                <a:solidFill>
                  <a:srgbClr val="0070C0"/>
                </a:solidFill>
              </a:rPr>
              <a:t> повести связывает главный герой – Иван </a:t>
            </a:r>
            <a:r>
              <a:rPr lang="ru-RU" b="1" dirty="0" err="1">
                <a:solidFill>
                  <a:srgbClr val="0070C0"/>
                </a:solidFill>
              </a:rPr>
              <a:t>Северьянович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2223016"/>
            <a:ext cx="3119140" cy="468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47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60648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- Что вы можете сказать об имени, отчестве, фамилии Ивана </a:t>
            </a:r>
            <a:r>
              <a:rPr lang="ru-RU" b="1" dirty="0" err="1"/>
              <a:t>Северьяновича</a:t>
            </a:r>
            <a:r>
              <a:rPr lang="ru-RU" b="1" dirty="0"/>
              <a:t> </a:t>
            </a:r>
            <a:r>
              <a:rPr lang="ru-RU" b="1" dirty="0" err="1"/>
              <a:t>Флягина</a:t>
            </a:r>
            <a:r>
              <a:rPr lang="ru-RU" b="1" dirty="0"/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920427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0070C0"/>
                </a:solidFill>
              </a:rPr>
              <a:t>Имя Иван сближает его с Иваном- дураком, Иваном- царевичем, которые проходят через разные испытания. </a:t>
            </a:r>
          </a:p>
          <a:p>
            <a:pPr algn="just"/>
            <a:r>
              <a:rPr lang="ru-RU" b="1" dirty="0">
                <a:solidFill>
                  <a:srgbClr val="0070C0"/>
                </a:solidFill>
              </a:rPr>
              <a:t>Отчество </a:t>
            </a:r>
            <a:r>
              <a:rPr lang="ru-RU" b="1" dirty="0" err="1">
                <a:solidFill>
                  <a:srgbClr val="0070C0"/>
                </a:solidFill>
              </a:rPr>
              <a:t>Северьянович</a:t>
            </a:r>
            <a:r>
              <a:rPr lang="ru-RU" b="1" dirty="0">
                <a:solidFill>
                  <a:srgbClr val="0070C0"/>
                </a:solidFill>
              </a:rPr>
              <a:t> в переводе с латинского означает «суровый» и отражает определенную сторону характера.</a:t>
            </a:r>
          </a:p>
          <a:p>
            <a:pPr algn="just"/>
            <a:r>
              <a:rPr lang="ru-RU" b="1" dirty="0">
                <a:solidFill>
                  <a:srgbClr val="0070C0"/>
                </a:solidFill>
              </a:rPr>
              <a:t>Фамилия указывает, с одной стороны, на склонность к загульному образу жизни, но, с другой стороны, напоминает о библейском образе человека как сосуда, а праведника- как чистого сосуда Божьего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4293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-Какие имена носил герой? Почему у него их несколько?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87726" y="48691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0070C0"/>
                </a:solidFill>
              </a:rPr>
              <a:t>Флягин</a:t>
            </a:r>
            <a:r>
              <a:rPr lang="ru-RU" b="1" dirty="0">
                <a:solidFill>
                  <a:srgbClr val="0070C0"/>
                </a:solidFill>
              </a:rPr>
              <a:t> сменил несколько имён: Голован, Петр Сердюков, отец Измаил</a:t>
            </a:r>
          </a:p>
        </p:txBody>
      </p:sp>
    </p:spTree>
    <p:extLst>
      <p:ext uri="{BB962C8B-B14F-4D97-AF65-F5344CB8AC3E}">
        <p14:creationId xmlns:p14="http://schemas.microsoft.com/office/powerpoint/2010/main" val="376197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260648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-Какое было первоначальное назначение главному герою?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6437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 Иван первоначально был обещан Богу – и дом Божий должен был стать его домом, но </a:t>
            </a:r>
            <a:r>
              <a:rPr lang="ru-RU" b="1" dirty="0" err="1">
                <a:solidFill>
                  <a:srgbClr val="0070C0"/>
                </a:solidFill>
              </a:rPr>
              <a:t>Флягин</a:t>
            </a:r>
            <a:r>
              <a:rPr lang="ru-RU" b="1" dirty="0">
                <a:solidFill>
                  <a:srgbClr val="0070C0"/>
                </a:solidFill>
              </a:rPr>
              <a:t> уходит от этого своего предназначения, этому сопутствует чреда событий, которые не поддаются логике и здравому смыслу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3212976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-Вспомните череду событий и испытаний, через которые прошел Иван.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4067780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-Что является кульминацией?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25525" y="443711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Кульминацией произведения можно считать духовное перерождение героя, его приход к Богу, дар пророчества и испытания тёмных сил. Развязка ещё только предстоит герою, он едет сражаться за русский народ, желая отдать свою жизнь, если понадобится за веру, за свою родину.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2708920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-Почему мать обещала его Богу?</a:t>
            </a:r>
          </a:p>
        </p:txBody>
      </p:sp>
    </p:spTree>
    <p:extLst>
      <p:ext uri="{BB962C8B-B14F-4D97-AF65-F5344CB8AC3E}">
        <p14:creationId xmlns:p14="http://schemas.microsoft.com/office/powerpoint/2010/main" val="339260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Перед нами своеобразное, художественно переосмысленное житие грешника, становящегося через череду тяжких жизненных  испытаний праведником.</a:t>
            </a:r>
          </a:p>
          <a:p>
            <a:pPr algn="just"/>
            <a:r>
              <a:rPr lang="ru-RU" b="1" dirty="0"/>
              <a:t>Наш герой предназначен своему крестному пути. Словно колдовская сила  влечёт его по жизни, какое-то предначертание; всё, что суждено, должно исполниться, прежде чем человек обретёт покой, познает смысл своей жизни. А суждены ему страшные бездны страдания, такие бездны, погружаясь в которые человек уже перестаёт верить, что происходящее с ним действительно происходит, что это не сон, не наваждение.</a:t>
            </a:r>
          </a:p>
          <a:p>
            <a:pPr algn="just"/>
            <a:r>
              <a:rPr lang="ru-RU" b="1" dirty="0"/>
              <a:t>Путь такого грешника – своеобразное «хождение по мукам».</a:t>
            </a:r>
          </a:p>
        </p:txBody>
      </p:sp>
    </p:spTree>
    <p:extLst>
      <p:ext uri="{BB962C8B-B14F-4D97-AF65-F5344CB8AC3E}">
        <p14:creationId xmlns:p14="http://schemas.microsoft.com/office/powerpoint/2010/main" val="3487350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            Составим жизненный путь Ивана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Флягина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3068960"/>
            <a:ext cx="78488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668344" y="26369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Жизнь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8072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Неблаговидные поступки героя</a:t>
            </a:r>
          </a:p>
        </p:txBody>
      </p:sp>
      <p:sp>
        <p:nvSpPr>
          <p:cNvPr id="8" name="Овал 7"/>
          <p:cNvSpPr/>
          <p:nvPr/>
        </p:nvSpPr>
        <p:spPr>
          <a:xfrm>
            <a:off x="611560" y="155679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376" y="1542058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56" y="1527324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27" y="3284984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4984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347" y="3284984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56518" y="1872406"/>
            <a:ext cx="17672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Монаха, заснувшего на возу с сеном, он погубил случайно, в азарте быстрой езды. 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03458" y="1899409"/>
            <a:ext cx="228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Вторая смерть -- смерть батыра, которого </a:t>
            </a:r>
            <a:r>
              <a:rPr lang="ru-RU" sz="1200" b="1" dirty="0" err="1"/>
              <a:t>Флягин</a:t>
            </a:r>
            <a:r>
              <a:rPr lang="ru-RU" sz="1200" b="1" dirty="0"/>
              <a:t> засек во время поединка из-за кобылы, также от него не зависела.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13399" y="1988840"/>
            <a:ext cx="13254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Убийство Груши.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5754" y="3843331"/>
            <a:ext cx="12066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защита голубят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45482" y="3818157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спасение жизни </a:t>
            </a:r>
          </a:p>
          <a:p>
            <a:r>
              <a:rPr lang="ru-RU" sz="1200" b="1" dirty="0"/>
              <a:t>барина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64678" y="3818156"/>
            <a:ext cx="12584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возвращение </a:t>
            </a:r>
          </a:p>
          <a:p>
            <a:r>
              <a:rPr lang="ru-RU" sz="1200" b="1" dirty="0"/>
              <a:t>ребенка матери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92044" y="3843330"/>
            <a:ext cx="12820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военный подвиг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1531" y="4869160"/>
            <a:ext cx="378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Благовидные поступки</a:t>
            </a:r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09420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6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844" y="3284984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940152" y="3843331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Стремление к правде и справедливости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50844" y="3843330"/>
            <a:ext cx="1325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Гуманность и любовь к людям</a:t>
            </a:r>
          </a:p>
        </p:txBody>
      </p:sp>
    </p:spTree>
    <p:extLst>
      <p:ext uri="{BB962C8B-B14F-4D97-AF65-F5344CB8AC3E}">
        <p14:creationId xmlns:p14="http://schemas.microsoft.com/office/powerpoint/2010/main" val="3240762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26064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-Почему автор считает Ивана </a:t>
            </a:r>
            <a:r>
              <a:rPr lang="ru-RU" b="1" dirty="0" err="1"/>
              <a:t>Флягина</a:t>
            </a:r>
            <a:r>
              <a:rPr lang="ru-RU" b="1" dirty="0"/>
              <a:t> праведником, ведь им совершено много неблаговидных поступков?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90697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Несмотря на свои отрицательные стороны, этот противоречивый персонаж обладает высокой нравственностью, набожностью, способностью взять чужой грех на себя - особенно это заметно в эпизоде со смертью цыганки </a:t>
            </a:r>
            <a:r>
              <a:rPr lang="ru-RU" b="1" dirty="0" err="1">
                <a:solidFill>
                  <a:srgbClr val="0070C0"/>
                </a:solidFill>
              </a:rPr>
              <a:t>Грушеньки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34305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 Образ этой героини  очень интересен: на её примере Лесков одним из первых заговорил о бесправии женщин в России XIX века. Трагическая судьба горячо любящей женщины, которая молила о том, чтобы избавить её от греха самоубийства, не может не вызывать сочувствия у читателей.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2717369"/>
            <a:ext cx="6300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-Чем интересен образ </a:t>
            </a:r>
            <a:r>
              <a:rPr lang="ru-RU" b="1" dirty="0" err="1"/>
              <a:t>Грушеньки</a:t>
            </a:r>
            <a:r>
              <a:rPr lang="ru-RU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8388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80648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Лесков родился в поселке </a:t>
            </a:r>
            <a:r>
              <a:rPr lang="ru-RU" b="1" dirty="0" err="1"/>
              <a:t>Горохово</a:t>
            </a:r>
            <a:r>
              <a:rPr lang="ru-RU" b="1" dirty="0"/>
              <a:t> (Орловская губерния). Отец писателя, Семен Дмитриевич, был выходцем из старинного духовного рода – его дед и отец служили священниками при церквушке в селе Лески (отсюда и фамилия).</a:t>
            </a:r>
          </a:p>
          <a:p>
            <a:r>
              <a:rPr lang="ru-RU" b="1" dirty="0"/>
              <a:t>Отец  писателя окончил семинарию, но затем работал в Орловской уголовной палате. Отличался большим талантом следователя, способного распутать даже самое сложное дело, за что быстро поднялся по служебной лестнице и получил дворянский титул. Мама Мария Петровна происходила из московского дворянства.</a:t>
            </a:r>
          </a:p>
          <a:p>
            <a:r>
              <a:rPr lang="ru-RU" b="1" dirty="0"/>
              <a:t>С учебой у юного Коли отношения складывались отвратительные. Пять лет мальчик учился в Орловской гимназии, а в итоге имел на руках свидетельство об окончании всего двух классов. </a:t>
            </a:r>
          </a:p>
          <a:p>
            <a:r>
              <a:rPr lang="ru-RU" b="1" dirty="0"/>
              <a:t>Пришлось Николаю идти работать. Отец пристроил отпрыска в уголовную палату служащим, а через год скончался от холеры. В то же время на семью Лесковых обрушилось еще одно горе – дотла сгорел дом со всем имуществом.</a:t>
            </a:r>
          </a:p>
          <a:p>
            <a:r>
              <a:rPr lang="ru-RU" b="1" dirty="0"/>
              <a:t>Муж-англичанин маминой сестры позвал племянника </a:t>
            </a:r>
          </a:p>
          <a:p>
            <a:r>
              <a:rPr lang="ru-RU" b="1" dirty="0"/>
              <a:t>в свою компанию «</a:t>
            </a:r>
            <a:r>
              <a:rPr lang="ru-RU" b="1" dirty="0" err="1"/>
              <a:t>Шкотт</a:t>
            </a:r>
            <a:r>
              <a:rPr lang="ru-RU" b="1" dirty="0"/>
              <a:t> и </a:t>
            </a:r>
            <a:r>
              <a:rPr lang="ru-RU" b="1" dirty="0" err="1"/>
              <a:t>Вилькенс</a:t>
            </a:r>
            <a:r>
              <a:rPr lang="ru-RU" b="1" dirty="0"/>
              <a:t>», должность </a:t>
            </a:r>
          </a:p>
          <a:p>
            <a:r>
              <a:rPr lang="ru-RU" b="1" dirty="0"/>
              <a:t>предполагала длительные и частые командировки </a:t>
            </a:r>
          </a:p>
          <a:p>
            <a:r>
              <a:rPr lang="ru-RU" b="1" dirty="0"/>
              <a:t>по всей России. Это время писатель называл </a:t>
            </a:r>
          </a:p>
          <a:p>
            <a:r>
              <a:rPr lang="ru-RU" b="1" dirty="0"/>
              <a:t>лучшим в своей биографии.</a:t>
            </a:r>
          </a:p>
          <a:p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163926"/>
            <a:ext cx="2255043" cy="270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09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26064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-Дайте характеристику главных героев.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692696"/>
            <a:ext cx="64087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Иван </a:t>
            </a:r>
            <a:r>
              <a:rPr lang="ru-RU" b="1" dirty="0" err="1">
                <a:solidFill>
                  <a:srgbClr val="0070C0"/>
                </a:solidFill>
              </a:rPr>
              <a:t>Флягин</a:t>
            </a:r>
            <a:r>
              <a:rPr lang="ru-RU" b="1" dirty="0">
                <a:solidFill>
                  <a:srgbClr val="0070C0"/>
                </a:solidFill>
              </a:rPr>
              <a:t> – главный герой книги. Ему 53 года. Это седовласый старец огромного роста со смуглым открытым лицом. Это добрый, наивный и простодушный человек, обладающий незаурядной физической силой и смелостью, но лишенный бахвальства и развязности. Он откровенен и чистосердечен. Несмотря на низкое происхождение, он обладает достоинством и гордостью. </a:t>
            </a:r>
          </a:p>
          <a:p>
            <a:r>
              <a:rPr lang="ru-RU" b="1" dirty="0">
                <a:solidFill>
                  <a:srgbClr val="0070C0"/>
                </a:solidFill>
              </a:rPr>
              <a:t> В плену Иван не предает родину, так как сердце его принадлежит России, он — патриот. Однако даже при всех своих положительных качествах мужчина совершил множество глупых, случайных поступков, которые стояли жизни другим людям. </a:t>
            </a:r>
          </a:p>
          <a:p>
            <a:r>
              <a:rPr lang="ru-RU" b="1" dirty="0">
                <a:solidFill>
                  <a:srgbClr val="0070C0"/>
                </a:solidFill>
              </a:rPr>
              <a:t>В возрасте 50 лет он уходит в монастырь и получает имя отец Измаил. Но и на церковной службе ищущий правду скиталец не обретает покоя: к нему приходят бесы, у него появляется дар пророчества. Изгнание бесов не дало результата, и его отпускают из монастыря в странствие по святым местам в надежде, что ему это поможет.</a:t>
            </a:r>
          </a:p>
        </p:txBody>
      </p:sp>
    </p:spTree>
    <p:extLst>
      <p:ext uri="{BB962C8B-B14F-4D97-AF65-F5344CB8AC3E}">
        <p14:creationId xmlns:p14="http://schemas.microsoft.com/office/powerpoint/2010/main" val="143027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4345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Груша – страстная и глубокая натура, покоряющая всех своей томной красотой. При этом ее сердце верно одному лишь князю, что выдает в ней силу характера, преданность и честь. Героиня настолько горда и непреклонна, что просит убить себя, ведь она не хочет мешать счастью вероломного возлюбленного, но и принадлежать другому не в силах. Исключительная добродетель контрастирует в ней с бесовкой очаровательностью, которая губит мужчин. Даже </a:t>
            </a:r>
            <a:r>
              <a:rPr lang="ru-RU" b="1" dirty="0" err="1">
                <a:solidFill>
                  <a:srgbClr val="0070C0"/>
                </a:solidFill>
              </a:rPr>
              <a:t>Флягин</a:t>
            </a:r>
            <a:r>
              <a:rPr lang="ru-RU" b="1" dirty="0">
                <a:solidFill>
                  <a:srgbClr val="0070C0"/>
                </a:solidFill>
              </a:rPr>
              <a:t> совершает бесчестный поступок ради нее. Женщина, сочетая в себе положительную и отрицательную силы, после смерти принимает облик то ангела, то беса: то защищает Ивана от пуль, то смущает его покой в монастыре. Так автор подчеркивает двойственность женской природы, в которой уживаются мать и искусительница, жена и любовница, порок и святость.</a:t>
            </a:r>
          </a:p>
        </p:txBody>
      </p:sp>
    </p:spTree>
    <p:extLst>
      <p:ext uri="{BB962C8B-B14F-4D97-AF65-F5344CB8AC3E}">
        <p14:creationId xmlns:p14="http://schemas.microsoft.com/office/powerpoint/2010/main" val="370998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79208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</a:rPr>
              <a:t>Персонажи дворянского происхождения представлены карикатурно, отрицательно. Так, хозяин </a:t>
            </a:r>
            <a:r>
              <a:rPr lang="ru-RU" sz="1600" b="1" dirty="0" err="1">
                <a:solidFill>
                  <a:srgbClr val="0070C0"/>
                </a:solidFill>
              </a:rPr>
              <a:t>Флягина</a:t>
            </a:r>
            <a:r>
              <a:rPr lang="ru-RU" sz="1600" b="1" dirty="0">
                <a:solidFill>
                  <a:srgbClr val="0070C0"/>
                </a:solidFill>
              </a:rPr>
              <a:t> предстает перед читателем самодуром и жестокосердным человеком, которому не жаль крепостных. Князь – легкомысленным и эгоистичным мерзавцем, готовым продать себя за богатое приданое. Также Лесков замечает, что само по себе дворянство не дает привилегий. Их в этом иерархичном обществе дают только деньги и связи, поэтому герой и не может устроиться, будучи офицером. Это важная характеристика дворянского сословия.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Иноверцы и иностранцы тоже имеет своеобразную характеристику. Например, татары живут, как придется, у них несколько жен, много детей, но настоящей семьи нет, а, значит, и настоящей любви тоже. Неслучайно герой даже не вспоминает о своих детях, оставшихся там, никаких чувств между ними не возникает. Автор демонстративно характеризует не отдельных личностей, а народ в целом, чтобы подчеркнуть отсутствие в нем индивидуальности, которая не возможно без единой культуры, социальных институтов – всего того, что дает русским православная вера. От писателя досталось и цыганам, бесчестным и вороватым людям, и полякам, чья нравственность дает трещину. Знакомясь с бытом и нравами других народов, очарованный странник понимает, что он – другой, ему с ними не по пути. Показательно и то, что у него не складываются отношения с женщинами других национальностей.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Персонажи духовного звания суровы, но не безразличны к судьбе Ивана. Они стали для него настоящей семьей, братством, которое переживает за него. Конечно, они не сразу принимают его. Например, отец Илья отказался исповедовать беглого крестьянина после порочной жизни у татар, но и эта строгость была оправдана тем, что герой не был готов к посвящению и еще должен был пройти мирские испытания.</a:t>
            </a:r>
          </a:p>
        </p:txBody>
      </p:sp>
    </p:spTree>
    <p:extLst>
      <p:ext uri="{BB962C8B-B14F-4D97-AF65-F5344CB8AC3E}">
        <p14:creationId xmlns:p14="http://schemas.microsoft.com/office/powerpoint/2010/main" val="1459478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26064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 С кем из былинных богатырей  сравнивает Лесков  Ивана </a:t>
            </a:r>
            <a:r>
              <a:rPr lang="ru-RU" b="1" dirty="0" err="1"/>
              <a:t>Флягина</a:t>
            </a:r>
            <a:r>
              <a:rPr lang="ru-RU" b="1" dirty="0"/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764704"/>
            <a:ext cx="54726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70C0"/>
                </a:solidFill>
              </a:rPr>
              <a:t>Физически герой рассказа — родной брат Илье Муромцу: он выносит такие пытки у номадов, такую обстановку и условия жизни, что не уступает ни одному богатырю древности. В нравственном мире героя преобладает то благодушие, которое так свойственно русскому простому человеку, в силу которого он делится последней коркой хлеба со своим недругом, и на войне, после сражения, подает помощь раненому врагу наравне со своим.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364502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-В чем, по мнению Лескова, заключается  менталитет  русского народа?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429135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Лескову удалось понять и отобразить простодушную и покорную судьбе натуру нашего народа.  Иван, по его мнению, не отвечал за свои поступки, его жизнь как бы была дана ему свыше, а он смирился с нею, как с тяжестью креста</a:t>
            </a:r>
          </a:p>
        </p:txBody>
      </p:sp>
    </p:spTree>
    <p:extLst>
      <p:ext uri="{BB962C8B-B14F-4D97-AF65-F5344CB8AC3E}">
        <p14:creationId xmlns:p14="http://schemas.microsoft.com/office/powerpoint/2010/main" val="240309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20688"/>
            <a:ext cx="691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 каким эпизодам повести можно отнести иллюстрации?</a:t>
            </a:r>
          </a:p>
        </p:txBody>
      </p:sp>
    </p:spTree>
    <p:extLst>
      <p:ext uri="{BB962C8B-B14F-4D97-AF65-F5344CB8AC3E}">
        <p14:creationId xmlns:p14="http://schemas.microsoft.com/office/powerpoint/2010/main" val="14616978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0"/>
            <a:ext cx="5543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226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9" t="4112" r="25701" b="4174"/>
          <a:stretch/>
        </p:blipFill>
        <p:spPr>
          <a:xfrm>
            <a:off x="1475656" y="0"/>
            <a:ext cx="5472608" cy="689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20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064" y="0"/>
            <a:ext cx="5513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7463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марина\Documents\image12963693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"/>
          <a:stretch/>
        </p:blipFill>
        <p:spPr bwMode="auto">
          <a:xfrm>
            <a:off x="2411730" y="0"/>
            <a:ext cx="4320540" cy="677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665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5" y="0"/>
            <a:ext cx="55992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247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Мысль посвятить жизнь искусству слова посещала Лескова давно. Впервые молодой человек задумался о писательском поприще, колеся по российским просторам с заданиями от компании «</a:t>
            </a:r>
            <a:r>
              <a:rPr lang="ru-RU" b="1" dirty="0" err="1"/>
              <a:t>Шкотт</a:t>
            </a:r>
            <a:r>
              <a:rPr lang="ru-RU" b="1" dirty="0"/>
              <a:t> и </a:t>
            </a:r>
            <a:r>
              <a:rPr lang="ru-RU" b="1" dirty="0" err="1"/>
              <a:t>Вилькенс</a:t>
            </a:r>
            <a:r>
              <a:rPr lang="ru-RU" b="1" dirty="0"/>
              <a:t>» - поездки дарили яркие события и типажи людей, которые так и просились на бумагу.</a:t>
            </a:r>
          </a:p>
          <a:p>
            <a:r>
              <a:rPr lang="ru-RU" b="1" dirty="0"/>
              <a:t>Проба пера как автора художественных произведений случилась только в 32 года.</a:t>
            </a:r>
          </a:p>
          <a:p>
            <a:r>
              <a:rPr lang="ru-RU" b="1" dirty="0"/>
              <a:t>Среди гениев литературы, прославившихся </a:t>
            </a:r>
          </a:p>
          <a:p>
            <a:r>
              <a:rPr lang="ru-RU" b="1" dirty="0"/>
              <a:t>позже, нашлись верные поклонники </a:t>
            </a:r>
          </a:p>
          <a:p>
            <a:r>
              <a:rPr lang="ru-RU" b="1" dirty="0"/>
              <a:t>Николая Лескова. Лев Толстой считал </a:t>
            </a:r>
          </a:p>
          <a:p>
            <a:r>
              <a:rPr lang="ru-RU" b="1" dirty="0"/>
              <a:t>самородка из орловской глубинки «самым </a:t>
            </a:r>
          </a:p>
          <a:p>
            <a:r>
              <a:rPr lang="ru-RU" b="1" dirty="0"/>
              <a:t>русским писателем», а Иван Тургенев и </a:t>
            </a:r>
          </a:p>
          <a:p>
            <a:r>
              <a:rPr lang="ru-RU" b="1" dirty="0"/>
              <a:t>Антон Чехов возводили мужчину в ранг </a:t>
            </a:r>
          </a:p>
          <a:p>
            <a:r>
              <a:rPr lang="ru-RU" b="1" dirty="0"/>
              <a:t>своих наставников.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1978629"/>
            <a:ext cx="4067944" cy="488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9607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0"/>
            <a:ext cx="56157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296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-10489"/>
            <a:ext cx="55905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94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78488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Лесков женился рано, в 22 года. Избранницей стала Ольга Смирнова, наследница киевского предпринимателя. В этом браке родилась дочь Вера и сын Митя, который умер еще маленьким. Супруга страдала расстройством психики и позже часто лечилась в петербургской клинике Святого Николая.</a:t>
            </a:r>
          </a:p>
          <a:p>
            <a:r>
              <a:rPr lang="ru-RU" b="1" dirty="0"/>
              <a:t>Николай Семенович, по сути, лишился жены и решил вступить в гражданский брак с Екатериной Бубновой, вдовствующей уже несколько лет. В 1866 году Лесков стал отцом в третий раз – на свет появился сын Андрей. По этой линии в 1922 году родилась будущая знаменитость балета Татьяна Лескова, правнучка автора «Очарованного странника». Но и со второй женой Николай Семенович не ужился, спустя 11 лет супруги разошлись.</a:t>
            </a:r>
          </a:p>
          <a:p>
            <a:endParaRPr lang="ru-RU" b="1" dirty="0"/>
          </a:p>
          <a:p>
            <a:r>
              <a:rPr lang="ru-RU" b="1" dirty="0"/>
              <a:t>Николай Лесков всю жизнь страдал от астмы, </a:t>
            </a:r>
          </a:p>
          <a:p>
            <a:r>
              <a:rPr lang="ru-RU" b="1" dirty="0"/>
              <a:t>в последние годы болезнь обострилась, приступы </a:t>
            </a:r>
          </a:p>
          <a:p>
            <a:r>
              <a:rPr lang="ru-RU" b="1" dirty="0"/>
              <a:t>удушья стали случаться все чаще.</a:t>
            </a:r>
          </a:p>
          <a:p>
            <a:r>
              <a:rPr lang="ru-RU" b="1" dirty="0"/>
              <a:t>21 февраля (5 марта по новому стилю) 1895 года</a:t>
            </a:r>
          </a:p>
          <a:p>
            <a:r>
              <a:rPr lang="ru-RU" b="1" dirty="0"/>
              <a:t> писателю не удалось справиться с обострением </a:t>
            </a:r>
          </a:p>
          <a:p>
            <a:r>
              <a:rPr lang="ru-RU" b="1" dirty="0"/>
              <a:t>недуга. Похоронили Николая Семеновича в </a:t>
            </a:r>
          </a:p>
          <a:p>
            <a:r>
              <a:rPr lang="ru-RU" b="1" dirty="0"/>
              <a:t>Санкт-Петербурге на </a:t>
            </a:r>
            <a:r>
              <a:rPr lang="ru-RU" b="1" dirty="0" err="1"/>
              <a:t>Волковском</a:t>
            </a:r>
            <a:r>
              <a:rPr lang="ru-RU" b="1" dirty="0"/>
              <a:t> кладбище.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481374"/>
            <a:ext cx="3203849" cy="33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67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" y="4274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2915816" y="2060848"/>
            <a:ext cx="2664296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544" y="260648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Доброта                Простодушие               Горячность                            Удальство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980728"/>
            <a:ext cx="20882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Откровенность</a:t>
            </a:r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r>
              <a:rPr lang="ru-RU" b="1" dirty="0"/>
              <a:t>Бескорыстие </a:t>
            </a:r>
          </a:p>
          <a:p>
            <a:endParaRPr lang="ru-RU" b="1" dirty="0"/>
          </a:p>
          <a:p>
            <a:endParaRPr lang="ru-RU" b="1" dirty="0"/>
          </a:p>
          <a:p>
            <a:r>
              <a:rPr lang="ru-RU" b="1" dirty="0"/>
              <a:t>Злость </a:t>
            </a:r>
          </a:p>
          <a:p>
            <a:endParaRPr lang="ru-RU" b="1" dirty="0"/>
          </a:p>
          <a:p>
            <a:endParaRPr lang="ru-RU" b="1" dirty="0"/>
          </a:p>
          <a:p>
            <a:r>
              <a:rPr lang="ru-RU" b="1" dirty="0"/>
              <a:t>  </a:t>
            </a:r>
          </a:p>
          <a:p>
            <a:endParaRPr lang="ru-RU" b="1" dirty="0"/>
          </a:p>
          <a:p>
            <a:r>
              <a:rPr lang="ru-RU" b="1" dirty="0"/>
              <a:t>Противоречивость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5883544"/>
            <a:ext cx="8145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Вера в Бога            Праведность       Патриотизм            Привязанность к ребенку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60232" y="98072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Бесстрашие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60232" y="227687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Жертвенность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04248" y="3196719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Нежность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96236" y="45743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Предательство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 flipV="1">
            <a:off x="1547664" y="692696"/>
            <a:ext cx="180020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04" name="Прямая со стрелкой 21503"/>
          <p:cNvCxnSpPr/>
          <p:nvPr/>
        </p:nvCxnSpPr>
        <p:spPr>
          <a:xfrm flipH="1" flipV="1">
            <a:off x="3275856" y="692696"/>
            <a:ext cx="648072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07" name="Прямая со стрелкой 21506"/>
          <p:cNvCxnSpPr/>
          <p:nvPr/>
        </p:nvCxnSpPr>
        <p:spPr>
          <a:xfrm flipV="1">
            <a:off x="4436676" y="764704"/>
            <a:ext cx="56737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09" name="Прямая со стрелкой 21508"/>
          <p:cNvCxnSpPr/>
          <p:nvPr/>
        </p:nvCxnSpPr>
        <p:spPr>
          <a:xfrm flipV="1">
            <a:off x="5148064" y="836712"/>
            <a:ext cx="1548172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2" name="Прямая со стрелкой 21511"/>
          <p:cNvCxnSpPr/>
          <p:nvPr/>
        </p:nvCxnSpPr>
        <p:spPr>
          <a:xfrm flipV="1">
            <a:off x="5508104" y="1484784"/>
            <a:ext cx="1872208" cy="9767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4" name="Прямая со стрелкой 21513"/>
          <p:cNvCxnSpPr/>
          <p:nvPr/>
        </p:nvCxnSpPr>
        <p:spPr>
          <a:xfrm>
            <a:off x="5868144" y="2646204"/>
            <a:ext cx="8280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6" name="Прямая со стрелкой 21515"/>
          <p:cNvCxnSpPr/>
          <p:nvPr/>
        </p:nvCxnSpPr>
        <p:spPr>
          <a:xfrm>
            <a:off x="5652120" y="3196719"/>
            <a:ext cx="1044116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8" name="Прямая со стрелкой 21517"/>
          <p:cNvCxnSpPr/>
          <p:nvPr/>
        </p:nvCxnSpPr>
        <p:spPr>
          <a:xfrm>
            <a:off x="5220072" y="3717032"/>
            <a:ext cx="1584176" cy="857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20" name="Прямая со стрелкой 21519"/>
          <p:cNvCxnSpPr/>
          <p:nvPr/>
        </p:nvCxnSpPr>
        <p:spPr>
          <a:xfrm>
            <a:off x="5004048" y="3861048"/>
            <a:ext cx="1278142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22" name="Прямая со стрелкой 21521"/>
          <p:cNvCxnSpPr/>
          <p:nvPr/>
        </p:nvCxnSpPr>
        <p:spPr>
          <a:xfrm>
            <a:off x="4247964" y="4077072"/>
            <a:ext cx="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25" name="Прямая со стрелкой 21524"/>
          <p:cNvCxnSpPr/>
          <p:nvPr/>
        </p:nvCxnSpPr>
        <p:spPr>
          <a:xfrm flipH="1">
            <a:off x="2915816" y="4005064"/>
            <a:ext cx="576064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27" name="Прямая со стрелкой 21526"/>
          <p:cNvCxnSpPr/>
          <p:nvPr/>
        </p:nvCxnSpPr>
        <p:spPr>
          <a:xfrm flipH="1">
            <a:off x="1547664" y="3789040"/>
            <a:ext cx="1656184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29" name="Прямая со стрелкой 21528"/>
          <p:cNvCxnSpPr/>
          <p:nvPr/>
        </p:nvCxnSpPr>
        <p:spPr>
          <a:xfrm flipH="1">
            <a:off x="1259632" y="3433274"/>
            <a:ext cx="1584176" cy="1075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31" name="Прямая со стрелкой 21530"/>
          <p:cNvCxnSpPr/>
          <p:nvPr/>
        </p:nvCxnSpPr>
        <p:spPr>
          <a:xfrm flipH="1">
            <a:off x="1043608" y="2996952"/>
            <a:ext cx="1656184" cy="292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33" name="Прямая со стрелкой 21532"/>
          <p:cNvCxnSpPr/>
          <p:nvPr/>
        </p:nvCxnSpPr>
        <p:spPr>
          <a:xfrm flipH="1" flipV="1">
            <a:off x="1619672" y="2461538"/>
            <a:ext cx="1224136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35" name="Прямая со стрелкой 21534"/>
          <p:cNvCxnSpPr/>
          <p:nvPr/>
        </p:nvCxnSpPr>
        <p:spPr>
          <a:xfrm flipH="1" flipV="1">
            <a:off x="1259632" y="1448780"/>
            <a:ext cx="1872208" cy="972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36" name="TextBox 21535"/>
          <p:cNvSpPr txBox="1"/>
          <p:nvPr/>
        </p:nvSpPr>
        <p:spPr>
          <a:xfrm>
            <a:off x="3131840" y="2420888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Одному  человеку или нескольким людям принадлежат эти качества?</a:t>
            </a:r>
          </a:p>
        </p:txBody>
      </p:sp>
      <p:sp>
        <p:nvSpPr>
          <p:cNvPr id="21537" name="TextBox 21536"/>
          <p:cNvSpPr txBox="1"/>
          <p:nvPr/>
        </p:nvSpPr>
        <p:spPr>
          <a:xfrm>
            <a:off x="251520" y="6525344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- Входе урока нам предстоит это выяснить</a:t>
            </a:r>
          </a:p>
        </p:txBody>
      </p:sp>
    </p:spTree>
    <p:extLst>
      <p:ext uri="{BB962C8B-B14F-4D97-AF65-F5344CB8AC3E}">
        <p14:creationId xmlns:p14="http://schemas.microsoft.com/office/powerpoint/2010/main" val="217682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889844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260648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     Повесть «Очарованный странник»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31833"/>
            <a:ext cx="3320817" cy="44277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637534"/>
            <a:ext cx="78488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Николай Семенович Лесков создавал свою повесть на одном дыхании. На всю работу ушло меньше года. Летом 1872 года писатель путешествовал на Ладожском озере, том самом месте, где происходит действие в  «Очарованном страннике». Автор не случайно выбрал именно эти заповедные края, ведь там располагаются острова Валаам и </a:t>
            </a:r>
            <a:r>
              <a:rPr lang="ru-RU" b="1" dirty="0" err="1"/>
              <a:t>Корелу</a:t>
            </a:r>
            <a:r>
              <a:rPr lang="ru-RU" b="1" dirty="0"/>
              <a:t>, старинные обиталища монахов. В этой поездке и родился замысел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1676423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7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6064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Анализируемое произведение относится к такому популярному в XIX веке литературному направлению, как </a:t>
            </a:r>
            <a:r>
              <a:rPr lang="ru-RU" b="1" dirty="0">
                <a:solidFill>
                  <a:srgbClr val="0070C0"/>
                </a:solidFill>
              </a:rPr>
              <a:t>критический реализм</a:t>
            </a:r>
            <a:r>
              <a:rPr lang="ru-RU" b="1" dirty="0"/>
              <a:t>. Оно выражается в стремлении автора достоверно изобразить все трудности жизни простого человека, без прикрас описать быт русского народа.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56792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Композиция</a:t>
            </a:r>
            <a:r>
              <a:rPr lang="ru-RU" b="1" dirty="0"/>
              <a:t> произведения линейна, однако логика повествования строится не на хронологии событий, а на ассоциациях и воспоминаниях рассказчика.  </a:t>
            </a:r>
            <a:r>
              <a:rPr lang="ru-RU" b="1" dirty="0">
                <a:solidFill>
                  <a:srgbClr val="0070C0"/>
                </a:solidFill>
              </a:rPr>
              <a:t>За двадцать глав, на которые и разделена повесть, персонаж проходит через всевозможные испытания, трудности и искушения, вырастает духовно.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140968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«Очарованный странник» относится к жанру </a:t>
            </a:r>
            <a:r>
              <a:rPr lang="ru-RU" b="1" dirty="0">
                <a:solidFill>
                  <a:srgbClr val="0070C0"/>
                </a:solidFill>
              </a:rPr>
              <a:t>повести</a:t>
            </a:r>
            <a:r>
              <a:rPr lang="ru-RU" b="1" dirty="0"/>
              <a:t>, так как рисует цепь эпизодов, составляющих период жизни основного персонажа, и, в отличие от романов, обладает единственной сюжетной линией. Однако в этом творении Н. Лескова также прослеживаются и </a:t>
            </a:r>
            <a:r>
              <a:rPr lang="ru-RU" b="1" dirty="0">
                <a:solidFill>
                  <a:srgbClr val="0070C0"/>
                </a:solidFill>
              </a:rPr>
              <a:t>былинные мотивы</a:t>
            </a:r>
            <a:r>
              <a:rPr lang="ru-RU" b="1" dirty="0"/>
              <a:t>. Повесть состоит из нескольких замкнутых эпизодов, примечательно, что такое же строение имеют </a:t>
            </a:r>
            <a:r>
              <a:rPr lang="ru-RU" b="1" dirty="0">
                <a:solidFill>
                  <a:srgbClr val="0070C0"/>
                </a:solidFill>
              </a:rPr>
              <a:t>жития</a:t>
            </a:r>
            <a:r>
              <a:rPr lang="ru-RU" b="1" dirty="0"/>
              <a:t>, а также приключенческие романы. Элементы и того, и другого жанра фигурируют в «Очарованном страннике», что являлось нововведением Н. Лескова в конце XIX века.</a:t>
            </a:r>
          </a:p>
        </p:txBody>
      </p:sp>
    </p:spTree>
    <p:extLst>
      <p:ext uri="{BB962C8B-B14F-4D97-AF65-F5344CB8AC3E}">
        <p14:creationId xmlns:p14="http://schemas.microsoft.com/office/powerpoint/2010/main" val="2430685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Колоритный язык </a:t>
            </a:r>
            <a:r>
              <a:rPr lang="ru-RU" b="1" dirty="0"/>
              <a:t>писателя выделяют его стиль среди других русских прозаиков того времени. Пестрые строки автора, полные просторечия, совсем не похожи на классические литературные приёмы Пушкина и Тургенева. Лесков писал на том языке, на котором изъяснялся простой работящий народ: наполненном всевозможными говорами, неправильном, резком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86215"/>
            <a:ext cx="2889716" cy="449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454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26064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            Тематика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692696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/>
              <a:t>Тема </a:t>
            </a:r>
            <a:r>
              <a:rPr lang="ru-RU" b="1" dirty="0" err="1"/>
              <a:t>праведничества</a:t>
            </a:r>
            <a:endParaRPr lang="ru-RU" b="1" dirty="0"/>
          </a:p>
          <a:p>
            <a:pPr marL="342900" indent="-342900">
              <a:buAutoNum type="arabicPeriod"/>
            </a:pPr>
            <a:r>
              <a:rPr lang="ru-RU" b="1" dirty="0"/>
              <a:t>Тема любви </a:t>
            </a:r>
          </a:p>
          <a:p>
            <a:pPr marL="342900" indent="-342900">
              <a:buAutoNum type="arabicPeriod"/>
            </a:pPr>
            <a:r>
              <a:rPr lang="ru-RU" b="1" dirty="0"/>
              <a:t>Тема патриотизма</a:t>
            </a:r>
          </a:p>
          <a:p>
            <a:pPr marL="342900" indent="-342900">
              <a:buAutoNum type="arabicPeriod"/>
            </a:pPr>
            <a:r>
              <a:rPr lang="ru-RU" b="1" dirty="0"/>
              <a:t> Тема социального  неравенства</a:t>
            </a:r>
          </a:p>
          <a:p>
            <a:pPr marL="342900" indent="-342900">
              <a:buAutoNum type="arabicPeriod"/>
            </a:pPr>
            <a:r>
              <a:rPr lang="ru-RU" b="1" dirty="0"/>
              <a:t>Тема искушения человека 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540" y="1431360"/>
            <a:ext cx="3799760" cy="5428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3853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193</TotalTime>
  <Words>2583</Words>
  <Application>Microsoft Office PowerPoint</Application>
  <PresentationFormat>Экран (4:3)</PresentationFormat>
  <Paragraphs>133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Arial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Persona</cp:lastModifiedBy>
  <cp:revision>59</cp:revision>
  <dcterms:created xsi:type="dcterms:W3CDTF">2019-01-10T08:28:17Z</dcterms:created>
  <dcterms:modified xsi:type="dcterms:W3CDTF">2022-11-01T13:17:50Z</dcterms:modified>
</cp:coreProperties>
</file>