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58" r:id="rId8"/>
    <p:sldId id="264" r:id="rId9"/>
    <p:sldId id="266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7" r:id="rId18"/>
    <p:sldId id="282" r:id="rId19"/>
    <p:sldId id="279" r:id="rId20"/>
    <p:sldId id="280" r:id="rId21"/>
    <p:sldId id="278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96536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052736"/>
            <a:ext cx="7453919" cy="482453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31640" y="1628799"/>
            <a:ext cx="6768752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b="1" dirty="0" smtClean="0"/>
          </a:p>
          <a:p>
            <a:pPr algn="ctr"/>
            <a:endParaRPr lang="ru-RU" sz="2000" b="1" dirty="0" smtClean="0"/>
          </a:p>
          <a:p>
            <a:pPr algn="ctr"/>
            <a:endParaRPr lang="ru-RU" sz="2000" b="1" dirty="0" smtClean="0"/>
          </a:p>
          <a:p>
            <a:pPr algn="ctr"/>
            <a:r>
              <a:rPr lang="ru-RU" sz="2000" b="1" dirty="0" smtClean="0"/>
              <a:t>Выступление </a:t>
            </a:r>
          </a:p>
          <a:p>
            <a:pPr algn="ctr"/>
            <a:r>
              <a:rPr lang="ru-RU" sz="2000" b="1" dirty="0" smtClean="0"/>
              <a:t>на МО учителей начальных классов </a:t>
            </a:r>
          </a:p>
          <a:p>
            <a:pPr algn="ctr"/>
            <a:r>
              <a:rPr lang="ru-RU" sz="2000" b="1" dirty="0" smtClean="0"/>
              <a:t>по теме:</a:t>
            </a:r>
            <a:endParaRPr lang="ru-RU" sz="2000" dirty="0" smtClean="0"/>
          </a:p>
          <a:p>
            <a:pPr algn="ctr"/>
            <a:r>
              <a:rPr lang="ru-RU" sz="2000" b="1" dirty="0" smtClean="0"/>
              <a:t> </a:t>
            </a:r>
            <a:r>
              <a:rPr lang="ru-RU" sz="2000" b="1" i="1" dirty="0" smtClean="0"/>
              <a:t>«Повышение качества чтения и письма у младших школьников, имеющих недостатки в звуковом анализе</a:t>
            </a:r>
          </a:p>
          <a:p>
            <a:pPr algn="ctr"/>
            <a:r>
              <a:rPr lang="ru-RU" sz="2000" b="1" i="1" dirty="0" smtClean="0"/>
              <a:t> слов».</a:t>
            </a:r>
          </a:p>
          <a:p>
            <a:pPr algn="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Выполнил :</a:t>
            </a:r>
          </a:p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Покора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Г.В.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dirty="0" smtClean="0"/>
              <a:t> </a:t>
            </a:r>
          </a:p>
          <a:p>
            <a:pPr algn="ctr"/>
            <a:endParaRPr lang="ru-RU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126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J:\самообразов\картинки\img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78909" y="0"/>
            <a:ext cx="9722909" cy="72921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J:\самообразов\картинки\img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5368" y="0"/>
            <a:ext cx="9279368" cy="71025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J:\самообразов\картинки\img2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5368" y="0"/>
            <a:ext cx="9279368" cy="68741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J:\самообразов\картинки\komplieksuprazhnieniiporazvitiiupismiennoiriechiumladshikhshkolnikov_2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900" y="0"/>
            <a:ext cx="9119100" cy="67659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J:\самообразов\картинки\komplieksuprazhnieniiporazvitiiupismiennoiriechiumladshikhshkolnikov_7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9205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J:\самообразов\картинки\slide_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J:\самообразов\картинки\кор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J:\самообразов\картинки\лог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52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pic>
        <p:nvPicPr>
          <p:cNvPr id="5" name="Picture 2" descr="J:\самообразов\картинки\2046.750x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170361" cy="4525963"/>
          </a:xfrm>
          <a:prstGeom prst="rect">
            <a:avLst/>
          </a:prstGeom>
          <a:noFill/>
        </p:spPr>
      </p:pic>
      <p:pic>
        <p:nvPicPr>
          <p:cNvPr id="6" name="Picture 3" descr="J:\самообразов\картинки\fdb4663693547821a6e0dc49dae18529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0"/>
            <a:ext cx="3098988" cy="4653136"/>
          </a:xfrm>
          <a:prstGeom prst="rect">
            <a:avLst/>
          </a:prstGeom>
          <a:noFill/>
        </p:spPr>
      </p:pic>
      <p:pic>
        <p:nvPicPr>
          <p:cNvPr id="7" name="Picture 4" descr="J:\самообразов\картинки\i249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71979" y="0"/>
            <a:ext cx="2972021" cy="4525963"/>
          </a:xfrm>
          <a:prstGeom prst="rect">
            <a:avLst/>
          </a:prstGeom>
          <a:noFill/>
        </p:spPr>
      </p:pic>
      <p:pic>
        <p:nvPicPr>
          <p:cNvPr id="8" name="Picture 6" descr="J:\самообразов\картинки\konovalenko_fonem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11760" y="3743477"/>
            <a:ext cx="4355976" cy="31145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590" y="0"/>
            <a:ext cx="9361039" cy="6858000"/>
          </a:xfrm>
          <a:prstGeom prst="rect">
            <a:avLst/>
          </a:prstGeom>
        </p:spPr>
      </p:pic>
      <p:pic>
        <p:nvPicPr>
          <p:cNvPr id="12" name="Picture 5" descr="J:\самообразов\картинки\i25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68760"/>
            <a:ext cx="2933700" cy="3905250"/>
          </a:xfrm>
          <a:prstGeom prst="rect">
            <a:avLst/>
          </a:prstGeom>
          <a:noFill/>
        </p:spPr>
      </p:pic>
      <p:pic>
        <p:nvPicPr>
          <p:cNvPr id="13" name="Picture 7" descr="J:\самообразов\картинки\uk12497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86741" y="1412776"/>
            <a:ext cx="2657259" cy="3549774"/>
          </a:xfrm>
          <a:prstGeom prst="rect">
            <a:avLst/>
          </a:prstGeom>
          <a:noFill/>
        </p:spPr>
      </p:pic>
      <p:pic>
        <p:nvPicPr>
          <p:cNvPr id="14" name="Picture 2" descr="J:\самообразов\картинки\А84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0"/>
            <a:ext cx="3118229" cy="4525963"/>
          </a:xfrm>
          <a:prstGeom prst="rect">
            <a:avLst/>
          </a:prstGeom>
          <a:noFill/>
        </p:spPr>
      </p:pic>
      <p:pic>
        <p:nvPicPr>
          <p:cNvPr id="15" name="Picture 3" descr="J:\самообразов\картинки\Б05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07904" y="3160784"/>
            <a:ext cx="2271044" cy="3697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7452828" cy="49407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85646" y="1412776"/>
            <a:ext cx="62674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Нарушения:</a:t>
            </a:r>
            <a:endParaRPr lang="ru-RU" sz="3200" dirty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59632" y="2275011"/>
            <a:ext cx="66026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632" y="2060848"/>
            <a:ext cx="648072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err="1" smtClean="0"/>
              <a:t>Дисграфия</a:t>
            </a:r>
            <a:r>
              <a:rPr lang="ru-RU" sz="2200" b="1" dirty="0" smtClean="0"/>
              <a:t> </a:t>
            </a:r>
            <a:r>
              <a:rPr lang="ru-RU" sz="2200" dirty="0" smtClean="0"/>
              <a:t>— это специфическое расстройство письма, проявляющееся в многочисленных типичных ошибках стойкого характера. От греческого«</a:t>
            </a:r>
            <a:r>
              <a:rPr lang="ru-RU" sz="2200" dirty="0" err="1" smtClean="0"/>
              <a:t>дис</a:t>
            </a:r>
            <a:r>
              <a:rPr lang="ru-RU" sz="2200" dirty="0" smtClean="0"/>
              <a:t>»-плохо,«графо»-письмо. </a:t>
            </a:r>
            <a:br>
              <a:rPr lang="ru-RU" sz="2200" dirty="0" smtClean="0"/>
            </a:br>
            <a:r>
              <a:rPr lang="ru-RU" sz="2200" b="1" dirty="0" err="1" smtClean="0"/>
              <a:t>Дислексия</a:t>
            </a:r>
            <a:r>
              <a:rPr lang="ru-RU" sz="2200" dirty="0" smtClean="0"/>
              <a:t> – это нарушение чтения, выражающееся в стойких специфических ошибках при чтении («</a:t>
            </a:r>
            <a:r>
              <a:rPr lang="ru-RU" sz="2200" dirty="0" err="1" smtClean="0"/>
              <a:t>дис</a:t>
            </a:r>
            <a:r>
              <a:rPr lang="ru-RU" sz="2200" dirty="0" smtClean="0"/>
              <a:t>»-плохо,«лексис»-речь) </a:t>
            </a:r>
            <a:br>
              <a:rPr lang="ru-RU" sz="2200" dirty="0" smtClean="0"/>
            </a:br>
            <a:r>
              <a:rPr lang="ru-RU" sz="2200" b="1" dirty="0" smtClean="0"/>
              <a:t>Специфические ошибки</a:t>
            </a:r>
            <a:r>
              <a:rPr lang="ru-RU" sz="2200" dirty="0" smtClean="0"/>
              <a:t> – не связанные с применением орфографических правил. </a:t>
            </a:r>
            <a:br>
              <a:rPr lang="ru-RU" sz="2200" dirty="0" smtClean="0"/>
            </a:br>
            <a:endParaRPr lang="ru-RU" sz="22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3056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1400"/>
            <a:ext cx="9144000" cy="70294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583" y="917985"/>
            <a:ext cx="7272808" cy="5256584"/>
          </a:xfrm>
          <a:prstGeom prst="rect">
            <a:avLst/>
          </a:prstGeom>
        </p:spPr>
      </p:pic>
      <p:pic>
        <p:nvPicPr>
          <p:cNvPr id="1027" name="Picture 3" descr="J:\самообразов\картинки\601f91b7c0a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9262" y="1262062"/>
            <a:ext cx="5705475" cy="43338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299970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548680"/>
            <a:ext cx="8748463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Спасибо !</a:t>
            </a:r>
          </a:p>
          <a:p>
            <a:pPr algn="ctr"/>
            <a:endParaRPr lang="ru-RU" sz="54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endParaRPr lang="ru-RU" sz="54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3316" name="Picture 4" descr="C:\Users\елена\Pictures\1525080537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556792"/>
            <a:ext cx="6864188" cy="45224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7424"/>
            <a:ext cx="9144000" cy="7245424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862" y="633977"/>
            <a:ext cx="7488832" cy="525658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59633" y="1340768"/>
            <a:ext cx="65527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chemeClr val="bg1"/>
                </a:solidFill>
              </a:rPr>
              <a:t> </a:t>
            </a:r>
            <a:r>
              <a:rPr lang="ru-RU" sz="3200" b="1" dirty="0" smtClean="0"/>
              <a:t>Причины , которые приводят к нарушению чтения и письма.</a:t>
            </a:r>
            <a:endParaRPr lang="ru-RU" sz="3200" b="1" i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08213" y="2420888"/>
            <a:ext cx="626013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800" dirty="0" smtClean="0"/>
              <a:t>минимальные мозговые дисфункции;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800" dirty="0" smtClean="0"/>
              <a:t>врожденные особенностями строения мозга;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800" dirty="0" smtClean="0"/>
              <a:t>степень </a:t>
            </a:r>
            <a:r>
              <a:rPr lang="ru-RU" sz="2800" dirty="0" err="1" smtClean="0"/>
              <a:t>сформированности</a:t>
            </a:r>
            <a:r>
              <a:rPr lang="ru-RU" sz="2800" dirty="0" smtClean="0"/>
              <a:t> всех     сторон речи.</a:t>
            </a:r>
            <a:endParaRPr lang="ru-RU" sz="2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0632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3308"/>
            <a:ext cx="9216008" cy="713387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836712"/>
            <a:ext cx="7344816" cy="532859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12771" y="1640989"/>
            <a:ext cx="612067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- двуязычие в семье;</a:t>
            </a:r>
          </a:p>
          <a:p>
            <a:r>
              <a:rPr lang="ru-RU" sz="3200" dirty="0" smtClean="0"/>
              <a:t>- расстройство в системах, обеспечивающих </a:t>
            </a:r>
          </a:p>
          <a:p>
            <a:r>
              <a:rPr lang="ru-RU" sz="3200" dirty="0" smtClean="0"/>
              <a:t>пространственное и временное восприятие.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19672" y="26369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26149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04664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052736"/>
            <a:ext cx="7416824" cy="511256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43608" y="1340768"/>
            <a:ext cx="659796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/>
            <a:r>
              <a:rPr lang="ru-RU" sz="2800" b="1" dirty="0" smtClean="0"/>
              <a:t>      Нужно обратить особое внимание:</a:t>
            </a:r>
            <a:r>
              <a:rPr lang="ru-RU" sz="2800" dirty="0" smtClean="0"/>
              <a:t> </a:t>
            </a:r>
            <a:br>
              <a:rPr lang="ru-RU" sz="2800" dirty="0" smtClean="0"/>
            </a:br>
            <a:r>
              <a:rPr lang="ru-RU" sz="2800" dirty="0" smtClean="0"/>
              <a:t>1.Если ребенок левша. </a:t>
            </a:r>
            <a:br>
              <a:rPr lang="ru-RU" sz="2800" dirty="0" smtClean="0"/>
            </a:br>
            <a:r>
              <a:rPr lang="ru-RU" sz="2800" dirty="0" smtClean="0"/>
              <a:t>2.Если он – переученный правша. </a:t>
            </a:r>
            <a:br>
              <a:rPr lang="ru-RU" sz="2800" dirty="0" smtClean="0"/>
            </a:br>
            <a:r>
              <a:rPr lang="ru-RU" sz="2800" dirty="0" smtClean="0"/>
              <a:t>3.Если  ребенок посещал     логопедическую группу. </a:t>
            </a:r>
            <a:br>
              <a:rPr lang="ru-RU" sz="2800" dirty="0" smtClean="0"/>
            </a:br>
            <a:r>
              <a:rPr lang="ru-RU" sz="2800" dirty="0" smtClean="0"/>
              <a:t>4. Если ребенок слишком рано пошел в школу .</a:t>
            </a:r>
          </a:p>
          <a:p>
            <a:pPr marL="285750" indent="-285750"/>
            <a:r>
              <a:rPr lang="ru-RU" sz="2800" dirty="0" smtClean="0"/>
              <a:t>     5. Если у ребенка есть проблемы с памятью, вниманием. 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6616494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4946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052736"/>
            <a:ext cx="7560840" cy="496855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87624" y="1551853"/>
            <a:ext cx="6768752" cy="39653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Существует несколько видов нарушения чтения и письма, каждому виду соответствуют свои ошибки. 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2800" dirty="0" smtClean="0"/>
              <a:t>1. Смешение букв по оптическому сходству: </a:t>
            </a:r>
            <a:r>
              <a:rPr lang="ru-RU" sz="2800" dirty="0" err="1" smtClean="0"/>
              <a:t>б-п</a:t>
            </a:r>
            <a:r>
              <a:rPr lang="ru-RU" sz="2800" dirty="0" smtClean="0"/>
              <a:t>, </a:t>
            </a:r>
            <a:r>
              <a:rPr lang="ru-RU" sz="2800" dirty="0" err="1" smtClean="0"/>
              <a:t>т-п</a:t>
            </a:r>
            <a:r>
              <a:rPr lang="ru-RU" sz="2800" dirty="0" smtClean="0"/>
              <a:t>, </a:t>
            </a:r>
            <a:r>
              <a:rPr lang="ru-RU" sz="2800" dirty="0" err="1" smtClean="0"/>
              <a:t>а-о</a:t>
            </a:r>
            <a:r>
              <a:rPr lang="ru-RU" sz="2800" dirty="0" smtClean="0"/>
              <a:t>, </a:t>
            </a:r>
            <a:r>
              <a:rPr lang="ru-RU" sz="2800" dirty="0" err="1" smtClean="0"/>
              <a:t>е-з</a:t>
            </a:r>
            <a:r>
              <a:rPr lang="ru-RU" sz="2800" dirty="0" smtClean="0"/>
              <a:t>, </a:t>
            </a:r>
            <a:r>
              <a:rPr lang="ru-RU" sz="2800" dirty="0" err="1" smtClean="0"/>
              <a:t>д-у</a:t>
            </a:r>
            <a:r>
              <a:rPr lang="ru-RU" sz="2800" dirty="0" smtClean="0"/>
              <a:t>. </a:t>
            </a:r>
            <a:br>
              <a:rPr lang="ru-RU" sz="2800" dirty="0" smtClean="0"/>
            </a:br>
            <a:r>
              <a:rPr lang="ru-RU" sz="2800" dirty="0" smtClean="0"/>
              <a:t>2. Ошибки, вызванные нарушенным произношением, ребенок пишет то, что говорит: лека (река), </a:t>
            </a:r>
            <a:r>
              <a:rPr lang="ru-RU" sz="2800" dirty="0" err="1" smtClean="0"/>
              <a:t>суба</a:t>
            </a:r>
            <a:r>
              <a:rPr lang="ru-RU" sz="2800" dirty="0" smtClean="0"/>
              <a:t> (шуба). </a:t>
            </a:r>
            <a:br>
              <a:rPr lang="ru-RU" sz="2800" dirty="0" smtClean="0"/>
            </a:br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1658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590" y="0"/>
            <a:ext cx="9361039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989307"/>
            <a:ext cx="7308304" cy="516242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03648" y="1412776"/>
            <a:ext cx="6102424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3. </a:t>
            </a:r>
            <a:r>
              <a:rPr lang="ru-RU" sz="2800" dirty="0" smtClean="0"/>
              <a:t>При нарушенном фонематическом восприятии смешиваются гласные </a:t>
            </a:r>
            <a:r>
              <a:rPr lang="ru-RU" sz="2800" dirty="0" err="1" smtClean="0"/>
              <a:t>о-у</a:t>
            </a:r>
            <a:r>
              <a:rPr lang="ru-RU" sz="2800" dirty="0" smtClean="0"/>
              <a:t>, </a:t>
            </a:r>
            <a:r>
              <a:rPr lang="ru-RU" sz="2800" dirty="0" err="1" smtClean="0"/>
              <a:t>ё-ю</a:t>
            </a:r>
            <a:r>
              <a:rPr lang="ru-RU" sz="2800" dirty="0" smtClean="0"/>
              <a:t>, согласные </a:t>
            </a:r>
            <a:r>
              <a:rPr lang="ru-RU" sz="2800" dirty="0" err="1" smtClean="0"/>
              <a:t>р-л</a:t>
            </a:r>
            <a:r>
              <a:rPr lang="ru-RU" sz="2800" dirty="0" smtClean="0"/>
              <a:t>, </a:t>
            </a:r>
            <a:r>
              <a:rPr lang="ru-RU" sz="2800" dirty="0" err="1" smtClean="0"/>
              <a:t>й-ль</a:t>
            </a:r>
            <a:r>
              <a:rPr lang="ru-RU" sz="2800" dirty="0" smtClean="0"/>
              <a:t>, парные звонкие и глухие согласные, свистящие и шипящие, звуки </a:t>
            </a:r>
            <a:r>
              <a:rPr lang="ru-RU" sz="2800" dirty="0" err="1" smtClean="0"/>
              <a:t>ц</a:t>
            </a:r>
            <a:r>
              <a:rPr lang="ru-RU" sz="2800" dirty="0" smtClean="0"/>
              <a:t>, ч, </a:t>
            </a:r>
            <a:r>
              <a:rPr lang="ru-RU" sz="2800" dirty="0" err="1" smtClean="0"/>
              <a:t>щ</a:t>
            </a:r>
            <a:r>
              <a:rPr lang="ru-RU" sz="2800" dirty="0" smtClean="0"/>
              <a:t>.</a:t>
            </a:r>
          </a:p>
          <a:p>
            <a:r>
              <a:rPr lang="ru-RU" sz="2800" dirty="0" smtClean="0"/>
              <a:t>4.Пропуски букв, слогов, </a:t>
            </a:r>
            <a:r>
              <a:rPr lang="ru-RU" sz="2800" dirty="0" err="1" smtClean="0"/>
              <a:t>недописывание</a:t>
            </a:r>
            <a:r>
              <a:rPr lang="ru-RU" sz="2800" dirty="0" smtClean="0"/>
              <a:t> слов.</a:t>
            </a:r>
            <a:endParaRPr lang="ru-RU" sz="2800" i="1" dirty="0">
              <a:solidFill>
                <a:schemeClr val="bg1"/>
              </a:solidFill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0411727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505" y="987740"/>
            <a:ext cx="7200800" cy="489654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403648" y="1412776"/>
            <a:ext cx="6336704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Упражнения для </a:t>
            </a:r>
            <a:r>
              <a:rPr lang="ru-RU" sz="2800" b="1" dirty="0" err="1" smtClean="0"/>
              <a:t>дисграфиков</a:t>
            </a:r>
            <a:r>
              <a:rPr lang="ru-RU" sz="2800" b="1" dirty="0" smtClean="0"/>
              <a:t> и </a:t>
            </a:r>
            <a:r>
              <a:rPr lang="ru-RU" sz="2800" b="1" dirty="0" err="1" smtClean="0"/>
              <a:t>дислексиков</a:t>
            </a:r>
            <a:r>
              <a:rPr lang="ru-RU" sz="2800" b="1" dirty="0" smtClean="0"/>
              <a:t>.</a:t>
            </a:r>
            <a:r>
              <a:rPr lang="ru-RU" sz="2800" dirty="0" smtClean="0"/>
              <a:t> </a:t>
            </a:r>
            <a:br>
              <a:rPr lang="ru-RU" sz="2800" dirty="0" smtClean="0"/>
            </a:br>
            <a:r>
              <a:rPr lang="ru-RU" sz="2800" dirty="0" smtClean="0"/>
              <a:t>1. Решение ребусов, кроссвордов. </a:t>
            </a:r>
            <a:br>
              <a:rPr lang="ru-RU" sz="2800" dirty="0" smtClean="0"/>
            </a:br>
            <a:r>
              <a:rPr lang="ru-RU" sz="2800" dirty="0" smtClean="0"/>
              <a:t>2. Упражнение "Корректурная правка". </a:t>
            </a:r>
          </a:p>
          <a:p>
            <a:r>
              <a:rPr lang="ru-RU" sz="2800" dirty="0" smtClean="0"/>
              <a:t>3.Упражнение «Пишем вслух» </a:t>
            </a:r>
            <a:br>
              <a:rPr lang="ru-RU" sz="2800" dirty="0" smtClean="0"/>
            </a:br>
            <a:r>
              <a:rPr lang="ru-RU" sz="2800" dirty="0" smtClean="0"/>
              <a:t>4.Упражнение «Вглядись и разберись» </a:t>
            </a:r>
          </a:p>
          <a:p>
            <a:r>
              <a:rPr lang="ru-RU" sz="2800" dirty="0" smtClean="0"/>
              <a:t>5.Упражнение «Пропущенные буквы» </a:t>
            </a:r>
          </a:p>
          <a:p>
            <a:r>
              <a:rPr lang="ru-RU" sz="2800" dirty="0" smtClean="0"/>
              <a:t>6.Упражнение «Лабиринты»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7331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J:\самообразов\картинки\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8472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827</TotalTime>
  <Words>150</Words>
  <Application>Microsoft Office PowerPoint</Application>
  <PresentationFormat>Экран (4:3)</PresentationFormat>
  <Paragraphs>34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читательских умений</dc:title>
  <dc:creator>Костякова Е.В.</dc:creator>
  <cp:lastModifiedBy>Галина Покора</cp:lastModifiedBy>
  <cp:revision>60</cp:revision>
  <dcterms:created xsi:type="dcterms:W3CDTF">2018-03-17T17:41:28Z</dcterms:created>
  <dcterms:modified xsi:type="dcterms:W3CDTF">2022-11-01T13:31:35Z</dcterms:modified>
</cp:coreProperties>
</file>