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62" r:id="rId4"/>
    <p:sldId id="272" r:id="rId5"/>
    <p:sldId id="270" r:id="rId6"/>
    <p:sldId id="273" r:id="rId7"/>
    <p:sldId id="274" r:id="rId8"/>
    <p:sldId id="275" r:id="rId9"/>
    <p:sldId id="269" r:id="rId10"/>
    <p:sldId id="276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11CC08-5CAE-4012-A024-A19D8003C7E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D9F9454-822A-4E9C-B59C-975522527C7F}">
      <dgm:prSet/>
      <dgm:spPr/>
      <dgm:t>
        <a:bodyPr/>
        <a:lstStyle/>
        <a:p>
          <a:pPr rtl="0"/>
          <a:r>
            <a:rPr lang="ru-RU" dirty="0" smtClean="0"/>
            <a:t>Гигиена - это наука, которая изучает влияние факторов окружающей среды на здоровье людей и разрабатывает профилактические мероприятия, направленные на предупреждение заболеваний и укрепление здоровья населения.</a:t>
          </a:r>
          <a:endParaRPr lang="ru-RU" dirty="0"/>
        </a:p>
      </dgm:t>
    </dgm:pt>
    <dgm:pt modelId="{7B1A8341-1589-4DC1-9CB0-B9410B99C676}" type="parTrans" cxnId="{A978AC39-2657-439E-A77C-C06924698432}">
      <dgm:prSet/>
      <dgm:spPr/>
      <dgm:t>
        <a:bodyPr/>
        <a:lstStyle/>
        <a:p>
          <a:endParaRPr lang="ru-RU"/>
        </a:p>
      </dgm:t>
    </dgm:pt>
    <dgm:pt modelId="{D3013CA9-7345-4E47-8D73-F328B2F6FA95}" type="sibTrans" cxnId="{A978AC39-2657-439E-A77C-C06924698432}">
      <dgm:prSet/>
      <dgm:spPr/>
      <dgm:t>
        <a:bodyPr/>
        <a:lstStyle/>
        <a:p>
          <a:endParaRPr lang="ru-RU"/>
        </a:p>
      </dgm:t>
    </dgm:pt>
    <dgm:pt modelId="{7D5256CC-B81C-4A7A-AA1E-1F573BD4AE30}">
      <dgm:prSet/>
      <dgm:spPr/>
      <dgm:t>
        <a:bodyPr/>
        <a:lstStyle/>
        <a:p>
          <a:pPr rtl="0"/>
          <a:r>
            <a:rPr lang="ru-RU" smtClean="0"/>
            <a:t>Цель гигиены - это профилактика нарушений здоровья и возникновения заболеваний у человека.</a:t>
          </a:r>
          <a:endParaRPr lang="ru-RU"/>
        </a:p>
      </dgm:t>
    </dgm:pt>
    <dgm:pt modelId="{9A150A98-382B-41C7-ABAF-8DE87386E559}" type="parTrans" cxnId="{8F6A134B-136B-4353-8C23-6D635AF36A32}">
      <dgm:prSet/>
      <dgm:spPr/>
      <dgm:t>
        <a:bodyPr/>
        <a:lstStyle/>
        <a:p>
          <a:endParaRPr lang="ru-RU"/>
        </a:p>
      </dgm:t>
    </dgm:pt>
    <dgm:pt modelId="{26782109-65C8-4A99-93DB-126E685DE213}" type="sibTrans" cxnId="{8F6A134B-136B-4353-8C23-6D635AF36A32}">
      <dgm:prSet/>
      <dgm:spPr/>
      <dgm:t>
        <a:bodyPr/>
        <a:lstStyle/>
        <a:p>
          <a:endParaRPr lang="ru-RU"/>
        </a:p>
      </dgm:t>
    </dgm:pt>
    <dgm:pt modelId="{4684777B-E5E2-4187-A9CD-CD535F361E25}">
      <dgm:prSet/>
      <dgm:spPr/>
      <dgm:t>
        <a:bodyPr/>
        <a:lstStyle/>
        <a:p>
          <a:pPr rtl="0"/>
          <a:r>
            <a:rPr lang="ru-RU" smtClean="0"/>
            <a:t>Личная гигиена - это поведение человека, направленное на гигиеническое содержание тела (кожи, волос, ногтей, зубов), обуви и одежды, жилища, закаливание организма.</a:t>
          </a:r>
          <a:endParaRPr lang="ru-RU"/>
        </a:p>
      </dgm:t>
    </dgm:pt>
    <dgm:pt modelId="{9E4FAE24-48E1-4F61-AA4A-895432A2278D}" type="parTrans" cxnId="{0371F164-A186-4E79-A34B-67C1A9FF29CC}">
      <dgm:prSet/>
      <dgm:spPr/>
      <dgm:t>
        <a:bodyPr/>
        <a:lstStyle/>
        <a:p>
          <a:endParaRPr lang="ru-RU"/>
        </a:p>
      </dgm:t>
    </dgm:pt>
    <dgm:pt modelId="{00AD0A00-4B9A-47F4-A8CE-A3D65BFC99BC}" type="sibTrans" cxnId="{0371F164-A186-4E79-A34B-67C1A9FF29CC}">
      <dgm:prSet/>
      <dgm:spPr/>
      <dgm:t>
        <a:bodyPr/>
        <a:lstStyle/>
        <a:p>
          <a:endParaRPr lang="ru-RU"/>
        </a:p>
      </dgm:t>
    </dgm:pt>
    <dgm:pt modelId="{B1B90EC5-79B4-4612-8946-6B5F4E16B90A}" type="pres">
      <dgm:prSet presAssocID="{1F11CC08-5CAE-4012-A024-A19D8003C7E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2ADCE8-D0B0-4782-BCF6-893F8310DDEC}" type="pres">
      <dgm:prSet presAssocID="{9D9F9454-822A-4E9C-B59C-975522527C7F}" presName="composite" presStyleCnt="0"/>
      <dgm:spPr/>
    </dgm:pt>
    <dgm:pt modelId="{C1EA3EB8-4E72-446D-B11E-4B473E24BA1C}" type="pres">
      <dgm:prSet presAssocID="{9D9F9454-822A-4E9C-B59C-975522527C7F}" presName="imgShp" presStyleLbl="fgImgPlace1" presStyleIdx="0" presStyleCnt="3"/>
      <dgm:spPr/>
    </dgm:pt>
    <dgm:pt modelId="{1F1F0BF5-91A0-4A07-BB35-E29FD08B1B8D}" type="pres">
      <dgm:prSet presAssocID="{9D9F9454-822A-4E9C-B59C-975522527C7F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97597-0030-4F67-8EA1-5B7B9214B175}" type="pres">
      <dgm:prSet presAssocID="{D3013CA9-7345-4E47-8D73-F328B2F6FA95}" presName="spacing" presStyleCnt="0"/>
      <dgm:spPr/>
    </dgm:pt>
    <dgm:pt modelId="{37C01FEF-8271-471F-8FF9-5C6441DE2DD0}" type="pres">
      <dgm:prSet presAssocID="{7D5256CC-B81C-4A7A-AA1E-1F573BD4AE30}" presName="composite" presStyleCnt="0"/>
      <dgm:spPr/>
    </dgm:pt>
    <dgm:pt modelId="{A71C534B-0057-4F2C-A394-FE70FA1AE9DE}" type="pres">
      <dgm:prSet presAssocID="{7D5256CC-B81C-4A7A-AA1E-1F573BD4AE30}" presName="imgShp" presStyleLbl="fgImgPlace1" presStyleIdx="1" presStyleCnt="3"/>
      <dgm:spPr/>
    </dgm:pt>
    <dgm:pt modelId="{E8F4FCCC-C9B7-46C9-A58D-83476FDF37E3}" type="pres">
      <dgm:prSet presAssocID="{7D5256CC-B81C-4A7A-AA1E-1F573BD4AE30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8BDACA-C0AA-44A4-B2DD-CE599CB2E291}" type="pres">
      <dgm:prSet presAssocID="{26782109-65C8-4A99-93DB-126E685DE213}" presName="spacing" presStyleCnt="0"/>
      <dgm:spPr/>
    </dgm:pt>
    <dgm:pt modelId="{BD4EEF74-7479-4FB8-9DF1-B9B085FEE3D3}" type="pres">
      <dgm:prSet presAssocID="{4684777B-E5E2-4187-A9CD-CD535F361E25}" presName="composite" presStyleCnt="0"/>
      <dgm:spPr/>
    </dgm:pt>
    <dgm:pt modelId="{3CE400C9-D559-4F8F-ACCE-AA2963DD677A}" type="pres">
      <dgm:prSet presAssocID="{4684777B-E5E2-4187-A9CD-CD535F361E25}" presName="imgShp" presStyleLbl="fgImgPlace1" presStyleIdx="2" presStyleCnt="3"/>
      <dgm:spPr/>
    </dgm:pt>
    <dgm:pt modelId="{4BE7077D-3357-45B4-8B4D-0F6DF62DA24F}" type="pres">
      <dgm:prSet presAssocID="{4684777B-E5E2-4187-A9CD-CD535F361E2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8BD82F-2076-41BD-AB28-426A7323A62B}" type="presOf" srcId="{7D5256CC-B81C-4A7A-AA1E-1F573BD4AE30}" destId="{E8F4FCCC-C9B7-46C9-A58D-83476FDF37E3}" srcOrd="0" destOrd="0" presId="urn:microsoft.com/office/officeart/2005/8/layout/vList3"/>
    <dgm:cxn modelId="{A978AC39-2657-439E-A77C-C06924698432}" srcId="{1F11CC08-5CAE-4012-A024-A19D8003C7E6}" destId="{9D9F9454-822A-4E9C-B59C-975522527C7F}" srcOrd="0" destOrd="0" parTransId="{7B1A8341-1589-4DC1-9CB0-B9410B99C676}" sibTransId="{D3013CA9-7345-4E47-8D73-F328B2F6FA95}"/>
    <dgm:cxn modelId="{8F6A134B-136B-4353-8C23-6D635AF36A32}" srcId="{1F11CC08-5CAE-4012-A024-A19D8003C7E6}" destId="{7D5256CC-B81C-4A7A-AA1E-1F573BD4AE30}" srcOrd="1" destOrd="0" parTransId="{9A150A98-382B-41C7-ABAF-8DE87386E559}" sibTransId="{26782109-65C8-4A99-93DB-126E685DE213}"/>
    <dgm:cxn modelId="{FB81925C-C21F-424E-B963-F8E040619467}" type="presOf" srcId="{9D9F9454-822A-4E9C-B59C-975522527C7F}" destId="{1F1F0BF5-91A0-4A07-BB35-E29FD08B1B8D}" srcOrd="0" destOrd="0" presId="urn:microsoft.com/office/officeart/2005/8/layout/vList3"/>
    <dgm:cxn modelId="{0371F164-A186-4E79-A34B-67C1A9FF29CC}" srcId="{1F11CC08-5CAE-4012-A024-A19D8003C7E6}" destId="{4684777B-E5E2-4187-A9CD-CD535F361E25}" srcOrd="2" destOrd="0" parTransId="{9E4FAE24-48E1-4F61-AA4A-895432A2278D}" sibTransId="{00AD0A00-4B9A-47F4-A8CE-A3D65BFC99BC}"/>
    <dgm:cxn modelId="{1F9F2BA6-C020-4C09-B712-98CF6801612C}" type="presOf" srcId="{4684777B-E5E2-4187-A9CD-CD535F361E25}" destId="{4BE7077D-3357-45B4-8B4D-0F6DF62DA24F}" srcOrd="0" destOrd="0" presId="urn:microsoft.com/office/officeart/2005/8/layout/vList3"/>
    <dgm:cxn modelId="{A719F16B-8D0C-49E6-9308-66C963E781EE}" type="presOf" srcId="{1F11CC08-5CAE-4012-A024-A19D8003C7E6}" destId="{B1B90EC5-79B4-4612-8946-6B5F4E16B90A}" srcOrd="0" destOrd="0" presId="urn:microsoft.com/office/officeart/2005/8/layout/vList3"/>
    <dgm:cxn modelId="{78E1B06C-C667-4F2F-B576-1A91D8B4BBD9}" type="presParOf" srcId="{B1B90EC5-79B4-4612-8946-6B5F4E16B90A}" destId="{5B2ADCE8-D0B0-4782-BCF6-893F8310DDEC}" srcOrd="0" destOrd="0" presId="urn:microsoft.com/office/officeart/2005/8/layout/vList3"/>
    <dgm:cxn modelId="{80CE08C6-087C-4214-9573-6A37A2176B2D}" type="presParOf" srcId="{5B2ADCE8-D0B0-4782-BCF6-893F8310DDEC}" destId="{C1EA3EB8-4E72-446D-B11E-4B473E24BA1C}" srcOrd="0" destOrd="0" presId="urn:microsoft.com/office/officeart/2005/8/layout/vList3"/>
    <dgm:cxn modelId="{1ECD8871-9C97-4471-9F5D-C845B51706FF}" type="presParOf" srcId="{5B2ADCE8-D0B0-4782-BCF6-893F8310DDEC}" destId="{1F1F0BF5-91A0-4A07-BB35-E29FD08B1B8D}" srcOrd="1" destOrd="0" presId="urn:microsoft.com/office/officeart/2005/8/layout/vList3"/>
    <dgm:cxn modelId="{47EA193F-6776-4000-8900-6F359077223B}" type="presParOf" srcId="{B1B90EC5-79B4-4612-8946-6B5F4E16B90A}" destId="{B3997597-0030-4F67-8EA1-5B7B9214B175}" srcOrd="1" destOrd="0" presId="urn:microsoft.com/office/officeart/2005/8/layout/vList3"/>
    <dgm:cxn modelId="{FB6DDA8E-3744-4FBE-AB50-DFF893830347}" type="presParOf" srcId="{B1B90EC5-79B4-4612-8946-6B5F4E16B90A}" destId="{37C01FEF-8271-471F-8FF9-5C6441DE2DD0}" srcOrd="2" destOrd="0" presId="urn:microsoft.com/office/officeart/2005/8/layout/vList3"/>
    <dgm:cxn modelId="{8C75BAE1-B34E-4ADA-92E8-8C34011CC5ED}" type="presParOf" srcId="{37C01FEF-8271-471F-8FF9-5C6441DE2DD0}" destId="{A71C534B-0057-4F2C-A394-FE70FA1AE9DE}" srcOrd="0" destOrd="0" presId="urn:microsoft.com/office/officeart/2005/8/layout/vList3"/>
    <dgm:cxn modelId="{B9F7B112-1867-469E-B9A1-5AEB7A8484E4}" type="presParOf" srcId="{37C01FEF-8271-471F-8FF9-5C6441DE2DD0}" destId="{E8F4FCCC-C9B7-46C9-A58D-83476FDF37E3}" srcOrd="1" destOrd="0" presId="urn:microsoft.com/office/officeart/2005/8/layout/vList3"/>
    <dgm:cxn modelId="{B0B9A26C-AC21-4C6C-8F42-36849C5F0401}" type="presParOf" srcId="{B1B90EC5-79B4-4612-8946-6B5F4E16B90A}" destId="{188BDACA-C0AA-44A4-B2DD-CE599CB2E291}" srcOrd="3" destOrd="0" presId="urn:microsoft.com/office/officeart/2005/8/layout/vList3"/>
    <dgm:cxn modelId="{F315EC4D-6378-4EA4-9440-18700C8BC235}" type="presParOf" srcId="{B1B90EC5-79B4-4612-8946-6B5F4E16B90A}" destId="{BD4EEF74-7479-4FB8-9DF1-B9B085FEE3D3}" srcOrd="4" destOrd="0" presId="urn:microsoft.com/office/officeart/2005/8/layout/vList3"/>
    <dgm:cxn modelId="{A273D332-BAFE-44C1-9E0A-4E2BA48AAA43}" type="presParOf" srcId="{BD4EEF74-7479-4FB8-9DF1-B9B085FEE3D3}" destId="{3CE400C9-D559-4F8F-ACCE-AA2963DD677A}" srcOrd="0" destOrd="0" presId="urn:microsoft.com/office/officeart/2005/8/layout/vList3"/>
    <dgm:cxn modelId="{F55B94BB-E439-47FC-BF20-A4B0706ED6A1}" type="presParOf" srcId="{BD4EEF74-7479-4FB8-9DF1-B9B085FEE3D3}" destId="{4BE7077D-3357-45B4-8B4D-0F6DF62DA24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1F0BF5-91A0-4A07-BB35-E29FD08B1B8D}">
      <dsp:nvSpPr>
        <dsp:cNvPr id="0" name=""/>
        <dsp:cNvSpPr/>
      </dsp:nvSpPr>
      <dsp:spPr>
        <a:xfrm rot="10800000">
          <a:off x="2455064" y="1230"/>
          <a:ext cx="7933944" cy="182666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5507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Гигиена - это наука, которая изучает влияние факторов окружающей среды на здоровье людей и разрабатывает профилактические мероприятия, направленные на предупреждение заболеваний и укрепление здоровья населения.</a:t>
          </a:r>
          <a:endParaRPr lang="ru-RU" sz="2300" kern="1200" dirty="0"/>
        </a:p>
      </dsp:txBody>
      <dsp:txXfrm rot="10800000">
        <a:off x="2911729" y="1230"/>
        <a:ext cx="7477279" cy="1826661"/>
      </dsp:txXfrm>
    </dsp:sp>
    <dsp:sp modelId="{C1EA3EB8-4E72-446D-B11E-4B473E24BA1C}">
      <dsp:nvSpPr>
        <dsp:cNvPr id="0" name=""/>
        <dsp:cNvSpPr/>
      </dsp:nvSpPr>
      <dsp:spPr>
        <a:xfrm>
          <a:off x="1541733" y="1230"/>
          <a:ext cx="1826661" cy="182666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F4FCCC-C9B7-46C9-A58D-83476FDF37E3}">
      <dsp:nvSpPr>
        <dsp:cNvPr id="0" name=""/>
        <dsp:cNvSpPr/>
      </dsp:nvSpPr>
      <dsp:spPr>
        <a:xfrm rot="10800000">
          <a:off x="2455064" y="2373165"/>
          <a:ext cx="7933944" cy="182666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5507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Цель гигиены - это профилактика нарушений здоровья и возникновения заболеваний у человека.</a:t>
          </a:r>
          <a:endParaRPr lang="ru-RU" sz="2300" kern="1200"/>
        </a:p>
      </dsp:txBody>
      <dsp:txXfrm rot="10800000">
        <a:off x="2911729" y="2373165"/>
        <a:ext cx="7477279" cy="1826661"/>
      </dsp:txXfrm>
    </dsp:sp>
    <dsp:sp modelId="{A71C534B-0057-4F2C-A394-FE70FA1AE9DE}">
      <dsp:nvSpPr>
        <dsp:cNvPr id="0" name=""/>
        <dsp:cNvSpPr/>
      </dsp:nvSpPr>
      <dsp:spPr>
        <a:xfrm>
          <a:off x="1541733" y="2373165"/>
          <a:ext cx="1826661" cy="182666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E7077D-3357-45B4-8B4D-0F6DF62DA24F}">
      <dsp:nvSpPr>
        <dsp:cNvPr id="0" name=""/>
        <dsp:cNvSpPr/>
      </dsp:nvSpPr>
      <dsp:spPr>
        <a:xfrm rot="10800000">
          <a:off x="2455064" y="4745099"/>
          <a:ext cx="7933944" cy="182666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5507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Личная гигиена - это поведение человека, направленное на гигиеническое содержание тела (кожи, волос, ногтей, зубов), обуви и одежды, жилища, закаливание организма.</a:t>
          </a:r>
          <a:endParaRPr lang="ru-RU" sz="2300" kern="1200"/>
        </a:p>
      </dsp:txBody>
      <dsp:txXfrm rot="10800000">
        <a:off x="2911729" y="4745099"/>
        <a:ext cx="7477279" cy="1826661"/>
      </dsp:txXfrm>
    </dsp:sp>
    <dsp:sp modelId="{3CE400C9-D559-4F8F-ACCE-AA2963DD677A}">
      <dsp:nvSpPr>
        <dsp:cNvPr id="0" name=""/>
        <dsp:cNvSpPr/>
      </dsp:nvSpPr>
      <dsp:spPr>
        <a:xfrm>
          <a:off x="1541733" y="4745099"/>
          <a:ext cx="1826661" cy="182666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812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123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04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90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609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600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20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03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541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95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792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6DD1B-D638-43F4-BECD-A0841E81F76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A6C42-60E4-459F-8D23-C10E62F9C4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21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7123" y="-1074572"/>
            <a:ext cx="9144000" cy="2387600"/>
          </a:xfrm>
        </p:spPr>
        <p:txBody>
          <a:bodyPr/>
          <a:lstStyle/>
          <a:p>
            <a:r>
              <a:rPr lang="ru-RU" u="sng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 студента</a:t>
            </a:r>
            <a:endParaRPr lang="ru-RU" u="sng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657" y="5202238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воспитатель </a:t>
            </a: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Рыкева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38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1136" b="14347"/>
          <a:stretch/>
        </p:blipFill>
        <p:spPr>
          <a:xfrm>
            <a:off x="-83129" y="2204769"/>
            <a:ext cx="12358255" cy="4761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562" y="552955"/>
            <a:ext cx="11540837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ЗНАТЬ И СОБЛЮДАТЬ ПРАВИЛА ЛИЧНОЙ ГИГИЕНЫ ВАЖНО КАЖДОМУ ЧЕЛОВЕКУ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12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74073" y="1990580"/>
            <a:ext cx="12337472" cy="2876839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56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6581583"/>
              </p:ext>
            </p:extLst>
          </p:nvPr>
        </p:nvGraphicFramePr>
        <p:xfrm>
          <a:off x="-1294412" y="190006"/>
          <a:ext cx="11930743" cy="6572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/>
          <a:srcRect l="1762" t="1753" r="74625" b="73474"/>
          <a:stretch/>
        </p:blipFill>
        <p:spPr>
          <a:xfrm>
            <a:off x="171450" y="95004"/>
            <a:ext cx="1971675" cy="20686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/>
          <a:srcRect l="26679" t="73708" r="50585" b="3282"/>
          <a:stretch/>
        </p:blipFill>
        <p:spPr>
          <a:xfrm>
            <a:off x="178592" y="4871879"/>
            <a:ext cx="1964533" cy="19861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/>
          <a:srcRect l="50999" t="49576" r="25765" b="26914"/>
          <a:stretch/>
        </p:blipFill>
        <p:spPr>
          <a:xfrm>
            <a:off x="171450" y="2500311"/>
            <a:ext cx="1971675" cy="19928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118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u="sng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сновы личной гигиены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885" y="1365662"/>
            <a:ext cx="11340935" cy="5023263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Гигиеническое содержание тела (кожи, волос, полости рта, органов слуха, зрения, половых органов);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питания;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одежды и обуви;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жилища;</a:t>
            </a: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требований личной гигиены может негативно сказаться на здоровье не только одного человека, но и больших групп людей особенно в общежитии.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13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579" y="-7495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Гигиеническое содержание тела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135" y="1009403"/>
            <a:ext cx="11459688" cy="584859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чистоты тела очень важно, ведь именно кожа защищает человеческий организм от пагубного влияния внешней среды. Помимо защиты, кожа выполняет целый ряд функций: терморегулирующей, обменной, дыхательной, секреторной и др.</a:t>
            </a:r>
          </a:p>
          <a:p>
            <a:pPr marL="0" indent="0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правила: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Мыть тело необходимо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теплой водой, используя специальные средства (мыло, гель для душа и др.). Температура воды должна быть немного выше нормальной температуры тела (37-38 градусов).Ежедневно кожный покров вырабатывает сало и пот, которые создают благоприятные условия для размножения болезнетворных бактерий, грибков и других вредных микроорганизмов.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ванну, душ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применением мочалки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реже 1 раза в неделю.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умывания использовать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средства.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Прыщи и угри самостоятельно выдавливать не стоит, так как это может привести к присоединению бактериальной инфекции.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следить за чистотой рук и ногтей. Грязь, содержащая болезнетворные микробы может попасть с рук в рот через пищу. </a:t>
            </a:r>
          </a:p>
        </p:txBody>
      </p:sp>
    </p:spTree>
    <p:extLst>
      <p:ext uri="{BB962C8B-B14F-4D97-AF65-F5344CB8AC3E}">
        <p14:creationId xmlns:p14="http://schemas.microsoft.com/office/powerpoint/2010/main" val="362998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760" y="237506"/>
            <a:ext cx="11554691" cy="6187045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необходимо мыть 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антибактериальным мылом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возвращению домой, до посещения туалета и обязательно после туалета, перед едой и после приема пищи, после кашля, чихания и сморкания, после прикосновения к ручкам дверей и другим поверхностям в общественных местах, после контакта с сырыми яйцами и мясом, после контакта с мусором, после контакта с деньгами, после контакта с кровью, после контакта с животными и их отходами (как уличными, так и домашними).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Ноги необходимо мыть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прохладной водой и обязательно использовать мыло. Холодная вода уменьшает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потовыделение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 необходимости стричь ногти на ногах.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Зубы необходимо чистить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2-х раз в день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3 минут и более.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еды рекомендуется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полоскать рот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использовать жевательную резинку без сахара, способствующую механическому удалению остатков пищи. Продолжительность использования жевательной резинки не должна превышать 5 минут. Также использовать дополнительные средства: зубные нити, зубочистки, межзубные ершики и ирригатор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Уши необходимо регулярно очищать от ушной серы. Серные пробки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промывает только врач.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39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-221158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питания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635" y="938152"/>
            <a:ext cx="11376561" cy="543889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Полноценное и рациональное питание обеспечивает нормальное функционирование организма, нормальный рост, поддерживает работоспособность и физическую активность.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правило - это соблюдение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режима питания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Частота приема пищи для взрослого человека - не менее 3-х раз в сутки, в нашел колледже организовано 5-ти разовое питание.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должно быть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сбалансированным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нутриентному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составу в течение суток: соотношение белков, жиров и углеводов - 1:1,2:4,6. Необходимо соблюдать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калорийность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течение дня (в среднем, для взрослого человека - это 2850 ккал). На стенде в столовой висит меню, где вся калорийность уже рассчитана на порцию.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соблюдать правила безопасности в отношении продуктов питания: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мытье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фруктов и овощей перед употреблением в пищу, соблюдение сроков хранения и годности продуктов питания.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питьевого режима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пить только кипяченую или бутилированную воду.</a:t>
            </a:r>
          </a:p>
        </p:txBody>
      </p:sp>
    </p:spTree>
    <p:extLst>
      <p:ext uri="{BB962C8B-B14F-4D97-AF65-F5344CB8AC3E}">
        <p14:creationId xmlns:p14="http://schemas.microsoft.com/office/powerpoint/2010/main" val="336417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322" y="-288018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одежды и обуви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927" y="748144"/>
            <a:ext cx="11428021" cy="575953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выражению Ф. Ф. Эрисмана, одежда является своеобразным кольцом защиты от неблагоприятных природных условий, механических воздействий, предохраняет поверхность тела от загрязнения, избыточного солнечного излучения, других неблагоприятных факторов бытовой и производственной среды.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надевается по сезону. Она не должна сковывать движения, мешать дыханию нарушать кровоток. За день на поверхность одежды оседает пыль, бактерии, поэтому следует переодеться, придя домой, а на ночь одеть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пижаму. Также обязательно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иметь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отдельную одежду для учебы, для работы и т.д.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каждого купания нательное белье нужно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менять.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Носки, колготки также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сменяются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ежедневно;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Вся одежда должна часто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стираться и чиститься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каждый день нужно следить за 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опрятностью. 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колледже имеется прачечная.</a:t>
            </a:r>
          </a:p>
          <a:p>
            <a:pPr marL="0" indent="0" algn="ctr">
              <a:buNone/>
            </a:pPr>
            <a:r>
              <a:rPr lang="ru-RU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назначению выделяют обувь бытовую, спортивную, специальную рабочую,, военную, лечебную, уличную и т. д.</a:t>
            </a:r>
            <a:endParaRPr lang="ru-RU" sz="23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Обувь </a:t>
            </a:r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бладать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низкой теплопроводностью, обеспечивать оптимальный микроклимат обувного пространства, его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вентиляцию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ыть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удобной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использовании, не нарушать кровоснабжение, рост и формирование костно-мышечных элементов стопы, не затруднять свободу движений при ходьбе, занятиях физкультурой и трудовых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возрастным и другим физиологическим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особенностям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организма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егко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чиститься и высушиваться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продолжительное время сохранять первоначальную конфигурацию и гигиенические свойства.</a:t>
            </a:r>
          </a:p>
          <a:p>
            <a:pPr marL="0" indent="0" algn="just"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5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4691"/>
            <a:ext cx="10515600" cy="77585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жилища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3" y="900546"/>
            <a:ext cx="11388436" cy="543098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Чистое, светлое, теплое, уютное жилище имеет огромное значение для сохранения здоровья и работоспособности человека, роста и </a:t>
            </a: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развития.</a:t>
            </a:r>
            <a:endParaRPr lang="ru-RU" sz="2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гигиены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комнаты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поддержание чистоты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которого необходимо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влажную уборку (вытирать влажной тряпкой или специальными салфетками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Подметать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 влажной щёткой или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протирать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его влажной ветошью (не реже 1 раза неделю- с использованием моющих и дезинфицирующих средств);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мере загрязнения мыть окна (не реже 2 раз в год);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остоянно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проветривать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помещение не менее 3-х раз в день по 30 мин., а в теплое время года лучше держать окна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открытыми;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Складывать вещи и предметы в шкаф и тумбочку;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тщательно убирать кухню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санузел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35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761" y="296883"/>
            <a:ext cx="11329060" cy="61276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таких составляющих личной гигиены как гигиеническое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тела, гигиена питания, гигиена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одежды и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обуви, гигиена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жилища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немаловажны: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половых органов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(своевременное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лечение общих инфекционных заболеваний и заболеваний передающихся половым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путем, соблюдение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личной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гигиены -чистота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половых органов, ношение свободного, чистого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белья, 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посещения туалета необходимо применять туалетную бумагу, влажные салфетки для интимной гигиены, либо подмываться с использованием мыла для интимной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(необходимо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режим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сна, ложиться спать и вставать нужно в одно и тоже время, постоянные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часы сна - основа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здоровья, нарушение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режима может привести к бессоннице, утомлению,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стрессам, продолжительность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 должна составлять не менее 7-8 часов, но и не более.)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6482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1100</Words>
  <Application>Microsoft Office PowerPoint</Application>
  <PresentationFormat>Широкоэкранный</PresentationFormat>
  <Paragraphs>56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Личная гигиена студента</vt:lpstr>
      <vt:lpstr>Презентация PowerPoint</vt:lpstr>
      <vt:lpstr>Основы личной гигиены  </vt:lpstr>
      <vt:lpstr>Гигиеническое содержание тела </vt:lpstr>
      <vt:lpstr>Презентация PowerPoint</vt:lpstr>
      <vt:lpstr>Гигиена питания</vt:lpstr>
      <vt:lpstr>Гигиена одежды и обуви</vt:lpstr>
      <vt:lpstr>Гигиена жилища</vt:lpstr>
      <vt:lpstr>Презентация PowerPoint</vt:lpstr>
      <vt:lpstr>ЗНАТЬ И СОБЛЮДАТЬ ПРАВИЛА ЛИЧНОЙ ГИГИЕНЫ ВАЖНО КАЖДОМУ ЧЕЛОВЕКУ 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Личная гигиена студента</dc:title>
  <dc:creator>4-111</dc:creator>
  <cp:lastModifiedBy>Marisha</cp:lastModifiedBy>
  <cp:revision>16</cp:revision>
  <dcterms:created xsi:type="dcterms:W3CDTF">2022-10-31T22:38:24Z</dcterms:created>
  <dcterms:modified xsi:type="dcterms:W3CDTF">2022-11-01T13:32:50Z</dcterms:modified>
</cp:coreProperties>
</file>