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20"/>
  </p:notesMasterIdLst>
  <p:sldIdLst>
    <p:sldId id="256" r:id="rId2"/>
    <p:sldId id="261" r:id="rId3"/>
    <p:sldId id="267" r:id="rId4"/>
    <p:sldId id="262" r:id="rId5"/>
    <p:sldId id="282" r:id="rId6"/>
    <p:sldId id="258" r:id="rId7"/>
    <p:sldId id="259" r:id="rId8"/>
    <p:sldId id="283" r:id="rId9"/>
    <p:sldId id="263" r:id="rId10"/>
    <p:sldId id="288" r:id="rId11"/>
    <p:sldId id="290" r:id="rId12"/>
    <p:sldId id="297" r:id="rId13"/>
    <p:sldId id="293" r:id="rId14"/>
    <p:sldId id="285" r:id="rId15"/>
    <p:sldId id="264" r:id="rId16"/>
    <p:sldId id="265" r:id="rId17"/>
    <p:sldId id="289" r:id="rId18"/>
    <p:sldId id="286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9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208D1D-1AAE-48BF-8588-0CCE939E909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397C30-0E41-4B69-84FC-4BA45A3494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3004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397C30-0E41-4B69-84FC-4BA45A34948C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17310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397C30-0E41-4B69-84FC-4BA45A34948C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93583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170D7-45D5-4D77-B6F2-D9513566923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ABAAC-E4C5-4F4A-A60B-9D115036C0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6529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170D7-45D5-4D77-B6F2-D9513566923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ABAAC-E4C5-4F4A-A60B-9D115036C0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5998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170D7-45D5-4D77-B6F2-D9513566923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ABAAC-E4C5-4F4A-A60B-9D115036C08F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784294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170D7-45D5-4D77-B6F2-D9513566923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ABAAC-E4C5-4F4A-A60B-9D115036C0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8587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170D7-45D5-4D77-B6F2-D9513566923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ABAAC-E4C5-4F4A-A60B-9D115036C08F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752654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170D7-45D5-4D77-B6F2-D9513566923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ABAAC-E4C5-4F4A-A60B-9D115036C0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23018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170D7-45D5-4D77-B6F2-D9513566923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ABAAC-E4C5-4F4A-A60B-9D115036C0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75675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170D7-45D5-4D77-B6F2-D9513566923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ABAAC-E4C5-4F4A-A60B-9D115036C0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3879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170D7-45D5-4D77-B6F2-D9513566923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ABAAC-E4C5-4F4A-A60B-9D115036C0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045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170D7-45D5-4D77-B6F2-D9513566923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ABAAC-E4C5-4F4A-A60B-9D115036C0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8606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170D7-45D5-4D77-B6F2-D9513566923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ABAAC-E4C5-4F4A-A60B-9D115036C0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803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170D7-45D5-4D77-B6F2-D9513566923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ABAAC-E4C5-4F4A-A60B-9D115036C0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141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170D7-45D5-4D77-B6F2-D9513566923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ABAAC-E4C5-4F4A-A60B-9D115036C0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11463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170D7-45D5-4D77-B6F2-D9513566923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ABAAC-E4C5-4F4A-A60B-9D115036C0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5503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170D7-45D5-4D77-B6F2-D9513566923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ABAAC-E4C5-4F4A-A60B-9D115036C0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7664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ABAAC-E4C5-4F4A-A60B-9D115036C08F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170D7-45D5-4D77-B6F2-D95135669234}" type="datetimeFigureOut">
              <a:rPr lang="ru-RU" smtClean="0"/>
              <a:t>01.11.2022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9418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A170D7-45D5-4D77-B6F2-D9513566923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07ABAAC-E4C5-4F4A-A60B-9D115036C0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902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autizmy-net.ru/wp-content/uploads/2018/03/peks-motivacionye-predmety.pn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autizmy-net.ru/wp-content/uploads/2018/03/peks-motivacionnye-dejstviya.pn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autizmy-net.ru/wp-content/uploads/2018/03/peks-raspisanie.pn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884903" y="752168"/>
            <a:ext cx="9748684" cy="149714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Карточки PECS – система альтернативной коммуникации для </a:t>
            </a:r>
            <a:r>
              <a:rPr lang="ru-RU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аутистов</a:t>
            </a:r>
            <a:r>
              <a:rPr lang="ru-RU" dirty="0">
                <a:solidFill>
                  <a:srgbClr val="0070C0"/>
                </a:solidFill>
              </a:rPr>
              <a:t/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6513513" y="5313363"/>
            <a:ext cx="5678487" cy="895350"/>
          </a:xfrm>
        </p:spPr>
        <p:txBody>
          <a:bodyPr>
            <a:normAutofit/>
          </a:bodyPr>
          <a:lstStyle/>
          <a:p>
            <a:pPr algn="r"/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Составила: учитель-логопед Рогожникова Т.А</a:t>
            </a:r>
          </a:p>
          <a:p>
            <a:pPr algn="r"/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Улан-Удэ, 2022 г.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22526" t="12101" r="36656" b="17713"/>
          <a:stretch/>
        </p:blipFill>
        <p:spPr bwMode="auto">
          <a:xfrm>
            <a:off x="2616124" y="2249309"/>
            <a:ext cx="4527754" cy="30644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52836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7017" t="15770" r="41753" b="33314"/>
          <a:stretch/>
        </p:blipFill>
        <p:spPr>
          <a:xfrm>
            <a:off x="553505" y="292764"/>
            <a:ext cx="9165682" cy="6363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046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 rotWithShape="1">
          <a:blip r:embed="rId3"/>
          <a:srcRect l="26457" t="21850" r="22739" b="20394"/>
          <a:stretch/>
        </p:blipFill>
        <p:spPr>
          <a:xfrm>
            <a:off x="472440" y="235975"/>
            <a:ext cx="11282025" cy="6430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894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51662" t="26714" r="26914" b="13609"/>
          <a:stretch/>
        </p:blipFill>
        <p:spPr>
          <a:xfrm>
            <a:off x="575188" y="545690"/>
            <a:ext cx="4630993" cy="545113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37607" t="33569" r="44824" b="28730"/>
          <a:stretch/>
        </p:blipFill>
        <p:spPr>
          <a:xfrm>
            <a:off x="5088850" y="569414"/>
            <a:ext cx="4498652" cy="5427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89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Логопедическая игра «Гласные»</a:t>
            </a: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1" t="7491" r="2730" b="16380"/>
          <a:stretch/>
        </p:blipFill>
        <p:spPr>
          <a:xfrm rot="5400000">
            <a:off x="5900347" y="1223125"/>
            <a:ext cx="4719488" cy="56063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32" t="9463" r="9671" b="42795"/>
          <a:stretch/>
        </p:blipFill>
        <p:spPr>
          <a:xfrm>
            <a:off x="929150" y="2907906"/>
            <a:ext cx="3895618" cy="34593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74071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0806" t="12198" r="44030" b="28529"/>
          <a:stretch/>
        </p:blipFill>
        <p:spPr>
          <a:xfrm>
            <a:off x="1755058" y="530942"/>
            <a:ext cx="5766619" cy="60898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66094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расписание</a:t>
            </a:r>
            <a:b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89520" y="3661145"/>
            <a:ext cx="3840480" cy="2625925"/>
          </a:xfrm>
        </p:spPr>
        <p:txBody>
          <a:bodyPr/>
          <a:lstStyle/>
          <a:p>
            <a:pPr marL="0" indent="0">
              <a:buNone/>
            </a:pPr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Школьное расписание</a:t>
            </a:r>
          </a:p>
          <a:p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9" r="8925" b="42992"/>
          <a:stretch/>
        </p:blipFill>
        <p:spPr>
          <a:xfrm>
            <a:off x="192850" y="2609054"/>
            <a:ext cx="6830231" cy="4061475"/>
          </a:xfrm>
          <a:prstGeom prst="rect">
            <a:avLst/>
          </a:prstGeom>
        </p:spPr>
      </p:pic>
      <p:pic>
        <p:nvPicPr>
          <p:cNvPr id="6" name="Рисунок 5" descr="Общение карточками пекс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7342" y="227647"/>
            <a:ext cx="5221145" cy="27367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434823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9617040" cy="865239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арточки 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PECS по темам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474839"/>
            <a:ext cx="9823518" cy="5132438"/>
          </a:xfrm>
        </p:spPr>
        <p:txBody>
          <a:bodyPr>
            <a:noAutofit/>
          </a:bodyPr>
          <a:lstStyle/>
          <a:p>
            <a:r>
              <a:rPr lang="ru-RU" sz="3600" dirty="0" smtClean="0"/>
              <a:t>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поездка к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бабушке»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«поездка в магазин»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«я иду на улицу»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«просмотр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мультиков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карточки с нуждами» и т.д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 !</a:t>
            </a:r>
            <a:r>
              <a:rPr lang="ru-RU" sz="24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Все </a:t>
            </a:r>
            <a:r>
              <a:rPr lang="ru-RU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карточки для занятий должны быть в доступе, чтобы ребенок смог в любой момент ими пользоваться.</a:t>
            </a:r>
          </a:p>
          <a:p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92970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3174" y="383458"/>
            <a:ext cx="8760542" cy="82591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Планшет - подсказка «Я иду на улицу»</a:t>
            </a: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7" t="1571"/>
          <a:stretch/>
        </p:blipFill>
        <p:spPr>
          <a:xfrm rot="5400000">
            <a:off x="2639129" y="-412123"/>
            <a:ext cx="5075108" cy="83180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20194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83457" y="457199"/>
            <a:ext cx="11621730" cy="6282813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Практические советы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педагогам и родителям</a:t>
            </a:r>
          </a:p>
          <a:p>
            <a:pPr marL="0" indent="0" algn="ctr">
              <a:buNone/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типичные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ошибки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родителей)</a:t>
            </a:r>
          </a:p>
          <a:p>
            <a:pPr algn="ctr"/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Ваша папка с картинками, которую условно можно назвать коммуникативной книгой, должна использоваться постоянно. Для этого ее необходимо брать с собой за пределы квартиры на улицу ,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общественные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места и образовательное учреждение.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четкое следование последовательности этапов и тщательная работа на каждом из них позволит полноценно пользоваться системой и достичь результатов. Не нужно торопить ребенка и требовать от него желаемых результатов.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понимать, что мы до последнего ждем от ребенка самостоятельности в ответах. Подсказка, которая также необходима при затруднениях ребенка, не должна становится основой обучения. Иначе мы не достигнем продвижения.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Запрещается убирать из книжки карточки, чтобы сократить количество просьб и высказываний с их участием. Следует реагировать также, как и при ответе полноценно разговаривающего ребенка. В этом случае мы не отбираем возможность общаться, а учимся обоснованно отвечать «Нет».</a:t>
            </a:r>
          </a:p>
          <a:p>
            <a:pPr marL="0" indent="0" algn="ctr">
              <a:buNone/>
            </a:pP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65951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3" r="3092"/>
          <a:stretch/>
        </p:blipFill>
        <p:spPr>
          <a:xfrm>
            <a:off x="471948" y="265472"/>
            <a:ext cx="8568813" cy="6290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383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7979970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</a:rPr>
              <a:t>Основные преимущества использования системы РЕСS:</a:t>
            </a:r>
            <a:r>
              <a:rPr lang="ru-RU" dirty="0">
                <a:solidFill>
                  <a:srgbClr val="0070C0"/>
                </a:solidFill>
                <a:latin typeface="Calibri" panose="020F0502020204030204" pitchFamily="34" charset="0"/>
              </a:rPr>
              <a:t/>
            </a:r>
            <a:br>
              <a:rPr lang="ru-RU" dirty="0">
                <a:solidFill>
                  <a:srgbClr val="0070C0"/>
                </a:solidFill>
                <a:latin typeface="Calibri" panose="020F0502020204030204" pitchFamily="34" charset="0"/>
              </a:rPr>
            </a:b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4284" y="276645"/>
            <a:ext cx="3047067" cy="18028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324465" y="2182762"/>
            <a:ext cx="894337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850" algn="just"/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. РЕСS – это программа, которая позволяет быстро приобрести базисные функциональные навыки коммуникации.</a:t>
            </a:r>
            <a:endParaRPr lang="ru-RU" sz="2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indent="450850" algn="just"/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2. С помощью РЕСS можно быстрее обучить ребенка проявлять инициативу и спонтанно произносить слова, чем с помощью обучения наименований предметов, вокальной имитации, или усиления взгляда.</a:t>
            </a:r>
            <a:endParaRPr lang="ru-RU" sz="2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indent="450850" algn="just"/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3. С помощью РЕСS общение для ребенка с окружающими людьми становится более доступным и, таким образом, становится возможным обобщение приобретенных вербальных навыков </a:t>
            </a:r>
            <a:endParaRPr lang="ru-RU" sz="24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003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50723"/>
            <a:ext cx="8596668" cy="6032089"/>
          </a:xfrm>
        </p:spPr>
        <p:txBody>
          <a:bodyPr/>
          <a:lstStyle/>
          <a:p>
            <a:pPr algn="ctr"/>
            <a:r>
              <a:rPr lang="ru-RU" b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 этап - 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вводить 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первыми две карточки PECS – «нет» и «да»</a:t>
            </a:r>
            <a:endParaRPr lang="ru-RU" u="sng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Пекс да и нет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577" y="1976284"/>
            <a:ext cx="7059971" cy="29349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677335" y="5412659"/>
            <a:ext cx="89681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Важно!</a:t>
            </a:r>
            <a:r>
              <a:rPr lang="ru-RU" sz="2400" i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Если ребенок может произнести слово «нет» и «да» или показать жестом, карточки использовать не нужно.</a:t>
            </a: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745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3563" y="357086"/>
            <a:ext cx="8596668" cy="13208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символов</a:t>
            </a: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668861" y="2160588"/>
            <a:ext cx="4184035" cy="3880772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СИМВОЛ ОТРИЦАНИЯ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СИМВОЛ СОГЛАСИЯ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55406" y="2403987"/>
            <a:ext cx="3810945" cy="293492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НЕТ/ПЛОХО</a:t>
            </a:r>
          </a:p>
          <a:p>
            <a:pPr algn="ctr"/>
            <a:endParaRPr lang="ru-RU" dirty="0">
              <a:solidFill>
                <a:srgbClr val="FF0000"/>
              </a:solidFill>
            </a:endParaRPr>
          </a:p>
          <a:p>
            <a:pPr algn="ctr"/>
            <a:endParaRPr lang="ru-RU" dirty="0" smtClean="0">
              <a:solidFill>
                <a:srgbClr val="FF0000"/>
              </a:solidFill>
            </a:endParaRPr>
          </a:p>
          <a:p>
            <a:pPr algn="ctr"/>
            <a:endParaRPr lang="ru-RU" dirty="0">
              <a:solidFill>
                <a:srgbClr val="FF0000"/>
              </a:solidFill>
            </a:endParaRPr>
          </a:p>
          <a:p>
            <a:pPr algn="ctr"/>
            <a:endParaRPr lang="ru-RU" dirty="0" smtClean="0">
              <a:solidFill>
                <a:srgbClr val="FF0000"/>
              </a:solidFill>
            </a:endParaRPr>
          </a:p>
          <a:p>
            <a:pPr algn="ctr"/>
            <a:endParaRPr lang="ru-RU" dirty="0">
              <a:solidFill>
                <a:srgbClr val="FF0000"/>
              </a:solidFill>
            </a:endParaRPr>
          </a:p>
          <a:p>
            <a:pPr algn="ctr"/>
            <a:endParaRPr lang="ru-RU" dirty="0">
              <a:solidFill>
                <a:srgbClr val="FF0000"/>
              </a:solidFill>
            </a:endParaRPr>
          </a:p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66351" y="2389238"/>
            <a:ext cx="3813972" cy="294967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ДА/ХОРОШО</a:t>
            </a: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916" y="3327393"/>
            <a:ext cx="1547163" cy="154716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1995151" y="3369394"/>
            <a:ext cx="1531454" cy="1547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87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этап 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мотивационные предметы и действия ребенка.</a:t>
            </a:r>
            <a:b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Мотивационные предметы пекс">
            <a:hlinkClick r:id="rId2"/>
          </p:cNvPr>
          <p:cNvPicPr>
            <a:picLocks noGrp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45"/>
          <a:stretch/>
        </p:blipFill>
        <p:spPr bwMode="auto">
          <a:xfrm>
            <a:off x="1769806" y="1930400"/>
            <a:ext cx="6769509" cy="34675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677333" y="5633884"/>
            <a:ext cx="96465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Важно!</a:t>
            </a:r>
            <a:r>
              <a:rPr lang="ru-RU" sz="2400" i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Как только ребенок пытается назвать желаемый предмет словом, карточку следует убрать из альбома.</a:t>
            </a:r>
            <a:br>
              <a:rPr lang="ru-RU" sz="2400" i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0431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Картинки с обозначением действий</a:t>
            </a: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Картинки пекс обозначающие действия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3613" y="1591187"/>
            <a:ext cx="7654413" cy="43966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49148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Визуальные инструкциями</a:t>
            </a: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2687" y="1401682"/>
            <a:ext cx="4925962" cy="5352859"/>
          </a:xfrm>
        </p:spPr>
      </p:pic>
    </p:spTree>
    <p:extLst>
      <p:ext uri="{BB962C8B-B14F-4D97-AF65-F5344CB8AC3E}">
        <p14:creationId xmlns:p14="http://schemas.microsoft.com/office/powerpoint/2010/main" val="507454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206478"/>
            <a:ext cx="9499053" cy="1297858"/>
          </a:xfrm>
        </p:spPr>
        <p:txBody>
          <a:bodyPr/>
          <a:lstStyle/>
          <a:p>
            <a:r>
              <a:rPr lang="ru-RU" b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Третий этап 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карточки с обозначением 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события — расписание.</a:t>
            </a:r>
          </a:p>
        </p:txBody>
      </p:sp>
      <p:pic>
        <p:nvPicPr>
          <p:cNvPr id="4" name="Объект 3" descr="Пекс расписание дня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9981" y="1504336"/>
            <a:ext cx="8539316" cy="42622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235975" y="5973097"/>
            <a:ext cx="107073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ru-RU" sz="2400" b="1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Важно! </a:t>
            </a:r>
            <a:r>
              <a:rPr lang="ru-RU" sz="2400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Этот </a:t>
            </a:r>
            <a:r>
              <a:rPr lang="ru-RU" sz="24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этап вводится при условии, что ребенок видит и понимает картинки на карточках и соотносит картинки с их значением.</a:t>
            </a: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7568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1357</TotalTime>
  <Words>440</Words>
  <Application>Microsoft Office PowerPoint</Application>
  <PresentationFormat>Широкоэкранный</PresentationFormat>
  <Paragraphs>73</Paragraphs>
  <Slides>18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Calibri</vt:lpstr>
      <vt:lpstr>Times New Roman</vt:lpstr>
      <vt:lpstr>Trebuchet MS</vt:lpstr>
      <vt:lpstr>Wingdings 3</vt:lpstr>
      <vt:lpstr>Аспект</vt:lpstr>
      <vt:lpstr>Карточки PECS – система альтернативной коммуникации для аутистов </vt:lpstr>
      <vt:lpstr>Презентация PowerPoint</vt:lpstr>
      <vt:lpstr>Основные преимущества использования системы РЕСS: </vt:lpstr>
      <vt:lpstr>Первый  этап - вводить первыми две карточки PECS – «нет» и «да»</vt:lpstr>
      <vt:lpstr>Примеры символов</vt:lpstr>
      <vt:lpstr>Второй этап - мотивационные предметы и действия ребенка. </vt:lpstr>
      <vt:lpstr>Картинки с обозначением действий</vt:lpstr>
      <vt:lpstr>Визуальные инструкциями</vt:lpstr>
      <vt:lpstr>Третий этап – карточки с обозначением события — расписание.</vt:lpstr>
      <vt:lpstr>Презентация PowerPoint</vt:lpstr>
      <vt:lpstr>Презентация PowerPoint</vt:lpstr>
      <vt:lpstr>Презентация PowerPoint</vt:lpstr>
      <vt:lpstr>Логопедическая игра «Гласные»</vt:lpstr>
      <vt:lpstr>Презентация PowerPoint</vt:lpstr>
      <vt:lpstr>Домашнее расписание </vt:lpstr>
      <vt:lpstr>Карточки PECS по темам</vt:lpstr>
      <vt:lpstr>Планшет - подсказка «Я иду на улицу»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Карточки PECS – система альтернативной коммуникации для аутистов</dc:title>
  <dc:creator>Татьяна</dc:creator>
  <cp:lastModifiedBy>Татьяна</cp:lastModifiedBy>
  <cp:revision>82</cp:revision>
  <dcterms:created xsi:type="dcterms:W3CDTF">2022-01-30T10:38:21Z</dcterms:created>
  <dcterms:modified xsi:type="dcterms:W3CDTF">2022-11-01T13:38:10Z</dcterms:modified>
</cp:coreProperties>
</file>