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6" r:id="rId1"/>
  </p:sldMasterIdLst>
  <p:sldIdLst>
    <p:sldId id="256" r:id="rId2"/>
    <p:sldId id="257" r:id="rId3"/>
    <p:sldId id="258" r:id="rId4"/>
    <p:sldId id="259" r:id="rId5"/>
    <p:sldId id="260" r:id="rId6"/>
    <p:sldId id="261" r:id="rId7"/>
    <p:sldId id="262" r:id="rId8"/>
    <p:sldId id="263" r:id="rId9"/>
    <p:sldId id="265" r:id="rId10"/>
    <p:sldId id="266" r:id="rId11"/>
    <p:sldId id="264"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42" d="100"/>
          <a:sy n="42" d="100"/>
        </p:scale>
        <p:origin x="94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80346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249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59739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96148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21002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19677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00930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692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6589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79900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2507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3274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1361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7040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96350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11/1/2022</a:t>
            </a:fld>
            <a:endParaRPr lang="en-US" dirty="0"/>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2846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11/1/2022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3492606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63976" y="1184563"/>
            <a:ext cx="8915399" cy="2262781"/>
          </a:xfrm>
        </p:spPr>
        <p:txBody>
          <a:bodyPr>
            <a:normAutofit/>
          </a:bodyPr>
          <a:lstStyle/>
          <a:p>
            <a:r>
              <a:rPr lang="ru-RU" dirty="0" smtClean="0">
                <a:solidFill>
                  <a:schemeClr val="tx1"/>
                </a:solidFill>
              </a:rPr>
              <a:t>1. Основные </a:t>
            </a:r>
            <a:r>
              <a:rPr lang="ru-RU" dirty="0">
                <a:solidFill>
                  <a:schemeClr val="tx1"/>
                </a:solidFill>
              </a:rPr>
              <a:t>теории возникновения искусства</a:t>
            </a:r>
          </a:p>
        </p:txBody>
      </p:sp>
      <p:sp>
        <p:nvSpPr>
          <p:cNvPr id="3" name="Подзаголовок 2"/>
          <p:cNvSpPr>
            <a:spLocks noGrp="1"/>
          </p:cNvSpPr>
          <p:nvPr>
            <p:ph type="subTitle" idx="1"/>
          </p:nvPr>
        </p:nvSpPr>
        <p:spPr>
          <a:xfrm>
            <a:off x="3276601" y="4749669"/>
            <a:ext cx="8915399" cy="1126283"/>
          </a:xfrm>
        </p:spPr>
        <p:txBody>
          <a:bodyPr>
            <a:normAutofit lnSpcReduction="10000"/>
          </a:bodyPr>
          <a:lstStyle/>
          <a:p>
            <a:pPr algn="r"/>
            <a:r>
              <a:rPr lang="ru-RU" dirty="0"/>
              <a:t>Калистратова М С </a:t>
            </a:r>
            <a:r>
              <a:rPr lang="ru-RU" dirty="0" smtClean="0"/>
              <a:t> </a:t>
            </a:r>
          </a:p>
          <a:p>
            <a:pPr algn="r"/>
            <a:r>
              <a:rPr lang="ru-RU" dirty="0" smtClean="0"/>
              <a:t>МБОУ СОШ № 50 </a:t>
            </a:r>
          </a:p>
          <a:p>
            <a:pPr algn="r"/>
            <a:r>
              <a:rPr lang="ru-RU" smtClean="0"/>
              <a:t>Учитель ИЗО </a:t>
            </a:r>
            <a:endParaRPr lang="ru-RU" dirty="0"/>
          </a:p>
          <a:p>
            <a:pPr algn="r"/>
            <a:endParaRPr lang="ru-RU" dirty="0"/>
          </a:p>
        </p:txBody>
      </p:sp>
    </p:spTree>
    <p:extLst>
      <p:ext uri="{BB962C8B-B14F-4D97-AF65-F5344CB8AC3E}">
        <p14:creationId xmlns:p14="http://schemas.microsoft.com/office/powerpoint/2010/main" val="4132687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8160" y="274320"/>
            <a:ext cx="10988040" cy="3416320"/>
          </a:xfrm>
          <a:prstGeom prst="rect">
            <a:avLst/>
          </a:prstGeom>
        </p:spPr>
        <p:txBody>
          <a:bodyPr wrap="square">
            <a:spAutoFit/>
          </a:bodyPr>
          <a:lstStyle/>
          <a:p>
            <a:pPr indent="540385" algn="just">
              <a:lnSpc>
                <a:spcPct val="150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Гипотеза демонстрации трофее</a:t>
            </a:r>
            <a:r>
              <a:rPr lang="ru-RU" sz="2000" i="1" dirty="0">
                <a:latin typeface="Times New Roman" panose="02020603050405020304" pitchFamily="18" charset="0"/>
                <a:ea typeface="Calibri" panose="020F0502020204030204" pitchFamily="34" charset="0"/>
                <a:cs typeface="Times New Roman" panose="02020603050405020304" pitchFamily="18" charset="0"/>
              </a:rPr>
              <a:t>в</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dirty="0">
                <a:latin typeface="Times New Roman" panose="02020603050405020304" pitchFamily="18" charset="0"/>
                <a:ea typeface="Calibri" panose="020F0502020204030204" pitchFamily="34" charset="0"/>
                <a:cs typeface="Times New Roman" panose="02020603050405020304" pitchFamily="18" charset="0"/>
              </a:rPr>
              <a:t>(М. Конки, Итон) - первобытная живопись возникла как средство демонстрации охотничьих, военных и прочих успехов. Естественный отбор благоприятствовал тем индивидам, которые </a:t>
            </a:r>
            <a:r>
              <a:rPr lang="ru-RU" sz="2400" dirty="0">
                <a:latin typeface="Times New Roman" panose="02020603050405020304" pitchFamily="18" charset="0"/>
                <a:ea typeface="Calibri" panose="020F0502020204030204" pitchFamily="34" charset="0"/>
                <a:cs typeface="Times New Roman" panose="02020603050405020304" pitchFamily="18" charset="0"/>
              </a:rPr>
              <a:t>выставляли</a:t>
            </a:r>
            <a:r>
              <a:rPr lang="ru-RU" sz="2000" dirty="0">
                <a:latin typeface="Times New Roman" panose="02020603050405020304" pitchFamily="18" charset="0"/>
                <a:ea typeface="Calibri" panose="020F0502020204030204" pitchFamily="34" charset="0"/>
                <a:cs typeface="Times New Roman" panose="02020603050405020304" pitchFamily="18" charset="0"/>
              </a:rPr>
              <a:t> на всеобщее обозрение свои трофеи, так как это демонстрировало их силу и ловкость. «Выставки» медвежьих черепов в пещерах интерпретируются подобным же образом, и предполагается, что переход к изображениям, которые, в отличие от костей, не могли быть украдены, или съедены, давал их авторам селективное преимущество.</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4022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8160" y="914400"/>
            <a:ext cx="11353800" cy="3901196"/>
          </a:xfrm>
          <a:prstGeom prst="rect">
            <a:avLst/>
          </a:prstGeom>
        </p:spPr>
        <p:txBody>
          <a:bodyPr wrap="square">
            <a:spAutoFit/>
          </a:bodyPr>
          <a:lstStyle/>
          <a:p>
            <a:pPr indent="540385" algn="just">
              <a:lnSpc>
                <a:spcPct val="150000"/>
              </a:lnSpc>
              <a:spcAft>
                <a:spcPts val="0"/>
              </a:spcAft>
            </a:pPr>
            <a:r>
              <a:rPr lang="ru-RU" sz="2800" b="1" i="1" dirty="0">
                <a:latin typeface="Times New Roman" panose="02020603050405020304" pitchFamily="18" charset="0"/>
                <a:ea typeface="Calibri" panose="020F0502020204030204" pitchFamily="34" charset="0"/>
                <a:cs typeface="Times New Roman" panose="02020603050405020304" pitchFamily="18" charset="0"/>
              </a:rPr>
              <a:t>Экологическая (демографическая) гипотеза</a:t>
            </a:r>
            <a:r>
              <a:rPr lang="ru-RU" sz="28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800" dirty="0">
                <a:latin typeface="Times New Roman" panose="02020603050405020304" pitchFamily="18" charset="0"/>
                <a:ea typeface="Calibri" panose="020F0502020204030204" pitchFamily="34" charset="0"/>
                <a:cs typeface="Times New Roman" panose="02020603050405020304" pitchFamily="18" charset="0"/>
              </a:rPr>
              <a:t>(К. </a:t>
            </a:r>
            <a:r>
              <a:rPr lang="ru-RU" sz="2800" dirty="0" err="1">
                <a:latin typeface="Times New Roman" panose="02020603050405020304" pitchFamily="18" charset="0"/>
                <a:ea typeface="Calibri" panose="020F0502020204030204" pitchFamily="34" charset="0"/>
                <a:cs typeface="Times New Roman" panose="02020603050405020304" pitchFamily="18" charset="0"/>
              </a:rPr>
              <a:t>Гэмбл</a:t>
            </a:r>
            <a:r>
              <a:rPr lang="ru-RU" sz="2800" dirty="0">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latin typeface="Times New Roman" panose="02020603050405020304" pitchFamily="18" charset="0"/>
                <a:ea typeface="Calibri" panose="020F0502020204030204" pitchFamily="34" charset="0"/>
                <a:cs typeface="Times New Roman" panose="02020603050405020304" pitchFamily="18" charset="0"/>
              </a:rPr>
              <a:t>Джохим</a:t>
            </a:r>
            <a:r>
              <a:rPr lang="ru-RU" sz="2800" dirty="0">
                <a:latin typeface="Times New Roman" panose="02020603050405020304" pitchFamily="18" charset="0"/>
                <a:ea typeface="Calibri" panose="020F0502020204030204" pitchFamily="34" charset="0"/>
                <a:cs typeface="Times New Roman" panose="02020603050405020304" pitchFamily="18" charset="0"/>
              </a:rPr>
              <a:t>, Бартон) рассматривает распространение искусства как одно из следствий крупных социальных, демографических и экологических изменений. Теория не говорит непосредственно о происхождении искусства, она лишь объясняет, почему художественная деятельность развивается в тех или иных районах Европы.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5391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338019"/>
            <a:ext cx="10530840" cy="4445384"/>
          </a:xfrm>
          <a:prstGeom prst="rect">
            <a:avLst/>
          </a:prstGeom>
        </p:spPr>
        <p:txBody>
          <a:bodyPr wrap="square">
            <a:spAutoFit/>
          </a:bodyPr>
          <a:lstStyle/>
          <a:p>
            <a:pPr indent="540385" algn="just">
              <a:lnSpc>
                <a:spcPct val="150000"/>
              </a:lnSpc>
              <a:spcAft>
                <a:spcPts val="0"/>
              </a:spcAft>
            </a:pPr>
            <a:r>
              <a:rPr lang="ru-RU" sz="3200" b="1" i="1" dirty="0">
                <a:latin typeface="Times New Roman" panose="02020603050405020304" pitchFamily="18" charset="0"/>
                <a:ea typeface="Calibri" panose="020F0502020204030204" pitchFamily="34" charset="0"/>
                <a:cs typeface="Times New Roman" panose="02020603050405020304" pitchFamily="18" charset="0"/>
              </a:rPr>
              <a:t>Гипотеза информационного</a:t>
            </a:r>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3200" b="1" i="1" dirty="0">
                <a:latin typeface="Times New Roman" panose="02020603050405020304" pitchFamily="18" charset="0"/>
                <a:ea typeface="Calibri" panose="020F0502020204030204" pitchFamily="34" charset="0"/>
                <a:cs typeface="Times New Roman" panose="02020603050405020304" pitchFamily="18" charset="0"/>
              </a:rPr>
              <a:t>взрыва</a:t>
            </a:r>
            <a:r>
              <a:rPr lang="ru-RU"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a:latin typeface="Times New Roman" panose="02020603050405020304" pitchFamily="18" charset="0"/>
                <a:ea typeface="Calibri" panose="020F0502020204030204" pitchFamily="34" charset="0"/>
                <a:cs typeface="Times New Roman" panose="02020603050405020304" pitchFamily="18" charset="0"/>
              </a:rPr>
              <a:t>(Я.А. Шер, Д. </a:t>
            </a:r>
            <a:r>
              <a:rPr lang="ru-RU" sz="3200" dirty="0" err="1">
                <a:latin typeface="Times New Roman" panose="02020603050405020304" pitchFamily="18" charset="0"/>
                <a:ea typeface="Calibri" panose="020F0502020204030204" pitchFamily="34" charset="0"/>
                <a:cs typeface="Times New Roman" panose="02020603050405020304" pitchFamily="18" charset="0"/>
              </a:rPr>
              <a:t>Пфейфер</a:t>
            </a:r>
            <a:r>
              <a:rPr lang="ru-RU" sz="3200" dirty="0">
                <a:latin typeface="Times New Roman" panose="02020603050405020304" pitchFamily="18" charset="0"/>
                <a:ea typeface="Calibri" panose="020F0502020204030204" pitchFamily="34" charset="0"/>
                <a:cs typeface="Times New Roman" panose="02020603050405020304" pitchFamily="18" charset="0"/>
              </a:rPr>
              <a:t>) заключается в том, что появление в разных регионах в разное время тех или иных форм изобразительной деятельности, могло явиться следствием необходимости выработки специальных вспомогательных средств хранения и передачи культурной информации.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6550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6320" y="450310"/>
            <a:ext cx="10469880" cy="5184048"/>
          </a:xfrm>
          <a:prstGeom prst="rect">
            <a:avLst/>
          </a:prstGeom>
        </p:spPr>
        <p:txBody>
          <a:bodyPr wrap="square">
            <a:spAutoFit/>
          </a:bodyPr>
          <a:lstStyle/>
          <a:p>
            <a:pPr indent="540385" algn="just">
              <a:lnSpc>
                <a:spcPct val="150000"/>
              </a:lnSpc>
              <a:spcAft>
                <a:spcPts val="0"/>
              </a:spcAft>
            </a:pPr>
            <a:r>
              <a:rPr lang="ru-RU" sz="3200" b="1" i="1" dirty="0">
                <a:latin typeface="Times New Roman" panose="02020603050405020304" pitchFamily="18" charset="0"/>
                <a:ea typeface="Calibri" panose="020F0502020204030204" pitchFamily="34" charset="0"/>
                <a:cs typeface="Times New Roman" panose="02020603050405020304" pitchFamily="18" charset="0"/>
              </a:rPr>
              <a:t>Гипотеза «макарон»</a:t>
            </a:r>
            <a:r>
              <a:rPr lang="ru-RU" sz="3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a:latin typeface="Times New Roman" panose="02020603050405020304" pitchFamily="18" charset="0"/>
                <a:ea typeface="Calibri" panose="020F0502020204030204" pitchFamily="34" charset="0"/>
                <a:cs typeface="Times New Roman" panose="02020603050405020304" pitchFamily="18" charset="0"/>
              </a:rPr>
              <a:t>(меандров) получила свое название от групп волнистых параллельных линий, прочерченных пальцами по глине или нанесенных на скалу острым инструментом. Предполагалось, что человек, случайно прикасаясь пальцами к глине, покрывавшей стены и пол пещер, начинает усваивать идею о возможности чертить на ней изображения.</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28118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7720" y="929640"/>
            <a:ext cx="10988040" cy="4465133"/>
          </a:xfrm>
          <a:prstGeom prst="rect">
            <a:avLst/>
          </a:prstGeom>
        </p:spPr>
        <p:txBody>
          <a:bodyPr wrap="square">
            <a:spAutoFit/>
          </a:bodyPr>
          <a:lstStyle/>
          <a:p>
            <a:pPr indent="540385" algn="just">
              <a:lnSpc>
                <a:spcPct val="150000"/>
              </a:lnSpc>
              <a:spcAft>
                <a:spcPts val="0"/>
              </a:spcAft>
            </a:pPr>
            <a:r>
              <a:rPr lang="ru-RU" sz="2400" b="1" i="1" dirty="0" smtClean="0">
                <a:latin typeface="Times New Roman" panose="02020603050405020304" pitchFamily="18" charset="0"/>
                <a:ea typeface="Calibri" panose="020F0502020204030204" pitchFamily="34" charset="0"/>
                <a:cs typeface="Times New Roman" panose="02020603050405020304" pitchFamily="18" charset="0"/>
              </a:rPr>
              <a:t>Гипотезы </a:t>
            </a:r>
            <a:r>
              <a:rPr lang="ru-RU" sz="2400" b="1" i="1" dirty="0">
                <a:latin typeface="Times New Roman" panose="02020603050405020304" pitchFamily="18" charset="0"/>
                <a:ea typeface="Calibri" panose="020F0502020204030204" pitchFamily="34" charset="0"/>
                <a:cs typeface="Times New Roman" panose="02020603050405020304" pitchFamily="18" charset="0"/>
              </a:rPr>
              <a:t>«руки</a:t>
            </a:r>
            <a:r>
              <a:rPr lang="ru-RU" sz="2400" i="1" dirty="0">
                <a:latin typeface="Times New Roman" panose="02020603050405020304" pitchFamily="18" charset="0"/>
                <a:ea typeface="Calibri" panose="020F0502020204030204" pitchFamily="34" charset="0"/>
                <a:cs typeface="Times New Roman" panose="02020603050405020304" pitchFamily="18" charset="0"/>
              </a:rPr>
              <a:t>»</a:t>
            </a:r>
            <a:r>
              <a:rPr lang="ru-RU" sz="2400" dirty="0">
                <a:latin typeface="Times New Roman" panose="02020603050405020304" pitchFamily="18" charset="0"/>
                <a:ea typeface="Calibri" panose="020F0502020204030204" pitchFamily="34" charset="0"/>
                <a:cs typeface="Times New Roman" panose="02020603050405020304" pitchFamily="18" charset="0"/>
              </a:rPr>
              <a:t>, отпечаток руки стал прототипом всего палеолитического искусства, и впервые он был получен при случайном прикосновении к влажной глине на стенах пещер. Скорее всего, при изображении рук главной задачей было не отразить реальность (как в позднейших случаях при рисовании животных), а оставить след. Изображение руки – один из признаков самоидентификации человека, способ оставить свой след, обособить собственное «Я», возможно, это один из первых способов, позволявших человеку палеолита выделиться из первобытного коллектива, ведавшего фактически всеми сторонами жизни людей.</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3107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8640" y="1539240"/>
            <a:ext cx="10744200" cy="2803140"/>
          </a:xfrm>
          <a:prstGeom prst="rect">
            <a:avLst/>
          </a:prstGeom>
        </p:spPr>
        <p:txBody>
          <a:bodyPr wrap="square">
            <a:spAutoFit/>
          </a:bodyPr>
          <a:lstStyle/>
          <a:p>
            <a:pPr indent="540385" algn="just">
              <a:lnSpc>
                <a:spcPct val="150000"/>
              </a:lnSpc>
              <a:spcAft>
                <a:spcPts val="0"/>
              </a:spcAft>
            </a:pPr>
            <a:r>
              <a:rPr lang="ru-RU" sz="2400" b="1" i="1" dirty="0">
                <a:latin typeface="Times New Roman" panose="02020603050405020304" pitchFamily="18" charset="0"/>
                <a:ea typeface="Calibri" panose="020F0502020204030204" pitchFamily="34" charset="0"/>
                <a:cs typeface="Times New Roman" panose="02020603050405020304" pitchFamily="18" charset="0"/>
              </a:rPr>
              <a:t>Гипотеза «простого этапа»</a:t>
            </a:r>
            <a:r>
              <a:rPr lang="ru-RU"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400" dirty="0">
                <a:latin typeface="Times New Roman" panose="02020603050405020304" pitchFamily="18" charset="0"/>
                <a:ea typeface="Calibri" panose="020F0502020204030204" pitchFamily="34" charset="0"/>
                <a:cs typeface="Times New Roman" panose="02020603050405020304" pitchFamily="18" charset="0"/>
              </a:rPr>
              <a:t>была введена в науку Буше де Пертом в XIX в. Она базируется на находках естественных антропоморфных, зооморфных камней. На этой основе им был сделан вывод, что человек сначала увидел в природных фигурах изображения, подобные живым существам, а затем начал дополнять и завершать естественные модели.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6834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1343890"/>
            <a:ext cx="11139055" cy="4849091"/>
          </a:xfrm>
          <a:prstGeom prst="rect">
            <a:avLst/>
          </a:prstGeom>
        </p:spPr>
        <p:txBody>
          <a:bodyPr wrap="square" numCol="2">
            <a:spAutoFit/>
          </a:bodyPr>
          <a:lstStyle/>
          <a:p>
            <a:pPr marL="342900" lvl="0" indent="-342900" algn="just">
              <a:lnSpc>
                <a:spcPct val="150000"/>
              </a:lnSpc>
              <a:spcAft>
                <a:spcPts val="0"/>
              </a:spcAft>
              <a:buFont typeface="+mj-lt"/>
              <a:buAutoNum type="arabicPeriod"/>
            </a:pPr>
            <a:r>
              <a:rPr lang="ru-RU" sz="2000" b="1" dirty="0">
                <a:latin typeface="Times New Roman" panose="02020603050405020304" pitchFamily="18" charset="0"/>
                <a:ea typeface="Calibri" panose="020F0502020204030204" pitchFamily="34" charset="0"/>
                <a:cs typeface="Times New Roman" panose="02020603050405020304" pitchFamily="18" charset="0"/>
              </a:rPr>
              <a:t>Религиозная теория</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a:latin typeface="Times New Roman" panose="02020603050405020304" pitchFamily="18" charset="0"/>
                <a:ea typeface="Calibri" panose="020F0502020204030204" pitchFamily="34" charset="0"/>
                <a:cs typeface="Times New Roman" panose="02020603050405020304" pitchFamily="18" charset="0"/>
              </a:rPr>
              <a:t>Теория художественного инстинкта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a:latin typeface="Times New Roman" panose="02020603050405020304" pitchFamily="18" charset="0"/>
                <a:ea typeface="Calibri" panose="020F0502020204030204" pitchFamily="34" charset="0"/>
                <a:cs typeface="Times New Roman" panose="02020603050405020304" pitchFamily="18" charset="0"/>
              </a:rPr>
              <a:t>Теория игры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a:latin typeface="Times New Roman" panose="02020603050405020304" pitchFamily="18" charset="0"/>
                <a:ea typeface="Calibri" panose="020F0502020204030204" pitchFamily="34" charset="0"/>
                <a:cs typeface="Times New Roman" panose="02020603050405020304" pitchFamily="18" charset="0"/>
              </a:rPr>
              <a:t>Теории подражания (</a:t>
            </a:r>
            <a:r>
              <a:rPr lang="ru-RU" sz="2000" b="1" dirty="0" err="1">
                <a:latin typeface="Times New Roman" panose="02020603050405020304" pitchFamily="18" charset="0"/>
                <a:ea typeface="Calibri" panose="020F0502020204030204" pitchFamily="34" charset="0"/>
                <a:cs typeface="Times New Roman" panose="02020603050405020304" pitchFamily="18" charset="0"/>
              </a:rPr>
              <a:t>имитативной</a:t>
            </a:r>
            <a:r>
              <a:rPr lang="ru-RU" sz="2000" b="1" dirty="0">
                <a:latin typeface="Times New Roman" panose="02020603050405020304" pitchFamily="18" charset="0"/>
                <a:ea typeface="Calibri" panose="020F0502020204030204" pitchFamily="34" charset="0"/>
                <a:cs typeface="Times New Roman" panose="02020603050405020304" pitchFamily="18" charset="0"/>
              </a:rPr>
              <a:t>)</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a:latin typeface="Times New Roman" panose="02020603050405020304" pitchFamily="18" charset="0"/>
                <a:ea typeface="Calibri" panose="020F0502020204030204" pitchFamily="34" charset="0"/>
                <a:cs typeface="Times New Roman" panose="02020603050405020304" pitchFamily="18" charset="0"/>
              </a:rPr>
              <a:t>Географическая теория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err="1" smtClean="0">
                <a:latin typeface="Times New Roman" panose="02020603050405020304" pitchFamily="18" charset="0"/>
                <a:ea typeface="Calibri" panose="020F0502020204030204" pitchFamily="34" charset="0"/>
                <a:cs typeface="Times New Roman" panose="02020603050405020304" pitchFamily="18" charset="0"/>
              </a:rPr>
              <a:t>Эноптическая</a:t>
            </a: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 нейропсихологическая теория </a:t>
            </a:r>
            <a:endParaRPr lang="ru-RU" b="1"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50000"/>
              </a:lnSpc>
              <a:buFont typeface="+mj-lt"/>
              <a:buAutoNum type="arabicPeriod"/>
            </a:pP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2000" b="1" dirty="0">
                <a:latin typeface="Times New Roman" panose="02020603050405020304" pitchFamily="18" charset="0"/>
                <a:ea typeface="Calibri" panose="020F0502020204030204" pitchFamily="34" charset="0"/>
                <a:cs typeface="Times New Roman" panose="02020603050405020304" pitchFamily="18" charset="0"/>
              </a:rPr>
              <a:t>Физиологическая» теорию </a:t>
            </a:r>
            <a:endParaRPr lang="ru-RU" sz="2000" b="1"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50000"/>
              </a:lnSpc>
              <a:buFont typeface="+mj-lt"/>
              <a:buAutoNum type="arabicPeriod"/>
            </a:pPr>
            <a:endParaRPr lang="ru-RU" sz="2000" b="1" i="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50000"/>
              </a:lnSpc>
              <a:buFont typeface="+mj-lt"/>
              <a:buAutoNum type="arabicPeriod"/>
            </a:pPr>
            <a:endParaRPr lang="ru-RU" sz="2000" b="1" i="1"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pPr>
            <a:endParaRPr lang="ru-RU"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i="1" dirty="0" smtClean="0">
                <a:latin typeface="Times New Roman" panose="02020603050405020304" pitchFamily="18" charset="0"/>
                <a:ea typeface="Calibri" panose="020F0502020204030204" pitchFamily="34" charset="0"/>
                <a:cs typeface="Times New Roman" panose="02020603050405020304" pitchFamily="18" charset="0"/>
              </a:rPr>
              <a:t>Гипотеза демонстрации трофеев</a:t>
            </a: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 </a:t>
            </a:r>
            <a:endParaRPr lang="ru-RU" b="1"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smtClean="0">
                <a:latin typeface="Times New Roman" panose="02020603050405020304" pitchFamily="18" charset="0"/>
                <a:ea typeface="Calibri" panose="020F0502020204030204" pitchFamily="34" charset="0"/>
                <a:cs typeface="Times New Roman" panose="02020603050405020304" pitchFamily="18" charset="0"/>
              </a:rPr>
              <a:t>Экологическая </a:t>
            </a:r>
            <a:r>
              <a:rPr lang="ru-RU" sz="2000" b="1" i="1" dirty="0">
                <a:latin typeface="Times New Roman" panose="02020603050405020304" pitchFamily="18" charset="0"/>
                <a:ea typeface="Calibri" panose="020F0502020204030204" pitchFamily="34" charset="0"/>
                <a:cs typeface="Times New Roman" panose="02020603050405020304" pitchFamily="18" charset="0"/>
              </a:rPr>
              <a:t>(демографическая) гипотеза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Гипотеза информационного</a:t>
            </a:r>
            <a:r>
              <a:rPr lang="ru-RU" sz="2000" b="1" dirty="0">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a:latin typeface="Times New Roman" panose="02020603050405020304" pitchFamily="18" charset="0"/>
                <a:ea typeface="Calibri" panose="020F0502020204030204" pitchFamily="34" charset="0"/>
                <a:cs typeface="Times New Roman" panose="02020603050405020304" pitchFamily="18" charset="0"/>
              </a:rPr>
              <a:t>взрыва</a:t>
            </a:r>
            <a:r>
              <a:rPr lang="ru-RU" sz="2000" b="1" dirty="0">
                <a:latin typeface="Times New Roman" panose="02020603050405020304" pitchFamily="18" charset="0"/>
                <a:ea typeface="Calibri" panose="020F0502020204030204" pitchFamily="34" charset="0"/>
                <a:cs typeface="Times New Roman" panose="02020603050405020304" pitchFamily="18" charset="0"/>
              </a:rPr>
              <a:t>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Гипотеза «макарон» </a:t>
            </a:r>
            <a:endParaRPr lang="ru-RU"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Гипотеза «простого этапа»</a:t>
            </a:r>
            <a:endParaRPr lang="ru-RU"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302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16035" y="418305"/>
            <a:ext cx="8285019" cy="5998052"/>
          </a:xfrm>
          <a:prstGeom prst="rect">
            <a:avLst/>
          </a:prstGeom>
        </p:spPr>
        <p:txBody>
          <a:bodyPr wrap="square">
            <a:spAutoFit/>
          </a:bodyPr>
          <a:lstStyle/>
          <a:p>
            <a:pPr indent="540385" algn="just">
              <a:lnSpc>
                <a:spcPct val="150000"/>
              </a:lnSpc>
            </a:pPr>
            <a:r>
              <a:rPr lang="ru-RU" sz="2000" b="1" dirty="0">
                <a:latin typeface="Times New Roman" panose="02020603050405020304" pitchFamily="18" charset="0"/>
                <a:ea typeface="Calibri" panose="020F0502020204030204" pitchFamily="34" charset="0"/>
                <a:cs typeface="Times New Roman" panose="02020603050405020304" pitchFamily="18" charset="0"/>
              </a:rPr>
              <a:t>Религиозная теория</a:t>
            </a:r>
            <a:r>
              <a:rPr lang="ru-RU" sz="2000" dirty="0">
                <a:latin typeface="Times New Roman" panose="02020603050405020304" pitchFamily="18" charset="0"/>
                <a:ea typeface="Calibri" panose="020F0502020204030204" pitchFamily="34" charset="0"/>
                <a:cs typeface="Times New Roman" panose="02020603050405020304" pitchFamily="18" charset="0"/>
              </a:rPr>
              <a:t>. Согласно ей, красота является одним из имен Божьих, а искус­ство - конкретно-чувственным выражением божественной идеи.</a:t>
            </a:r>
            <a:r>
              <a:rPr lang="ru-RU" sz="2000" dirty="0">
                <a:latin typeface="Calibri" panose="020F0502020204030204" pitchFamily="34" charset="0"/>
                <a:ea typeface="Calibri" panose="020F0502020204030204" pitchFamily="34" charset="0"/>
                <a:cs typeface="Times New Roman" panose="02020603050405020304" pitchFamily="18" charset="0"/>
              </a:rPr>
              <a:t> </a:t>
            </a:r>
            <a:r>
              <a:rPr lang="ru-RU" sz="2000" dirty="0">
                <a:latin typeface="Times New Roman" panose="02020603050405020304" pitchFamily="18" charset="0"/>
                <a:ea typeface="Calibri" panose="020F0502020204030204" pitchFamily="34" charset="0"/>
                <a:cs typeface="Times New Roman" panose="02020603050405020304" pitchFamily="18" charset="0"/>
              </a:rPr>
              <a:t>Происхождение искусства связывается с проявлением божественного начала. </a:t>
            </a: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540385" algn="just">
              <a:lnSpc>
                <a:spcPct val="150000"/>
              </a:lnSpc>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Одним </a:t>
            </a:r>
            <a:r>
              <a:rPr lang="ru-RU" sz="2000" dirty="0">
                <a:latin typeface="Times New Roman" panose="02020603050405020304" pitchFamily="18" charset="0"/>
                <a:ea typeface="Calibri" panose="020F0502020204030204" pitchFamily="34" charset="0"/>
                <a:cs typeface="Times New Roman" panose="02020603050405020304" pitchFamily="18" charset="0"/>
              </a:rPr>
              <a:t>из родоначальников религиозной концепции палеолитического искусства считается </a:t>
            </a:r>
            <a:r>
              <a:rPr lang="ru-RU" sz="2000" u="sng" dirty="0">
                <a:latin typeface="Times New Roman" panose="02020603050405020304" pitchFamily="18" charset="0"/>
                <a:ea typeface="Calibri" panose="020F0502020204030204" pitchFamily="34" charset="0"/>
                <a:cs typeface="Times New Roman" panose="02020603050405020304" pitchFamily="18" charset="0"/>
              </a:rPr>
              <a:t>Соломон </a:t>
            </a:r>
            <a:r>
              <a:rPr lang="ru-RU" sz="2000" u="sng" dirty="0" err="1">
                <a:latin typeface="Times New Roman" panose="02020603050405020304" pitchFamily="18" charset="0"/>
                <a:ea typeface="Calibri" panose="020F0502020204030204" pitchFamily="34" charset="0"/>
                <a:cs typeface="Times New Roman" panose="02020603050405020304" pitchFamily="18" charset="0"/>
              </a:rPr>
              <a:t>Рейнак</a:t>
            </a:r>
            <a:r>
              <a:rPr lang="ru-RU" sz="2000" dirty="0">
                <a:latin typeface="Times New Roman" panose="02020603050405020304" pitchFamily="18" charset="0"/>
                <a:ea typeface="Calibri" panose="020F0502020204030204" pitchFamily="34" charset="0"/>
                <a:cs typeface="Times New Roman" panose="02020603050405020304" pitchFamily="18" charset="0"/>
              </a:rPr>
              <a:t>. В 1903 г. он предложил гипотезу о магическом  значении этих изображений, утверждая, что это было не  искусство ради  искусства, а магическое изображение,  одно из тех, которые направлены на успех в предстоящей охоте, или на размножение добычи. Магия охоты и магия плодородия находили отражение в деятельности первобытных художников, где образам искусства придавалось значение заклинания, а не наслаждения. </a:t>
            </a:r>
          </a:p>
          <a:p>
            <a:pPr indent="540385" algn="just">
              <a:lnSpc>
                <a:spcPct val="150000"/>
              </a:lnSpc>
              <a:spcAft>
                <a:spcPts val="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83" y="418305"/>
            <a:ext cx="3161794" cy="4015150"/>
          </a:xfrm>
          <a:prstGeom prst="rect">
            <a:avLst/>
          </a:prstGeom>
        </p:spPr>
      </p:pic>
      <p:sp>
        <p:nvSpPr>
          <p:cNvPr id="5" name="TextBox 4"/>
          <p:cNvSpPr txBox="1"/>
          <p:nvPr/>
        </p:nvSpPr>
        <p:spPr>
          <a:xfrm>
            <a:off x="453916" y="4724400"/>
            <a:ext cx="2826327" cy="646331"/>
          </a:xfrm>
          <a:prstGeom prst="rect">
            <a:avLst/>
          </a:prstGeom>
          <a:noFill/>
        </p:spPr>
        <p:txBody>
          <a:bodyPr wrap="square" rtlCol="0">
            <a:spAutoFit/>
          </a:bodyPr>
          <a:lstStyle/>
          <a:p>
            <a:pPr algn="ctr"/>
            <a:r>
              <a:rPr lang="ru-RU" u="sng" dirty="0">
                <a:latin typeface="Times New Roman" panose="02020603050405020304" pitchFamily="18" charset="0"/>
                <a:ea typeface="Calibri" panose="020F0502020204030204" pitchFamily="34" charset="0"/>
                <a:cs typeface="Times New Roman" panose="02020603050405020304" pitchFamily="18" charset="0"/>
              </a:rPr>
              <a:t>Соломон </a:t>
            </a:r>
            <a:r>
              <a:rPr lang="ru-RU" u="sng" dirty="0" err="1" smtClean="0">
                <a:latin typeface="Times New Roman" panose="02020603050405020304" pitchFamily="18" charset="0"/>
                <a:ea typeface="Calibri" panose="020F0502020204030204" pitchFamily="34" charset="0"/>
                <a:cs typeface="Times New Roman" panose="02020603050405020304" pitchFamily="18" charset="0"/>
              </a:rPr>
              <a:t>Рейнак</a:t>
            </a:r>
            <a:r>
              <a:rPr lang="ru-RU" u="sng" dirty="0" smtClean="0">
                <a:latin typeface="Times New Roman" panose="02020603050405020304" pitchFamily="18" charset="0"/>
                <a:ea typeface="Calibri" panose="020F0502020204030204" pitchFamily="34" charset="0"/>
                <a:cs typeface="Times New Roman" panose="02020603050405020304" pitchFamily="18" charset="0"/>
              </a:rPr>
              <a:t> (29.08.1858-4.11.1932)</a:t>
            </a:r>
            <a:endParaRPr lang="ru-RU" dirty="0"/>
          </a:p>
        </p:txBody>
      </p:sp>
    </p:spTree>
    <p:extLst>
      <p:ext uri="{BB962C8B-B14F-4D97-AF65-F5344CB8AC3E}">
        <p14:creationId xmlns:p14="http://schemas.microsoft.com/office/powerpoint/2010/main" val="3622479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05745" y="266596"/>
            <a:ext cx="7536873" cy="4571893"/>
          </a:xfrm>
          <a:prstGeom prst="rect">
            <a:avLst/>
          </a:prstGeom>
        </p:spPr>
        <p:txBody>
          <a:bodyPr wrap="square">
            <a:spAutoFit/>
          </a:bodyPr>
          <a:lstStyle/>
          <a:p>
            <a:pPr indent="540385" algn="just">
              <a:lnSpc>
                <a:spcPct val="150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Теория художественного инстинкта</a:t>
            </a:r>
            <a:r>
              <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dirty="0">
                <a:latin typeface="Times New Roman" panose="02020603050405020304" pitchFamily="18" charset="0"/>
                <a:ea typeface="Calibri" panose="020F0502020204030204" pitchFamily="34" charset="0"/>
                <a:cs typeface="Times New Roman" panose="02020603050405020304" pitchFamily="18" charset="0"/>
              </a:rPr>
              <a:t>(Платон, А. Шопенгауэр) предполагает тот факт, что искусство возникло бессознательно, так как являлось неотъемлемой частью человека.  В силу природного инстинкта первобытные люди получали безотчетное удовольствие, оставляя следы своей моторной активности - углубления и линии, проделанные пальцами по глине, насечки на кости, камне, отпечатки ладоней на стенах пещер.</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540385" algn="just">
              <a:lnSpc>
                <a:spcPct val="150000"/>
              </a:lnSpc>
              <a:spcAft>
                <a:spcPts val="0"/>
              </a:spcAft>
            </a:pPr>
            <a:r>
              <a:rPr lang="ru-RU" dirty="0" smtClean="0"/>
              <a:t> </a:t>
            </a:r>
            <a:r>
              <a:rPr lang="ru-RU" dirty="0"/>
              <a:t>Ее отголоски можно встретить у Ч. Дарвина, ей отдавали дань М. </a:t>
            </a:r>
            <a:r>
              <a:rPr lang="ru-RU" dirty="0" err="1"/>
              <a:t>Гюйо</a:t>
            </a:r>
            <a:r>
              <a:rPr lang="ru-RU" dirty="0"/>
              <a:t>, М. Вебер, Р. Гюнтер, Г. Маркелов и другие</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p:cNvSpPr txBox="1"/>
          <p:nvPr/>
        </p:nvSpPr>
        <p:spPr>
          <a:xfrm>
            <a:off x="879764" y="2898085"/>
            <a:ext cx="2597727" cy="646331"/>
          </a:xfrm>
          <a:prstGeom prst="rect">
            <a:avLst/>
          </a:prstGeom>
          <a:noFill/>
        </p:spPr>
        <p:txBody>
          <a:bodyPr wrap="square" rtlCol="0">
            <a:spAutoFit/>
          </a:bodyPr>
          <a:lstStyle/>
          <a:p>
            <a:r>
              <a:rPr lang="ru-RU" dirty="0">
                <a:latin typeface="Times New Roman" panose="02020603050405020304" pitchFamily="18" charset="0"/>
                <a:ea typeface="Calibri" panose="020F0502020204030204" pitchFamily="34" charset="0"/>
                <a:cs typeface="Times New Roman" panose="02020603050405020304" pitchFamily="18" charset="0"/>
              </a:rPr>
              <a:t>А. </a:t>
            </a:r>
            <a:r>
              <a:rPr lang="ru-RU" dirty="0" smtClean="0">
                <a:latin typeface="Times New Roman" panose="02020603050405020304" pitchFamily="18" charset="0"/>
                <a:ea typeface="Calibri" panose="020F0502020204030204" pitchFamily="34" charset="0"/>
                <a:cs typeface="Times New Roman" panose="02020603050405020304" pitchFamily="18" charset="0"/>
              </a:rPr>
              <a:t>Шопенгауэр 22.02.1788-21.09.1860</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764" y="0"/>
            <a:ext cx="2265218" cy="2703160"/>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351" y="3836323"/>
            <a:ext cx="1478703" cy="2055936"/>
          </a:xfrm>
          <a:prstGeom prst="rect">
            <a:avLst/>
          </a:prstGeom>
        </p:spPr>
      </p:pic>
      <p:sp>
        <p:nvSpPr>
          <p:cNvPr id="7" name="TextBox 6"/>
          <p:cNvSpPr txBox="1"/>
          <p:nvPr/>
        </p:nvSpPr>
        <p:spPr>
          <a:xfrm>
            <a:off x="1278351" y="5999500"/>
            <a:ext cx="2008883" cy="646331"/>
          </a:xfrm>
          <a:prstGeom prst="rect">
            <a:avLst/>
          </a:prstGeom>
          <a:noFill/>
        </p:spPr>
        <p:txBody>
          <a:bodyPr wrap="none" rtlCol="0">
            <a:spAutoFit/>
          </a:bodyPr>
          <a:lstStyle/>
          <a:p>
            <a:r>
              <a:rPr lang="ru-RU" dirty="0" smtClean="0"/>
              <a:t>Платон </a:t>
            </a:r>
          </a:p>
          <a:p>
            <a:r>
              <a:rPr lang="ru-RU" dirty="0" smtClean="0"/>
              <a:t>427-347 г до </a:t>
            </a:r>
            <a:r>
              <a:rPr lang="ru-RU" dirty="0" err="1" smtClean="0"/>
              <a:t>н.э</a:t>
            </a:r>
            <a:r>
              <a:rPr lang="ru-RU" dirty="0" smtClean="0"/>
              <a:t>  </a:t>
            </a:r>
            <a:endParaRPr lang="ru-RU" dirty="0"/>
          </a:p>
        </p:txBody>
      </p:sp>
    </p:spTree>
    <p:extLst>
      <p:ext uri="{BB962C8B-B14F-4D97-AF65-F5344CB8AC3E}">
        <p14:creationId xmlns:p14="http://schemas.microsoft.com/office/powerpoint/2010/main" val="3272660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54680" y="217932"/>
            <a:ext cx="8663246" cy="5121274"/>
          </a:xfrm>
          <a:prstGeom prst="rect">
            <a:avLst/>
          </a:prstGeom>
        </p:spPr>
        <p:txBody>
          <a:bodyPr wrap="square">
            <a:spAutoFit/>
          </a:bodyPr>
          <a:lstStyle/>
          <a:p>
            <a:pPr indent="540385" algn="just">
              <a:lnSpc>
                <a:spcPct val="150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Теория игры</a:t>
            </a:r>
            <a:r>
              <a:rPr lang="ru-RU" sz="2000" dirty="0">
                <a:latin typeface="Times New Roman" panose="02020603050405020304" pitchFamily="18" charset="0"/>
                <a:ea typeface="Calibri" panose="020F0502020204030204" pitchFamily="34" charset="0"/>
                <a:cs typeface="Times New Roman" panose="02020603050405020304" pitchFamily="18" charset="0"/>
              </a:rPr>
              <a:t>  (Ф. Шиллер, Э.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Пьетт</a:t>
            </a:r>
            <a:r>
              <a:rPr lang="ru-RU" sz="2000" dirty="0">
                <a:latin typeface="Times New Roman" panose="02020603050405020304" pitchFamily="18" charset="0"/>
                <a:ea typeface="Calibri" panose="020F0502020204030204" pitchFamily="34" charset="0"/>
                <a:cs typeface="Times New Roman" panose="02020603050405020304" pitchFamily="18" charset="0"/>
              </a:rPr>
              <a:t>, К.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Бюхер</a:t>
            </a:r>
            <a:r>
              <a:rPr lang="ru-RU" sz="2000" dirty="0">
                <a:latin typeface="Times New Roman" panose="02020603050405020304" pitchFamily="18" charset="0"/>
                <a:ea typeface="Calibri" panose="020F0502020204030204" pitchFamily="34" charset="0"/>
                <a:cs typeface="Times New Roman" panose="02020603050405020304" pitchFamily="18" charset="0"/>
              </a:rPr>
              <a:t>, К. Гросс, Й.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Хейзинга</a:t>
            </a:r>
            <a:r>
              <a:rPr lang="ru-RU" sz="2000" dirty="0">
                <a:latin typeface="Times New Roman" panose="02020603050405020304" pitchFamily="18" charset="0"/>
                <a:ea typeface="Calibri" panose="020F0502020204030204" pitchFamily="34" charset="0"/>
                <a:cs typeface="Times New Roman" panose="02020603050405020304" pitchFamily="18" charset="0"/>
              </a:rPr>
              <a:t>) исходила из положения о неразрывной связи человека с животным миром. Отсюда вытекало их стремление объяснить возникновение искусства инстинктом игры, общим у человека и животных. В своей книге «Человек играющий. Попытка определения игрового элемента в культуре» (1938)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Хейзинг</a:t>
            </a:r>
            <a:r>
              <a:rPr lang="ru-RU" sz="2000" dirty="0">
                <a:latin typeface="Times New Roman" panose="02020603050405020304" pitchFamily="18" charset="0"/>
                <a:ea typeface="Calibri" panose="020F0502020204030204" pitchFamily="34" charset="0"/>
                <a:cs typeface="Times New Roman" panose="02020603050405020304" pitchFamily="18" charset="0"/>
              </a:rPr>
              <a:t> универсализировал понятие игры, к которой свел все многообразие человеческой деятельности и рассматривал ее как основной источник и высшее проявление человеческой культуры. Чем ближе культура к архетипам, т. е. чем более она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первобытна</a:t>
            </a:r>
            <a:r>
              <a:rPr lang="ru-RU" sz="2000" dirty="0">
                <a:latin typeface="Times New Roman" panose="02020603050405020304" pitchFamily="18" charset="0"/>
                <a:ea typeface="Calibri" panose="020F0502020204030204" pitchFamily="34" charset="0"/>
                <a:cs typeface="Times New Roman" panose="02020603050405020304" pitchFamily="18" charset="0"/>
              </a:rPr>
              <a:t>, тем более она игра; но, отдаляясь от своих истоков, подобно тому, как человек отдаляется от своего детства, культура утрачивает игровое начало</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576" y="217932"/>
            <a:ext cx="1563624" cy="2353580"/>
          </a:xfrm>
          <a:prstGeom prst="rect">
            <a:avLst/>
          </a:prstGeom>
        </p:spPr>
      </p:pic>
      <p:sp>
        <p:nvSpPr>
          <p:cNvPr id="4" name="TextBox 3"/>
          <p:cNvSpPr txBox="1"/>
          <p:nvPr/>
        </p:nvSpPr>
        <p:spPr>
          <a:xfrm>
            <a:off x="387096" y="2743200"/>
            <a:ext cx="2386584"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Ф. </a:t>
            </a:r>
            <a:r>
              <a:rPr lang="ru-RU" dirty="0" smtClean="0">
                <a:latin typeface="Times New Roman" panose="02020603050405020304" pitchFamily="18" charset="0"/>
                <a:ea typeface="Calibri" panose="020F0502020204030204" pitchFamily="34" charset="0"/>
                <a:cs typeface="Times New Roman" panose="02020603050405020304" pitchFamily="18" charset="0"/>
              </a:rPr>
              <a:t>Шиллер </a:t>
            </a:r>
          </a:p>
          <a:p>
            <a:pPr algn="ctr"/>
            <a:r>
              <a:rPr lang="ru-RU" dirty="0" smtClean="0">
                <a:latin typeface="Times New Roman" panose="02020603050405020304" pitchFamily="18" charset="0"/>
                <a:cs typeface="Times New Roman" panose="02020603050405020304" pitchFamily="18" charset="0"/>
              </a:rPr>
              <a:t>10.11.1759-9.05.1806</a:t>
            </a:r>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576" y="3561218"/>
            <a:ext cx="1345692" cy="2153107"/>
          </a:xfrm>
          <a:prstGeom prst="rect">
            <a:avLst/>
          </a:prstGeom>
        </p:spPr>
      </p:pic>
      <p:sp>
        <p:nvSpPr>
          <p:cNvPr id="6" name="TextBox 5"/>
          <p:cNvSpPr txBox="1"/>
          <p:nvPr/>
        </p:nvSpPr>
        <p:spPr>
          <a:xfrm>
            <a:off x="536448" y="6050280"/>
            <a:ext cx="2087880"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Й.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Хейзинга</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algn="ctr"/>
            <a:r>
              <a:rPr lang="ru-RU" dirty="0" smtClean="0">
                <a:latin typeface="Times New Roman" panose="02020603050405020304" pitchFamily="18" charset="0"/>
                <a:cs typeface="Times New Roman" panose="02020603050405020304" pitchFamily="18" charset="0"/>
              </a:rPr>
              <a:t>7.12.1872-1.02.1945</a:t>
            </a:r>
            <a:endParaRPr lang="ru-RU" dirty="0"/>
          </a:p>
        </p:txBody>
      </p:sp>
    </p:spTree>
    <p:extLst>
      <p:ext uri="{BB962C8B-B14F-4D97-AF65-F5344CB8AC3E}">
        <p14:creationId xmlns:p14="http://schemas.microsoft.com/office/powerpoint/2010/main" val="1254723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40480" y="177582"/>
            <a:ext cx="7696200" cy="3785652"/>
          </a:xfrm>
          <a:prstGeom prst="rect">
            <a:avLst/>
          </a:prstGeom>
        </p:spPr>
        <p:txBody>
          <a:bodyPr wrap="square">
            <a:spAutoFit/>
          </a:bodyPr>
          <a:lstStyle/>
          <a:p>
            <a:pPr indent="540385" algn="just">
              <a:lnSpc>
                <a:spcPct val="150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smtClean="0">
                <a:latin typeface="Times New Roman" panose="02020603050405020304" pitchFamily="18" charset="0"/>
                <a:ea typeface="Calibri" panose="020F0502020204030204" pitchFamily="34" charset="0"/>
                <a:cs typeface="Times New Roman" panose="02020603050405020304" pitchFamily="18" charset="0"/>
              </a:rPr>
              <a:t>Теории </a:t>
            </a:r>
            <a:r>
              <a:rPr lang="ru-RU" sz="2000" b="1" i="1" dirty="0">
                <a:latin typeface="Times New Roman" panose="02020603050405020304" pitchFamily="18" charset="0"/>
                <a:ea typeface="Calibri" panose="020F0502020204030204" pitchFamily="34" charset="0"/>
                <a:cs typeface="Times New Roman" panose="02020603050405020304" pitchFamily="18" charset="0"/>
              </a:rPr>
              <a:t>подражания</a:t>
            </a:r>
            <a:r>
              <a:rPr lang="ru-RU" sz="2000" b="1" dirty="0">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a:latin typeface="Times New Roman" panose="02020603050405020304" pitchFamily="18" charset="0"/>
                <a:ea typeface="Calibri" panose="020F0502020204030204" pitchFamily="34" charset="0"/>
                <a:cs typeface="Times New Roman" panose="02020603050405020304" pitchFamily="18" charset="0"/>
              </a:rPr>
              <a:t>(</a:t>
            </a:r>
            <a:r>
              <a:rPr lang="ru-RU" sz="2000" b="1" i="1" dirty="0" err="1">
                <a:latin typeface="Times New Roman" panose="02020603050405020304" pitchFamily="18" charset="0"/>
                <a:ea typeface="Calibri" panose="020F0502020204030204" pitchFamily="34" charset="0"/>
                <a:cs typeface="Times New Roman" panose="02020603050405020304" pitchFamily="18" charset="0"/>
              </a:rPr>
              <a:t>имитативной</a:t>
            </a:r>
            <a:r>
              <a:rPr lang="ru-RU" sz="2000" i="1" dirty="0" smtClean="0">
                <a:latin typeface="Times New Roman" panose="02020603050405020304" pitchFamily="18" charset="0"/>
                <a:ea typeface="Calibri" panose="020F0502020204030204" pitchFamily="34" charset="0"/>
                <a:cs typeface="Times New Roman" panose="02020603050405020304" pitchFamily="18" charset="0"/>
              </a:rPr>
              <a:t>)</a:t>
            </a: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 ее сторонниками были Т</a:t>
            </a: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Липпс</a:t>
            </a:r>
            <a:r>
              <a:rPr lang="ru-RU" sz="2000" dirty="0">
                <a:latin typeface="Times New Roman" panose="02020603050405020304" pitchFamily="18" charset="0"/>
                <a:ea typeface="Calibri" panose="020F0502020204030204" pitchFamily="34" charset="0"/>
                <a:cs typeface="Times New Roman" panose="02020603050405020304" pitchFamily="18" charset="0"/>
              </a:rPr>
              <a:t>, О. Конт, Ж.Л. </a:t>
            </a:r>
            <a:r>
              <a:rPr lang="ru-RU" sz="2000" dirty="0" err="1" smtClean="0">
                <a:latin typeface="Times New Roman" panose="02020603050405020304" pitchFamily="18" charset="0"/>
                <a:ea typeface="Calibri" panose="020F0502020204030204" pitchFamily="34" charset="0"/>
                <a:cs typeface="Times New Roman" panose="02020603050405020304" pitchFamily="18" charset="0"/>
              </a:rPr>
              <a:t>д`Аламбер</a:t>
            </a:r>
            <a:r>
              <a:rPr lang="ru-RU" sz="2000" i="1" dirty="0" smtClean="0">
                <a:latin typeface="Times New Roman" panose="02020603050405020304" pitchFamily="18" charset="0"/>
                <a:ea typeface="Calibri" panose="020F0502020204030204" pitchFamily="34" charset="0"/>
                <a:cs typeface="Times New Roman" panose="02020603050405020304" pitchFamily="18" charset="0"/>
              </a:rPr>
              <a:t>.</a:t>
            </a:r>
          </a:p>
          <a:p>
            <a:pPr indent="540385" algn="just">
              <a:lnSpc>
                <a:spcPct val="150000"/>
              </a:lnSpc>
              <a:spcAft>
                <a:spcPts val="0"/>
              </a:spcAft>
            </a:pPr>
            <a:r>
              <a:rPr lang="ru-RU" sz="2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dirty="0">
                <a:latin typeface="Times New Roman" panose="02020603050405020304" pitchFamily="18" charset="0"/>
                <a:ea typeface="Calibri" panose="020F0502020204030204" pitchFamily="34" charset="0"/>
                <a:cs typeface="Times New Roman" panose="02020603050405020304" pitchFamily="18" charset="0"/>
              </a:rPr>
              <a:t>По ней, краеугольным камнем в возникновении искусства является инстинктивная склонность человека к подражательству, заменившая древним людям слаборазвитый интеллект.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Демокрит</a:t>
            </a:r>
            <a:r>
              <a:rPr lang="ru-RU" sz="2000" dirty="0">
                <a:latin typeface="Times New Roman" panose="02020603050405020304" pitchFamily="18" charset="0"/>
                <a:ea typeface="Calibri" panose="020F0502020204030204" pitchFamily="34" charset="0"/>
                <a:cs typeface="Times New Roman" panose="02020603050405020304" pitchFamily="18" charset="0"/>
              </a:rPr>
              <a:t> считал, что искусство возникает из непосредственного подражания животным. Наблюдая за действиями животных, насекомых и птиц, люди научились от паука - ткачеству, от ласточки - постройке домов.</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320" y="177582"/>
            <a:ext cx="2003775" cy="2352258"/>
          </a:xfrm>
          <a:prstGeom prst="rect">
            <a:avLst/>
          </a:prstGeom>
        </p:spPr>
      </p:pic>
      <p:sp>
        <p:nvSpPr>
          <p:cNvPr id="4" name="TextBox 3"/>
          <p:cNvSpPr txBox="1"/>
          <p:nvPr/>
        </p:nvSpPr>
        <p:spPr>
          <a:xfrm>
            <a:off x="782320" y="2636520"/>
            <a:ext cx="2392680"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Т.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Липпс</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28.08.1851-17.10.1914</a:t>
            </a:r>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197" y="3551754"/>
            <a:ext cx="1843898" cy="2294330"/>
          </a:xfrm>
          <a:prstGeom prst="rect">
            <a:avLst/>
          </a:prstGeom>
        </p:spPr>
      </p:pic>
      <p:sp>
        <p:nvSpPr>
          <p:cNvPr id="6" name="TextBox 5"/>
          <p:cNvSpPr txBox="1"/>
          <p:nvPr/>
        </p:nvSpPr>
        <p:spPr>
          <a:xfrm>
            <a:off x="507799" y="6108736"/>
            <a:ext cx="2552815" cy="646331"/>
          </a:xfrm>
          <a:prstGeom prst="rect">
            <a:avLst/>
          </a:prstGeom>
          <a:noFill/>
        </p:spPr>
        <p:txBody>
          <a:bodyPr wrap="non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Ж.Л.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д`Аламбер</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algn="ctr"/>
            <a:r>
              <a:rPr lang="ru-RU" dirty="0" smtClean="0"/>
              <a:t>16.11.1717-29.10.1783</a:t>
            </a:r>
            <a:endParaRPr lang="ru-RU" dirty="0"/>
          </a:p>
        </p:txBody>
      </p:sp>
    </p:spTree>
    <p:extLst>
      <p:ext uri="{BB962C8B-B14F-4D97-AF65-F5344CB8AC3E}">
        <p14:creationId xmlns:p14="http://schemas.microsoft.com/office/powerpoint/2010/main" val="1581608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02480" y="378128"/>
            <a:ext cx="6964680" cy="4010992"/>
          </a:xfrm>
          <a:prstGeom prst="rect">
            <a:avLst/>
          </a:prstGeom>
        </p:spPr>
        <p:txBody>
          <a:bodyPr wrap="square">
            <a:spAutoFit/>
          </a:bodyPr>
          <a:lstStyle/>
          <a:p>
            <a:pPr indent="540385" algn="just">
              <a:lnSpc>
                <a:spcPct val="150000"/>
              </a:lnSpc>
              <a:spcAft>
                <a:spcPts val="0"/>
              </a:spcAft>
            </a:pPr>
            <a:r>
              <a:rPr lang="ru-RU" sz="2800" b="1" i="1" dirty="0">
                <a:latin typeface="Times New Roman" panose="02020603050405020304" pitchFamily="18" charset="0"/>
                <a:ea typeface="Calibri" panose="020F0502020204030204" pitchFamily="34" charset="0"/>
                <a:cs typeface="Times New Roman" panose="02020603050405020304" pitchFamily="18" charset="0"/>
              </a:rPr>
              <a:t>Географическая теория</a:t>
            </a:r>
            <a:r>
              <a:rPr lang="ru-RU" sz="2800" dirty="0">
                <a:latin typeface="Times New Roman" panose="02020603050405020304" pitchFamily="18" charset="0"/>
                <a:ea typeface="Calibri" panose="020F0502020204030204" pitchFamily="34" charset="0"/>
                <a:cs typeface="Times New Roman" panose="02020603050405020304" pitchFamily="18" charset="0"/>
              </a:rPr>
              <a:t>  </a:t>
            </a:r>
            <a:r>
              <a:rPr lang="ru-RU" sz="28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2800" dirty="0">
                <a:latin typeface="Times New Roman" panose="02020603050405020304" pitchFamily="18" charset="0"/>
                <a:ea typeface="Calibri" panose="020F0502020204030204" pitchFamily="34" charset="0"/>
                <a:cs typeface="Times New Roman" panose="02020603050405020304" pitchFamily="18" charset="0"/>
              </a:rPr>
              <a:t>Ж-Ж. Руссо, Ш. Монтескье) стоит на позиции того, что решающую роль в возникновении искусства сыграл природный фактор, ибо условия окружающей среды влияют на все виды человеческой деятельности.</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184" y="203410"/>
            <a:ext cx="1943184" cy="2417870"/>
          </a:xfrm>
          <a:prstGeom prst="rect">
            <a:avLst/>
          </a:prstGeom>
        </p:spPr>
      </p:pic>
      <p:sp>
        <p:nvSpPr>
          <p:cNvPr id="5" name="TextBox 4"/>
          <p:cNvSpPr txBox="1"/>
          <p:nvPr/>
        </p:nvSpPr>
        <p:spPr>
          <a:xfrm>
            <a:off x="390294" y="2674620"/>
            <a:ext cx="2773680"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Ж-Ж. </a:t>
            </a:r>
            <a:r>
              <a:rPr lang="ru-RU" dirty="0" smtClean="0">
                <a:latin typeface="Times New Roman" panose="02020603050405020304" pitchFamily="18" charset="0"/>
                <a:ea typeface="Calibri" panose="020F0502020204030204" pitchFamily="34" charset="0"/>
                <a:cs typeface="Times New Roman" panose="02020603050405020304" pitchFamily="18" charset="0"/>
              </a:rPr>
              <a:t>Руссо</a:t>
            </a:r>
          </a:p>
          <a:p>
            <a:pPr algn="ctr"/>
            <a:r>
              <a:rPr lang="ru-RU" dirty="0" smtClean="0">
                <a:latin typeface="Times New Roman" panose="02020603050405020304" pitchFamily="18" charset="0"/>
                <a:cs typeface="Times New Roman" panose="02020603050405020304" pitchFamily="18" charset="0"/>
              </a:rPr>
              <a:t>28.06.1712-2.07.1178</a:t>
            </a:r>
            <a:endParaRPr lang="ru-RU"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184" y="3480971"/>
            <a:ext cx="1718468" cy="2270760"/>
          </a:xfrm>
          <a:prstGeom prst="rect">
            <a:avLst/>
          </a:prstGeom>
        </p:spPr>
      </p:pic>
      <p:sp>
        <p:nvSpPr>
          <p:cNvPr id="7" name="TextBox 6"/>
          <p:cNvSpPr txBox="1"/>
          <p:nvPr/>
        </p:nvSpPr>
        <p:spPr>
          <a:xfrm>
            <a:off x="390294" y="5911751"/>
            <a:ext cx="2642466"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Ш. </a:t>
            </a:r>
            <a:r>
              <a:rPr lang="ru-RU" dirty="0" smtClean="0">
                <a:latin typeface="Times New Roman" panose="02020603050405020304" pitchFamily="18" charset="0"/>
                <a:ea typeface="Calibri" panose="020F0502020204030204" pitchFamily="34" charset="0"/>
                <a:cs typeface="Times New Roman" panose="02020603050405020304" pitchFamily="18" charset="0"/>
              </a:rPr>
              <a:t>Монтескье</a:t>
            </a:r>
          </a:p>
          <a:p>
            <a:pPr algn="ctr"/>
            <a:r>
              <a:rPr lang="ru-RU" dirty="0" smtClean="0">
                <a:latin typeface="Times New Roman" panose="02020603050405020304" pitchFamily="18" charset="0"/>
                <a:cs typeface="Times New Roman" panose="02020603050405020304" pitchFamily="18" charset="0"/>
              </a:rPr>
              <a:t>18.01.1689-10.02.1755</a:t>
            </a:r>
            <a:endParaRPr lang="ru-RU" dirty="0"/>
          </a:p>
        </p:txBody>
      </p:sp>
    </p:spTree>
    <p:extLst>
      <p:ext uri="{BB962C8B-B14F-4D97-AF65-F5344CB8AC3E}">
        <p14:creationId xmlns:p14="http://schemas.microsoft.com/office/powerpoint/2010/main" val="1830221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95800" y="613930"/>
            <a:ext cx="7421880" cy="3736279"/>
          </a:xfrm>
          <a:prstGeom prst="rect">
            <a:avLst/>
          </a:prstGeom>
        </p:spPr>
        <p:txBody>
          <a:bodyPr wrap="square">
            <a:spAutoFit/>
          </a:bodyPr>
          <a:lstStyle/>
          <a:p>
            <a:pPr algn="just">
              <a:lnSpc>
                <a:spcPct val="150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 </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err="1" smtClean="0">
                <a:latin typeface="Times New Roman" panose="02020603050405020304" pitchFamily="18" charset="0"/>
                <a:ea typeface="Calibri" panose="020F0502020204030204" pitchFamily="34" charset="0"/>
                <a:cs typeface="Times New Roman" panose="02020603050405020304" pitchFamily="18" charset="0"/>
              </a:rPr>
              <a:t>Эноптической</a:t>
            </a:r>
            <a:r>
              <a:rPr lang="ru-RU" sz="2000" b="1" i="1" dirty="0">
                <a:latin typeface="Times New Roman" panose="02020603050405020304" pitchFamily="18" charset="0"/>
                <a:ea typeface="Calibri" panose="020F0502020204030204" pitchFamily="34" charset="0"/>
                <a:cs typeface="Times New Roman" panose="02020603050405020304" pitchFamily="18" charset="0"/>
              </a:rPr>
              <a:t>, нейропсихологической</a:t>
            </a:r>
            <a:r>
              <a:rPr lang="ru-RU" sz="2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b="1" i="1" dirty="0" smtClean="0">
                <a:latin typeface="Times New Roman" panose="02020603050405020304" pitchFamily="18" charset="0"/>
                <a:ea typeface="Calibri" panose="020F0502020204030204" pitchFamily="34" charset="0"/>
                <a:cs typeface="Times New Roman" panose="02020603050405020304" pitchFamily="18" charset="0"/>
              </a:rPr>
              <a:t>теори</a:t>
            </a:r>
            <a:r>
              <a:rPr lang="ru-RU" sz="2000" i="1" dirty="0" smtClean="0">
                <a:latin typeface="Times New Roman" panose="02020603050405020304" pitchFamily="18" charset="0"/>
                <a:ea typeface="Calibri" panose="020F0502020204030204" pitchFamily="34" charset="0"/>
                <a:cs typeface="Times New Roman" panose="02020603050405020304" pitchFamily="18" charset="0"/>
              </a:rPr>
              <a:t>я</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 .Сторонники - </a:t>
            </a:r>
            <a:r>
              <a:rPr lang="ru-RU" sz="2000" dirty="0">
                <a:latin typeface="Times New Roman" panose="02020603050405020304" pitchFamily="18" charset="0"/>
                <a:ea typeface="Calibri" panose="020F0502020204030204" pitchFamily="34" charset="0"/>
                <a:cs typeface="Times New Roman" panose="02020603050405020304" pitchFamily="18" charset="0"/>
              </a:rPr>
              <a:t>Д. Льюис-Вильямс, Р.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Беднарик</a:t>
            </a:r>
            <a:r>
              <a:rPr lang="ru-RU" sz="2000" dirty="0">
                <a:latin typeface="Times New Roman" panose="02020603050405020304" pitchFamily="18" charset="0"/>
                <a:ea typeface="Calibri" panose="020F0502020204030204" pitchFamily="34" charset="0"/>
                <a:cs typeface="Times New Roman" panose="02020603050405020304" pitchFamily="18" charset="0"/>
              </a:rPr>
              <a:t>, Т. </a:t>
            </a:r>
            <a:r>
              <a:rPr lang="ru-RU" sz="2000" dirty="0" err="1">
                <a:latin typeface="Times New Roman" panose="02020603050405020304" pitchFamily="18" charset="0"/>
                <a:ea typeface="Calibri" panose="020F0502020204030204" pitchFamily="34" charset="0"/>
                <a:cs typeface="Times New Roman" panose="02020603050405020304" pitchFamily="18" charset="0"/>
              </a:rPr>
              <a:t>Доусон</a:t>
            </a:r>
            <a:r>
              <a:rPr lang="ru-RU" sz="2000" dirty="0">
                <a:latin typeface="Times New Roman" panose="02020603050405020304" pitchFamily="18" charset="0"/>
                <a:ea typeface="Calibri" panose="020F0502020204030204" pitchFamily="34" charset="0"/>
                <a:cs typeface="Times New Roman" panose="02020603050405020304" pitchFamily="18" charset="0"/>
              </a:rPr>
              <a:t> предположили, что палеолитические рисунки, могут быть фиксацией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эноптических</a:t>
            </a:r>
            <a:r>
              <a:rPr lang="ru-RU" sz="2000" dirty="0">
                <a:latin typeface="Times New Roman" panose="02020603050405020304" pitchFamily="18" charset="0"/>
                <a:ea typeface="Calibri" panose="020F0502020204030204" pitchFamily="34" charset="0"/>
                <a:cs typeface="Times New Roman" panose="02020603050405020304" pitchFamily="18" charset="0"/>
              </a:rPr>
              <a:t> картин. Древний человек, встречаясь с явлением внутреннего зрения, сначала пытается объяснить содержание того, что он видит. На этой основе появляются анималистические изображения с </a:t>
            </a:r>
            <a:r>
              <a:rPr lang="ru-RU" sz="2000" dirty="0" err="1">
                <a:latin typeface="Times New Roman" panose="02020603050405020304" pitchFamily="18" charset="0"/>
                <a:ea typeface="Calibri" panose="020F0502020204030204" pitchFamily="34" charset="0"/>
                <a:cs typeface="Times New Roman" panose="02020603050405020304" pitchFamily="18" charset="0"/>
              </a:rPr>
              <a:t>эноптической</a:t>
            </a:r>
            <a:r>
              <a:rPr lang="ru-RU" sz="2000" dirty="0">
                <a:latin typeface="Times New Roman" panose="02020603050405020304" pitchFamily="18" charset="0"/>
                <a:ea typeface="Calibri" panose="020F0502020204030204" pitchFamily="34" charset="0"/>
                <a:cs typeface="Times New Roman" panose="02020603050405020304" pitchFamily="18" charset="0"/>
              </a:rPr>
              <a:t> основой или комбинация картины внутреннего зрения с животным.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691" y="198119"/>
            <a:ext cx="3646439" cy="4152089"/>
          </a:xfrm>
          <a:prstGeom prst="rect">
            <a:avLst/>
          </a:prstGeom>
        </p:spPr>
      </p:pic>
      <p:sp>
        <p:nvSpPr>
          <p:cNvPr id="4" name="TextBox 3"/>
          <p:cNvSpPr txBox="1"/>
          <p:nvPr/>
        </p:nvSpPr>
        <p:spPr>
          <a:xfrm>
            <a:off x="966911" y="4548329"/>
            <a:ext cx="2879998" cy="646331"/>
          </a:xfrm>
          <a:prstGeom prst="rect">
            <a:avLst/>
          </a:prstGeom>
          <a:noFill/>
        </p:spPr>
        <p:txBody>
          <a:bodyPr wrap="square" rtlCol="0">
            <a:spAutoFit/>
          </a:bodyPr>
          <a:lstStyle/>
          <a:p>
            <a:pPr algn="ctr"/>
            <a:r>
              <a:rPr lang="ru-RU" dirty="0">
                <a:latin typeface="Times New Roman" panose="02020603050405020304" pitchFamily="18" charset="0"/>
                <a:ea typeface="Calibri" panose="020F0502020204030204" pitchFamily="34" charset="0"/>
                <a:cs typeface="Times New Roman" panose="02020603050405020304" pitchFamily="18" charset="0"/>
              </a:rPr>
              <a:t>Т.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Доусон</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algn="ctr"/>
            <a:r>
              <a:rPr lang="ru-RU" dirty="0" smtClean="0"/>
              <a:t>18.09.1775-20.06.1858</a:t>
            </a:r>
            <a:endParaRPr lang="ru-RU" dirty="0"/>
          </a:p>
        </p:txBody>
      </p:sp>
    </p:spTree>
    <p:extLst>
      <p:ext uri="{BB962C8B-B14F-4D97-AF65-F5344CB8AC3E}">
        <p14:creationId xmlns:p14="http://schemas.microsoft.com/office/powerpoint/2010/main" val="965993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59280" y="318760"/>
            <a:ext cx="9403080" cy="5193858"/>
          </a:xfrm>
          <a:prstGeom prst="rect">
            <a:avLst/>
          </a:prstGeom>
        </p:spPr>
        <p:txBody>
          <a:bodyPr wrap="square">
            <a:spAutoFit/>
          </a:bodyPr>
          <a:lstStyle/>
          <a:p>
            <a:pPr indent="540385" algn="just">
              <a:lnSpc>
                <a:spcPct val="150000"/>
              </a:lnSpc>
              <a:spcAft>
                <a:spcPts val="0"/>
              </a:spcAft>
            </a:pPr>
            <a:r>
              <a:rPr lang="ru-RU"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800" b="1" i="1" dirty="0">
                <a:latin typeface="Times New Roman" panose="02020603050405020304" pitchFamily="18" charset="0"/>
                <a:ea typeface="Calibri" panose="020F0502020204030204" pitchFamily="34" charset="0"/>
                <a:cs typeface="Times New Roman" panose="02020603050405020304" pitchFamily="18" charset="0"/>
              </a:rPr>
              <a:t>«Физиологическую» теорию</a:t>
            </a:r>
            <a:r>
              <a:rPr lang="ru-RU" sz="28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800" dirty="0">
                <a:latin typeface="Times New Roman" panose="02020603050405020304" pitchFamily="18" charset="0"/>
                <a:ea typeface="Calibri" panose="020F0502020204030204" pitchFamily="34" charset="0"/>
                <a:cs typeface="Times New Roman" panose="02020603050405020304" pitchFamily="18" charset="0"/>
              </a:rPr>
              <a:t>происхождения искусства предложил Г. Ален. Он полагал, что в основе восприятия того или иного художественного произведения лежит чисто физиологическое раздражение. Оно переживается человеком как чувство эстетического удовольствия или неудовольствия в зависимости от того, является ли изображаемый материал данного рисунка полезным или вредным для организма.</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78646803"/>
      </p:ext>
    </p:extLst>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167</TotalTime>
  <Words>185</Words>
  <Application>Microsoft Office PowerPoint</Application>
  <PresentationFormat>Широкоэкранный</PresentationFormat>
  <Paragraphs>53</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Calibri</vt:lpstr>
      <vt:lpstr>Times New Roman</vt:lpstr>
      <vt:lpstr>Wingdings 3</vt:lpstr>
      <vt:lpstr>Легкий дым</vt:lpstr>
      <vt:lpstr>1. Основные теории возникновения искусства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AUZsoft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Основные теории возникновения искусства</dc:title>
  <dc:creator>Houm</dc:creator>
  <cp:lastModifiedBy>Mariya</cp:lastModifiedBy>
  <cp:revision>11</cp:revision>
  <dcterms:created xsi:type="dcterms:W3CDTF">2017-01-30T04:00:04Z</dcterms:created>
  <dcterms:modified xsi:type="dcterms:W3CDTF">2022-11-01T13:43:53Z</dcterms:modified>
</cp:coreProperties>
</file>