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9" autoAdjust="0"/>
    <p:restoredTop sz="94660"/>
  </p:normalViewPr>
  <p:slideViewPr>
    <p:cSldViewPr>
      <p:cViewPr varScale="1">
        <p:scale>
          <a:sx n="38" d="100"/>
          <a:sy n="38" d="100"/>
        </p:scale>
        <p:origin x="145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57A62-B6CF-46D3-B760-19AC6C0CDC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2360-DCC2-4EFD-BA2F-236C0AD11DA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57A62-B6CF-46D3-B760-19AC6C0CDC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2360-DCC2-4EFD-BA2F-236C0AD11D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57A62-B6CF-46D3-B760-19AC6C0CDC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2360-DCC2-4EFD-BA2F-236C0AD11D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57A62-B6CF-46D3-B760-19AC6C0CDC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2360-DCC2-4EFD-BA2F-236C0AD11DA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57A62-B6CF-46D3-B760-19AC6C0CDC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2360-DCC2-4EFD-BA2F-236C0AD11D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57A62-B6CF-46D3-B760-19AC6C0CDC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2360-DCC2-4EFD-BA2F-236C0AD11DA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57A62-B6CF-46D3-B760-19AC6C0CDC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2360-DCC2-4EFD-BA2F-236C0AD11DA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57A62-B6CF-46D3-B760-19AC6C0CDC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2360-DCC2-4EFD-BA2F-236C0AD11D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57A62-B6CF-46D3-B760-19AC6C0CDC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2360-DCC2-4EFD-BA2F-236C0AD11D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57A62-B6CF-46D3-B760-19AC6C0CDC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2360-DCC2-4EFD-BA2F-236C0AD11D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57A62-B6CF-46D3-B760-19AC6C0CDC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2360-DCC2-4EFD-BA2F-236C0AD11DA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8157A62-B6CF-46D3-B760-19AC6C0CDC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6002360-DCC2-4EFD-BA2F-236C0AD11DA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arheologija.ru/wp-content/uploads/karta-naskalnogo-iskusstva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2.jpeg"/><Relationship Id="rId7" Type="http://schemas.openxmlformats.org/officeDocument/2006/relationships/hyperlink" Target="http://dic.academic.ru/pictures/enc_pictures/i_845.jpg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0446" y="4293096"/>
            <a:ext cx="5637010" cy="882119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/>
              <a:t>Калистратова М С  </a:t>
            </a:r>
          </a:p>
          <a:p>
            <a:pPr algn="r"/>
            <a:r>
              <a:rPr lang="ru-RU" dirty="0"/>
              <a:t>МБОУ СОШ № 50 </a:t>
            </a:r>
          </a:p>
          <a:p>
            <a:pPr algn="r"/>
            <a:r>
              <a:rPr lang="ru-RU" dirty="0"/>
              <a:t>Учитель ИЗО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908720"/>
            <a:ext cx="8424936" cy="1793167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ru-RU" sz="4000" dirty="0" smtClean="0"/>
              <a:t>2</a:t>
            </a:r>
            <a:r>
              <a:rPr lang="ru-RU" sz="4000" dirty="0"/>
              <a:t>. </a:t>
            </a:r>
            <a:r>
              <a:rPr lang="ru-RU" sz="4000" dirty="0" smtClean="0"/>
              <a:t>Основные </a:t>
            </a:r>
            <a:r>
              <a:rPr lang="ru-RU" sz="4000" dirty="0"/>
              <a:t>памятники искусства верхнего палеолита Европы и Азии и их исследователи (ХIХ – ХХI вв.).</a:t>
            </a:r>
            <a:br>
              <a:rPr lang="ru-RU" sz="4000" dirty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5367501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4209" y="188640"/>
            <a:ext cx="27158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Пещера Эль-</a:t>
            </a:r>
            <a:r>
              <a:rPr lang="ru-RU" b="1" dirty="0" err="1" smtClean="0"/>
              <a:t>Кастильо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74208" y="474345"/>
            <a:ext cx="576228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	(исп. </a:t>
            </a:r>
            <a:r>
              <a:rPr lang="ru-RU" sz="1600" dirty="0" err="1" smtClean="0"/>
              <a:t>Cueva</a:t>
            </a:r>
            <a:r>
              <a:rPr lang="ru-RU" sz="1600" dirty="0" smtClean="0"/>
              <a:t> </a:t>
            </a:r>
            <a:r>
              <a:rPr lang="ru-RU" sz="1600" dirty="0" err="1" smtClean="0"/>
              <a:t>de</a:t>
            </a:r>
            <a:r>
              <a:rPr lang="ru-RU" sz="1600" dirty="0" smtClean="0"/>
              <a:t> </a:t>
            </a:r>
            <a:r>
              <a:rPr lang="ru-RU" sz="1600" dirty="0" err="1" smtClean="0"/>
              <a:t>El</a:t>
            </a:r>
            <a:r>
              <a:rPr lang="ru-RU" sz="1600" dirty="0" smtClean="0"/>
              <a:t> </a:t>
            </a:r>
            <a:r>
              <a:rPr lang="ru-RU" sz="1600" dirty="0" err="1" smtClean="0"/>
              <a:t>Castillo</a:t>
            </a:r>
            <a:r>
              <a:rPr lang="ru-RU" sz="1600" dirty="0" smtClean="0"/>
              <a:t>) — </a:t>
            </a:r>
            <a:r>
              <a:rPr lang="ru-RU" sz="1600" dirty="0" err="1" smtClean="0"/>
              <a:t>доисторическаяпещера</a:t>
            </a:r>
            <a:r>
              <a:rPr lang="ru-RU" sz="1600" dirty="0" smtClean="0"/>
              <a:t> с полихромной </a:t>
            </a:r>
            <a:r>
              <a:rPr lang="ru-RU" sz="1600" dirty="0" err="1" smtClean="0"/>
              <a:t>каменнойживописью</a:t>
            </a:r>
            <a:r>
              <a:rPr lang="ru-RU" sz="1600" dirty="0" smtClean="0"/>
              <a:t> эпохи верхнего палеолита, расположенная в местечке </a:t>
            </a:r>
            <a:r>
              <a:rPr lang="ru-RU" sz="1600" dirty="0" err="1" smtClean="0"/>
              <a:t>Пуэнте-Вьесго</a:t>
            </a:r>
            <a:r>
              <a:rPr lang="ru-RU" sz="1600" dirty="0" smtClean="0"/>
              <a:t> </a:t>
            </a:r>
            <a:r>
              <a:rPr lang="ru-RU" sz="1600" dirty="0" err="1" smtClean="0"/>
              <a:t>вКантабрии</a:t>
            </a:r>
            <a:r>
              <a:rPr lang="ru-RU" sz="1600" dirty="0" smtClean="0"/>
              <a:t> (Испания). Входит к комплекс пещер Монте-</a:t>
            </a:r>
            <a:r>
              <a:rPr lang="ru-RU" sz="1600" dirty="0" err="1" smtClean="0"/>
              <a:t>Кастильо</a:t>
            </a:r>
            <a:r>
              <a:rPr lang="ru-RU" sz="1600" dirty="0" smtClean="0"/>
              <a:t> и занесена в список </a:t>
            </a:r>
            <a:r>
              <a:rPr lang="ru-RU" sz="1600" dirty="0" err="1" smtClean="0"/>
              <a:t>объектовВсемирного</a:t>
            </a:r>
            <a:r>
              <a:rPr lang="ru-RU" sz="1600" dirty="0" smtClean="0"/>
              <a:t> наследия ЮНЕСКО(</a:t>
            </a:r>
            <a:r>
              <a:rPr lang="ru-RU" sz="1600" dirty="0" err="1" smtClean="0"/>
              <a:t>Альтамира</a:t>
            </a:r>
            <a:r>
              <a:rPr lang="ru-RU" sz="1600" dirty="0" smtClean="0"/>
              <a:t> и наскальная живопись Северной Испании). Первые следы пребывания человека в Эль-</a:t>
            </a:r>
            <a:r>
              <a:rPr lang="ru-RU" sz="1600" dirty="0" err="1" smtClean="0"/>
              <a:t>Кастильо</a:t>
            </a:r>
            <a:r>
              <a:rPr lang="ru-RU" sz="1600" dirty="0" smtClean="0"/>
              <a:t> датируются 150 тысячами лет до нашей эры.</a:t>
            </a:r>
          </a:p>
          <a:p>
            <a:pPr algn="just"/>
            <a:r>
              <a:rPr lang="ru-RU" sz="1600" dirty="0" smtClean="0"/>
              <a:t>	Эль-</a:t>
            </a:r>
            <a:r>
              <a:rPr lang="ru-RU" sz="1600" dirty="0" err="1" smtClean="0"/>
              <a:t>Кастильо</a:t>
            </a:r>
            <a:r>
              <a:rPr lang="ru-RU" sz="1600" dirty="0" smtClean="0"/>
              <a:t> была открыта в 1903 году испанским археологом </a:t>
            </a:r>
            <a:r>
              <a:rPr lang="ru-RU" sz="1600" dirty="0" err="1" smtClean="0"/>
              <a:t>Эрмилио</a:t>
            </a:r>
            <a:r>
              <a:rPr lang="ru-RU" sz="1600" dirty="0" smtClean="0"/>
              <a:t> Алькальдом </a:t>
            </a:r>
            <a:r>
              <a:rPr lang="ru-RU" sz="1600" dirty="0" err="1" smtClean="0"/>
              <a:t>дель</a:t>
            </a:r>
            <a:r>
              <a:rPr lang="ru-RU" sz="1600" dirty="0" smtClean="0"/>
              <a:t> Рио[1], одним из первых исследователей наскальной живописи </a:t>
            </a:r>
            <a:r>
              <a:rPr lang="ru-RU" sz="1600" dirty="0" err="1" smtClean="0"/>
              <a:t>кантабрийских</a:t>
            </a:r>
            <a:r>
              <a:rPr lang="ru-RU" sz="1600" dirty="0" smtClean="0"/>
              <a:t> пещер. Позднее, многие рисунки были изучены известным французским археологом Анри </a:t>
            </a:r>
            <a:r>
              <a:rPr lang="ru-RU" sz="1600" dirty="0" err="1" smtClean="0"/>
              <a:t>Брейлем</a:t>
            </a:r>
            <a:endParaRPr lang="ru-RU" sz="1600" dirty="0"/>
          </a:p>
        </p:txBody>
      </p:sp>
      <p:pic>
        <p:nvPicPr>
          <p:cNvPr id="5" name="Рисунок 4" descr="https://the-spain.ru/sites/default/files/images/node/20141409200240.png?itok=LiXnX6eL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92602"/>
            <a:ext cx="2808312" cy="228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24944"/>
            <a:ext cx="3022416" cy="2004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https://the-spain.ru/sites/default/files/images/node/20141409200613.png?itok=68fw4jvw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024180"/>
            <a:ext cx="2376264" cy="1833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Древнейшие наскальные рисунки в пещере Эль-Кастильо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121" y="4239621"/>
            <a:ext cx="2854960" cy="24333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1" y="4280632"/>
            <a:ext cx="2698756" cy="1812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8922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72452" y="188640"/>
            <a:ext cx="2324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Пещера Труа-</a:t>
            </a:r>
            <a:r>
              <a:rPr lang="ru-RU" b="1" dirty="0" err="1" smtClean="0"/>
              <a:t>Фрер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59832" y="602168"/>
            <a:ext cx="60841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 фр. </a:t>
            </a:r>
            <a:r>
              <a:rPr lang="ru-RU" dirty="0" err="1" smtClean="0"/>
              <a:t>Trois-Frères</a:t>
            </a:r>
            <a:r>
              <a:rPr lang="ru-RU" dirty="0" smtClean="0"/>
              <a:t>, букв. «Три брата» — пещера на юго-западе Франции, известная образцами доисторического искусства. Расположена в </a:t>
            </a:r>
            <a:r>
              <a:rPr lang="ru-RU" dirty="0" err="1" smtClean="0"/>
              <a:t>Монтескьё-Аванте</a:t>
            </a:r>
            <a:r>
              <a:rPr lang="ru-RU" dirty="0" smtClean="0"/>
              <a:t>, департамент </a:t>
            </a:r>
            <a:r>
              <a:rPr lang="ru-RU" dirty="0" err="1" smtClean="0"/>
              <a:t>Арьеж</a:t>
            </a:r>
            <a:r>
              <a:rPr lang="ru-RU" dirty="0" smtClean="0"/>
              <a:t>, Франция.</a:t>
            </a:r>
          </a:p>
          <a:p>
            <a:r>
              <a:rPr lang="ru-RU" dirty="0" smtClean="0"/>
              <a:t>	Пещерные рисунки выполнены около 13000 лет до н. э.</a:t>
            </a:r>
          </a:p>
          <a:p>
            <a:r>
              <a:rPr lang="ru-RU" dirty="0" smtClean="0"/>
              <a:t>	Пещера названа в честь трёх сыновей графа </a:t>
            </a:r>
            <a:r>
              <a:rPr lang="ru-RU" dirty="0" err="1" smtClean="0"/>
              <a:t>Бегуана</a:t>
            </a:r>
            <a:r>
              <a:rPr lang="ru-RU" dirty="0" smtClean="0"/>
              <a:t> (</a:t>
            </a:r>
            <a:r>
              <a:rPr lang="ru-RU" dirty="0" err="1" smtClean="0"/>
              <a:t>Bégouen</a:t>
            </a:r>
            <a:r>
              <a:rPr lang="ru-RU" dirty="0" smtClean="0"/>
              <a:t>), которые открыли её в 1910 году. Пещерные рисунки получили известность после того, как их опубликовал аббат Анри </a:t>
            </a:r>
            <a:r>
              <a:rPr lang="ru-RU" dirty="0" err="1" smtClean="0"/>
              <a:t>Брейль</a:t>
            </a:r>
            <a:r>
              <a:rPr lang="ru-RU" dirty="0" smtClean="0"/>
              <a:t>.</a:t>
            </a:r>
          </a:p>
          <a:p>
            <a:r>
              <a:rPr lang="ru-RU" dirty="0" smtClean="0"/>
              <a:t>	В 2011 году при обвале грунта обнажился вход в зал размером 60*30 метров. Археологи обнаружили в нём наскальные рисунки животных, которые пока не поддаются </a:t>
            </a:r>
            <a:r>
              <a:rPr lang="ru-RU" dirty="0" err="1" smtClean="0"/>
              <a:t>иддентификации</a:t>
            </a:r>
            <a:r>
              <a:rPr lang="ru-RU" dirty="0" smtClean="0"/>
              <a:t>. Помимо этого обнаружено большое количество человеческих черепов странной, очень сильно вытянутой формы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966962"/>
            <a:ext cx="2808311" cy="189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s://upload.wikimedia.org/wikipedia/commons/3/31/Pintura_Trois_Freres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13" y="404886"/>
            <a:ext cx="1744980" cy="2294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2" name="Picture 4" descr="JW_SIGP_LABELS_08 0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852936"/>
            <a:ext cx="2664296" cy="20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17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48510" y="188640"/>
            <a:ext cx="1846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Пещера Коске</a:t>
            </a:r>
            <a:r>
              <a:rPr lang="ru-RU" dirty="0"/>
              <a:t> 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57972"/>
            <a:ext cx="2664024" cy="1777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935487"/>
            <a:ext cx="1908175" cy="259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92896"/>
            <a:ext cx="2673151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peschera-koske-0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09120"/>
            <a:ext cx="2846115" cy="187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eschera-koske-0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261" y="4509120"/>
            <a:ext cx="3325663" cy="187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52663" y="557973"/>
            <a:ext cx="596780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пещера, известная своей наскальной живописью, находящаяся на побережье Средиземного моря, в </a:t>
            </a:r>
            <a:r>
              <a:rPr lang="ru-RU" sz="1600" dirty="0" err="1"/>
              <a:t>каланке</a:t>
            </a:r>
            <a:r>
              <a:rPr lang="ru-RU" sz="1600" dirty="0"/>
              <a:t> </a:t>
            </a:r>
            <a:r>
              <a:rPr lang="ru-RU" sz="1600" dirty="0" err="1"/>
              <a:t>Моржю</a:t>
            </a:r>
            <a:r>
              <a:rPr lang="ru-RU" sz="1600" dirty="0"/>
              <a:t>, вблизи Марселя, Франция, недалеко от мыса </a:t>
            </a:r>
            <a:r>
              <a:rPr lang="ru-RU" sz="1600" dirty="0" err="1"/>
              <a:t>Моржю</a:t>
            </a:r>
            <a:r>
              <a:rPr lang="ru-RU" sz="1600" dirty="0"/>
              <a:t>. Вход в пещеру расположен под водой на 37-метровой глубине, что объясняется значительным повышением уровня Средиземного моря в эпоху палеолита. Она была обнаружена в 1985 году дайвером Анри Коске. Он преодолел подводный туннель лишь 6 лет спустя, в 1991 году. Летом 1992 года доступ в пещеру был ограничен, после гибели в подводном туннеле трех дайверов-любителей </a:t>
            </a:r>
            <a:r>
              <a:rPr lang="ru-RU" sz="1600" dirty="0" smtClean="0"/>
              <a:t>. Старейшие </a:t>
            </a:r>
            <a:r>
              <a:rPr lang="ru-RU" sz="1600" dirty="0"/>
              <a:t>рисунки представлены 65 отпечатками ладоней и другими очертаниями, датированными около 27 000 гг. до н. э. </a:t>
            </a:r>
          </a:p>
        </p:txBody>
      </p:sp>
    </p:spTree>
    <p:extLst>
      <p:ext uri="{BB962C8B-B14F-4D97-AF65-F5344CB8AC3E}">
        <p14:creationId xmlns:p14="http://schemas.microsoft.com/office/powerpoint/2010/main" val="30584134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188640"/>
            <a:ext cx="18421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/>
              <a:t>Пещера Шове́ 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0" y="1082647"/>
            <a:ext cx="309942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http://img-fotki.yandex.ru/get/6413/17637960.0/0_7c847_73f03c91_ori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49080"/>
            <a:ext cx="4392487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m3-tub-kz.yandex.net/i?id=5d91f09cb7268e8d5dfcdaf9cad3e419&amp;n=33&amp;h=215&amp;w=32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69567"/>
            <a:ext cx="3385441" cy="225912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203848" y="557973"/>
            <a:ext cx="58326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 smtClean="0"/>
              <a:t>	пещера </a:t>
            </a:r>
            <a:r>
              <a:rPr lang="ru-RU" sz="1500" dirty="0"/>
              <a:t>с наскальными доисторическими рисунками на юге Франции вблизи небольшого города </a:t>
            </a:r>
            <a:r>
              <a:rPr lang="ru-RU" sz="1500" dirty="0" err="1"/>
              <a:t>Вальон-Пон-д’Арк</a:t>
            </a:r>
            <a:r>
              <a:rPr lang="ru-RU" sz="1500" dirty="0"/>
              <a:t> в долине реки </a:t>
            </a:r>
            <a:r>
              <a:rPr lang="ru-RU" sz="1500" dirty="0" err="1"/>
              <a:t>Ардеш</a:t>
            </a:r>
            <a:r>
              <a:rPr lang="ru-RU" sz="1500" dirty="0"/>
              <a:t>. Занесена в список исторических памятников Франции (13 окт. 1995), является государственной собственностью (с 14 февр. 1997). В 2014 году пополнила список Всемирного </a:t>
            </a:r>
            <a:r>
              <a:rPr lang="ru-RU" sz="1500" dirty="0" smtClean="0"/>
              <a:t>наследия.</a:t>
            </a:r>
            <a:endParaRPr lang="ru-RU" sz="1500" dirty="0"/>
          </a:p>
          <a:p>
            <a:r>
              <a:rPr lang="ru-RU" sz="1500" dirty="0" smtClean="0"/>
              <a:t>	По </a:t>
            </a:r>
            <a:r>
              <a:rPr lang="ru-RU" sz="1500" dirty="0"/>
              <a:t>размерам пещера больше чем Ласко, включает залы и галереи общей длиной 800 метров и высотой до 18 метров. Люди населяли пещеру в период от </a:t>
            </a:r>
            <a:r>
              <a:rPr lang="ru-RU" sz="1500" dirty="0" err="1"/>
              <a:t>ок</a:t>
            </a:r>
            <a:r>
              <a:rPr lang="ru-RU" sz="1500" dirty="0"/>
              <a:t>. 37000 до 33500 лет назад, а затем снова в период от 31000 до 28000 лет </a:t>
            </a:r>
            <a:r>
              <a:rPr lang="ru-RU" sz="1500" dirty="0" smtClean="0"/>
              <a:t>назад</a:t>
            </a:r>
            <a:r>
              <a:rPr lang="ru-RU" sz="1500" dirty="0"/>
              <a:t>. В пещере обнаружено </a:t>
            </a:r>
            <a:r>
              <a:rPr lang="ru-RU" sz="1500" dirty="0" smtClean="0"/>
              <a:t>435 </a:t>
            </a:r>
            <a:r>
              <a:rPr lang="ru-RU" sz="1500" dirty="0"/>
              <a:t>рисунков с изображениями животных</a:t>
            </a:r>
            <a:r>
              <a:rPr lang="ru-RU" sz="1500" dirty="0" smtClean="0"/>
              <a:t>. </a:t>
            </a:r>
            <a:r>
              <a:rPr lang="ru-RU" sz="1500" dirty="0"/>
              <a:t>Возраст старейших рисунков оценивается в 36 тыс. лет (</a:t>
            </a:r>
            <a:r>
              <a:rPr lang="ru-RU" sz="1500" dirty="0" err="1"/>
              <a:t>ориньякская</a:t>
            </a:r>
            <a:r>
              <a:rPr lang="ru-RU" sz="1500" dirty="0"/>
              <a:t> культура) однако точная датировка вызывает споры. Пещеру открыли 18 декабря 1994 года три спелеолога — Жан-Мари </a:t>
            </a:r>
            <a:r>
              <a:rPr lang="ru-RU" sz="1500" dirty="0" err="1"/>
              <a:t>Шове</a:t>
            </a:r>
            <a:r>
              <a:rPr lang="ru-RU" sz="1500" dirty="0"/>
              <a:t> (</a:t>
            </a:r>
            <a:r>
              <a:rPr lang="de-DE" sz="1500" dirty="0"/>
              <a:t>Jean-Marie </a:t>
            </a:r>
            <a:r>
              <a:rPr lang="de-DE" sz="1500" dirty="0" err="1"/>
              <a:t>Chauvet</a:t>
            </a:r>
            <a:r>
              <a:rPr lang="de-DE" sz="1500" dirty="0"/>
              <a:t>), </a:t>
            </a:r>
            <a:r>
              <a:rPr lang="ru-RU" sz="1500" dirty="0" err="1"/>
              <a:t>Элиет</a:t>
            </a:r>
            <a:r>
              <a:rPr lang="ru-RU" sz="1500" dirty="0"/>
              <a:t> </a:t>
            </a:r>
            <a:r>
              <a:rPr lang="ru-RU" sz="1500" dirty="0" err="1"/>
              <a:t>Брюнель</a:t>
            </a:r>
            <a:r>
              <a:rPr lang="ru-RU" sz="1500" dirty="0"/>
              <a:t> (</a:t>
            </a:r>
            <a:r>
              <a:rPr lang="de-DE" sz="1500" dirty="0" err="1"/>
              <a:t>Éliette</a:t>
            </a:r>
            <a:r>
              <a:rPr lang="de-DE" sz="1500" dirty="0"/>
              <a:t> Brunel) </a:t>
            </a:r>
            <a:r>
              <a:rPr lang="ru-RU" sz="1500" dirty="0"/>
              <a:t>и </a:t>
            </a:r>
            <a:r>
              <a:rPr lang="ru-RU" sz="1500" dirty="0" err="1"/>
              <a:t>Кристиан</a:t>
            </a:r>
            <a:r>
              <a:rPr lang="ru-RU" sz="1500" dirty="0"/>
              <a:t> </a:t>
            </a:r>
            <a:r>
              <a:rPr lang="ru-RU" sz="1500" dirty="0" err="1"/>
              <a:t>Иллэр</a:t>
            </a:r>
            <a:r>
              <a:rPr lang="ru-RU" sz="1500" dirty="0"/>
              <a:t> (</a:t>
            </a:r>
            <a:r>
              <a:rPr lang="de-DE" sz="1500" dirty="0"/>
              <a:t>Christian </a:t>
            </a:r>
            <a:r>
              <a:rPr lang="de-DE" sz="1500" dirty="0" err="1"/>
              <a:t>Hillaire</a:t>
            </a:r>
            <a:r>
              <a:rPr lang="de-DE" sz="1500" dirty="0"/>
              <a:t>).</a:t>
            </a:r>
            <a:endParaRPr lang="ru-RU" sz="15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048451" y="6344022"/>
            <a:ext cx="1988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Жан-Мари </a:t>
            </a:r>
            <a:r>
              <a:rPr lang="ru-RU" dirty="0" err="1"/>
              <a:t>Шове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0265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116632"/>
            <a:ext cx="1874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/>
              <a:t>Капова</a:t>
            </a:r>
            <a:r>
              <a:rPr lang="ru-RU" dirty="0"/>
              <a:t> пещера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85964"/>
            <a:ext cx="2661672" cy="2301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618" y="4381528"/>
            <a:ext cx="2688738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253937"/>
            <a:ext cx="3029744" cy="2271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5"/>
            <a:ext cx="2400266" cy="3600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75856" y="620688"/>
            <a:ext cx="56220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Пещера </a:t>
            </a:r>
            <a:r>
              <a:rPr lang="ru-RU" sz="1600" dirty="0" err="1"/>
              <a:t>Шульган-Таш</a:t>
            </a:r>
            <a:r>
              <a:rPr lang="ru-RU" sz="1600" dirty="0"/>
              <a:t>, более известная как </a:t>
            </a:r>
            <a:r>
              <a:rPr lang="ru-RU" sz="1600" dirty="0" err="1"/>
              <a:t>Капова</a:t>
            </a:r>
            <a:r>
              <a:rPr lang="ru-RU" sz="1600" dirty="0"/>
              <a:t>, расположена на Южном Урале в долине реки Белая на территории одноименного заповедника (Республика Башкортостан). </a:t>
            </a:r>
            <a:endParaRPr lang="ru-RU" sz="1600" dirty="0" smtClean="0"/>
          </a:p>
          <a:p>
            <a:pPr algn="just"/>
            <a:r>
              <a:rPr lang="ru-RU" sz="1600" dirty="0"/>
              <a:t>	</a:t>
            </a:r>
            <a:r>
              <a:rPr lang="ru-RU" sz="1600" dirty="0" smtClean="0"/>
              <a:t>Изображения </a:t>
            </a:r>
            <a:r>
              <a:rPr lang="ru-RU" sz="1600" dirty="0"/>
              <a:t>животных на стенах Каповой пещеры были открыты в 1959 г. Они представляли собой контурные и силуэтные рисунки, выполненные красной охрой на основе животного клея. В настоящее время исследователями-спелеологами обнаружено 14 рисунков животных. Среди них – мамонты, лошади, носорог и бизон. Большинство изображений сосредоточено в «Зале рисунков», кроме того, позже были найдены изображения на южной стене в «Зале хаоса». </a:t>
            </a:r>
          </a:p>
        </p:txBody>
      </p:sp>
    </p:spTree>
    <p:extLst>
      <p:ext uri="{BB962C8B-B14F-4D97-AF65-F5344CB8AC3E}">
        <p14:creationId xmlns:p14="http://schemas.microsoft.com/office/powerpoint/2010/main" val="3015730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0"/>
            <a:ext cx="2249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/>
              <a:t>Ка́менная моги́ла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369332"/>
            <a:ext cx="6678488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 smtClean="0"/>
              <a:t>	небольшой </a:t>
            </a:r>
            <a:r>
              <a:rPr lang="ru-RU" sz="1500" dirty="0"/>
              <a:t>изолированный массив песчаника, размерами примерно 240 на 160 метров, состоящий из крупных каменных глыб высотой до 12 метров. Находится в долине реки Молочной в Запорожской области Украины. </a:t>
            </a:r>
            <a:r>
              <a:rPr lang="ru-RU" sz="1500" dirty="0" smtClean="0"/>
              <a:t>Использовался </a:t>
            </a:r>
            <a:r>
              <a:rPr lang="ru-RU" sz="1500" dirty="0"/>
              <a:t>древним человеком в качестве святилища и содержит </a:t>
            </a:r>
            <a:r>
              <a:rPr lang="ru-RU" sz="1500" dirty="0" smtClean="0"/>
              <a:t>уникальные</a:t>
            </a:r>
          </a:p>
          <a:p>
            <a:r>
              <a:rPr lang="ru-RU" sz="1500" dirty="0" smtClean="0"/>
              <a:t>	Первое </a:t>
            </a:r>
            <a:r>
              <a:rPr lang="ru-RU" sz="1500" dirty="0"/>
              <a:t>упоминание относится к 1778 году. Во время Русско-турецкой войны, Суворов поставил здесь пост для охраны почтового тракта.</a:t>
            </a:r>
          </a:p>
          <a:p>
            <a:pPr algn="just"/>
            <a:r>
              <a:rPr lang="ru-RU" sz="1500" dirty="0" smtClean="0"/>
              <a:t>	Первым </a:t>
            </a:r>
            <a:r>
              <a:rPr lang="ru-RU" sz="1500" dirty="0"/>
              <a:t>исследователем, упомянувшим Каменную Могилу, был Пётр </a:t>
            </a:r>
            <a:r>
              <a:rPr lang="ru-RU" sz="1500" dirty="0" err="1" smtClean="0"/>
              <a:t>Кёппен</a:t>
            </a:r>
            <a:r>
              <a:rPr lang="ru-RU" sz="1500" dirty="0" smtClean="0"/>
              <a:t>.</a:t>
            </a:r>
          </a:p>
          <a:p>
            <a:pPr algn="just"/>
            <a:r>
              <a:rPr lang="ru-RU" sz="1500" dirty="0" smtClean="0"/>
              <a:t>	Каменная </a:t>
            </a:r>
            <a:r>
              <a:rPr lang="ru-RU" sz="1500" dirty="0"/>
              <a:t>Могила содержит 87 гротов и пещер, в 65 из которых сохранились тысячи петроглифов — рисунков и символов[8]. Хронология петроглифов охватывает огромный период от эпохи позднего палеолита до средневековья (от XXIV—XXII веков до н. э. до X—XII веков н. э.).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647" y="4499475"/>
            <a:ext cx="1655188" cy="2169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308304" y="4757429"/>
            <a:ext cx="16561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Пётр </a:t>
            </a:r>
            <a:r>
              <a:rPr lang="ru-RU" sz="1200" dirty="0" err="1"/>
              <a:t>Кёппен</a:t>
            </a:r>
            <a:r>
              <a:rPr lang="ru-RU" sz="1200" dirty="0"/>
              <a:t>.( русский учёный немецкого происхождения. </a:t>
            </a:r>
            <a:r>
              <a:rPr lang="ru-RU" sz="1200" dirty="0" smtClean="0"/>
              <a:t>19 </a:t>
            </a:r>
            <a:r>
              <a:rPr lang="ru-RU" sz="1200" dirty="0"/>
              <a:t>февраля 1795 -23 мая 1864 г)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509120"/>
            <a:ext cx="1654969" cy="1969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41082" y="4528639"/>
            <a:ext cx="16841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Н. И. </a:t>
            </a:r>
            <a:r>
              <a:rPr lang="ru-RU" sz="1200" dirty="0" smtClean="0"/>
              <a:t>Веселовский</a:t>
            </a:r>
            <a:endParaRPr lang="ru-RU" sz="1200" dirty="0"/>
          </a:p>
          <a:p>
            <a:pPr algn="ctr"/>
            <a:r>
              <a:rPr lang="ru-RU" sz="1200" dirty="0"/>
              <a:t>русский археолог, востоковед, исследователь истории и археологии Средней Азии 26 ноября 1948-12 апреля 1918г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93" y="198804"/>
            <a:ext cx="2296693" cy="2311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45" y="2564905"/>
            <a:ext cx="2348471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90" y="4757429"/>
            <a:ext cx="1800200" cy="875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4899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24409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/>
              <a:t>Костёнковско-борщёвский</a:t>
            </a:r>
            <a:r>
              <a:rPr lang="ru-RU" b="1" dirty="0"/>
              <a:t> комплекс стоянок каменного века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30016" y="620688"/>
            <a:ext cx="6534472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	палеолитические стоянки древнего человека, обнаруженные в районе сёл </a:t>
            </a:r>
            <a:r>
              <a:rPr lang="ru-RU" sz="1500" dirty="0" err="1" smtClean="0"/>
              <a:t>Костёнки</a:t>
            </a:r>
            <a:r>
              <a:rPr lang="ru-RU" sz="1500" dirty="0" smtClean="0"/>
              <a:t> и </a:t>
            </a:r>
            <a:r>
              <a:rPr lang="ru-RU" sz="1500" dirty="0" err="1" smtClean="0"/>
              <a:t>Борщёво</a:t>
            </a:r>
            <a:r>
              <a:rPr lang="ru-RU" sz="1500" dirty="0" smtClean="0"/>
              <a:t> в Хохольском районе Воронежской области. Памятники </a:t>
            </a:r>
            <a:r>
              <a:rPr lang="ru-RU" sz="1500" dirty="0" err="1" smtClean="0"/>
              <a:t>ориньякской</a:t>
            </a:r>
            <a:r>
              <a:rPr lang="ru-RU" sz="1500" dirty="0" smtClean="0"/>
              <a:t> культуры сосредоточены здесь на очень небольшой территории: 26 стоянок разного времени — стоянки </a:t>
            </a:r>
            <a:r>
              <a:rPr lang="ru-RU" sz="1500" dirty="0" err="1" smtClean="0"/>
              <a:t>Костёнки</a:t>
            </a:r>
            <a:r>
              <a:rPr lang="ru-RU" sz="1500" dirty="0" smtClean="0"/>
              <a:t>-I—XXI, </a:t>
            </a:r>
            <a:r>
              <a:rPr lang="ru-RU" sz="1500" dirty="0" err="1" smtClean="0"/>
              <a:t>Борщёво</a:t>
            </a:r>
            <a:r>
              <a:rPr lang="ru-RU" sz="1500" dirty="0" smtClean="0"/>
              <a:t>-I—V (в том числе 10 многослойных) занимают площадь 30 км²[4]. Для их изучения и сохранения в 1991 году был организован Государственный археологический музей-заповедник «</a:t>
            </a:r>
            <a:r>
              <a:rPr lang="ru-RU" sz="1500" dirty="0" err="1" smtClean="0"/>
              <a:t>Костёнки</a:t>
            </a:r>
            <a:r>
              <a:rPr lang="ru-RU" sz="1500" dirty="0"/>
              <a:t>». </a:t>
            </a:r>
            <a:endParaRPr lang="ru-RU" sz="1500" dirty="0" smtClean="0"/>
          </a:p>
          <a:p>
            <a:pPr algn="just"/>
            <a:r>
              <a:rPr lang="ru-RU" sz="1500" dirty="0" smtClean="0"/>
              <a:t>О </a:t>
            </a:r>
            <a:r>
              <a:rPr lang="ru-RU" sz="1500" dirty="0"/>
              <a:t>нахождении древностей в районе </a:t>
            </a:r>
            <a:r>
              <a:rPr lang="ru-RU" sz="1500" dirty="0" err="1"/>
              <a:t>Костёнок</a:t>
            </a:r>
            <a:r>
              <a:rPr lang="ru-RU" sz="1500" dirty="0"/>
              <a:t> первым упоминает С. Г. </a:t>
            </a:r>
            <a:r>
              <a:rPr lang="ru-RU" sz="1500" dirty="0" err="1" smtClean="0"/>
              <a:t>Гмелин</a:t>
            </a:r>
            <a:r>
              <a:rPr lang="ru-RU" sz="1500" dirty="0"/>
              <a:t> в «Путешествии по России» (1768). Стоянка «Костёнки-1» была обнаружена в 1879 году русским археологом Иваном </a:t>
            </a:r>
            <a:r>
              <a:rPr lang="ru-RU" sz="1500" dirty="0" smtClean="0"/>
              <a:t>Поляковым.</a:t>
            </a:r>
            <a:endParaRPr lang="ru-RU" sz="15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232188"/>
            <a:ext cx="1897242" cy="25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6" y="3478395"/>
            <a:ext cx="1734598" cy="25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620688"/>
            <a:ext cx="1152128" cy="2622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03" y="3401109"/>
            <a:ext cx="1944215" cy="1884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03" y="5462587"/>
            <a:ext cx="2097087" cy="139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39952" y="3336666"/>
            <a:ext cx="18794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Иваном </a:t>
            </a:r>
            <a:r>
              <a:rPr lang="ru-RU" sz="1200" dirty="0" smtClean="0"/>
              <a:t>Поляковым </a:t>
            </a:r>
          </a:p>
          <a:p>
            <a:pPr algn="ctr"/>
            <a:r>
              <a:rPr lang="ru-RU" sz="1200" dirty="0" smtClean="0"/>
              <a:t>12 </a:t>
            </a:r>
            <a:r>
              <a:rPr lang="ru-RU" sz="1200" dirty="0"/>
              <a:t>июня 1845 — 5 апреля1887) — русский зоолог, антрополог и этнограф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608135" y="4295277"/>
            <a:ext cx="15021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С. Г. </a:t>
            </a:r>
            <a:r>
              <a:rPr lang="ru-RU" sz="1200" dirty="0" err="1" smtClean="0"/>
              <a:t>Гмелин</a:t>
            </a:r>
            <a:r>
              <a:rPr lang="ru-RU" sz="1200" dirty="0"/>
              <a:t> 4 июля 1744, Тюбинген, Германия — 27 июля 1774 немецкий путешественник и натуралист на русской службе</a:t>
            </a:r>
          </a:p>
        </p:txBody>
      </p:sp>
    </p:spTree>
    <p:extLst>
      <p:ext uri="{BB962C8B-B14F-4D97-AF65-F5344CB8AC3E}">
        <p14:creationId xmlns:p14="http://schemas.microsoft.com/office/powerpoint/2010/main" val="23004586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116632"/>
            <a:ext cx="1162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/>
              <a:t>Сунгирь</a:t>
            </a:r>
            <a:r>
              <a:rPr lang="ru-RU" b="1" dirty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40386" y="485965"/>
            <a:ext cx="652410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 smtClean="0"/>
              <a:t>	верхнепалеолитическая </a:t>
            </a:r>
            <a:r>
              <a:rPr lang="ru-RU" sz="1500" dirty="0"/>
              <a:t>стоянка древнего человека на территории Владимирской области. Стоянка находится на восточной окраине Владимира в месте впадения одноимённого ручья в реку </a:t>
            </a:r>
            <a:r>
              <a:rPr lang="ru-RU" sz="1500" dirty="0" err="1"/>
              <a:t>Клязьма</a:t>
            </a:r>
            <a:r>
              <a:rPr lang="ru-RU" sz="1500" dirty="0"/>
              <a:t>, в километре от Боголюбово. Обнаружена в 1955 году при строительстве завода С. Н. Астаховым и Е. Н. Черных, затем исследована О. Н. </a:t>
            </a:r>
            <a:r>
              <a:rPr lang="ru-RU" sz="1500" dirty="0" err="1"/>
              <a:t>Бадером</a:t>
            </a:r>
            <a:r>
              <a:rPr lang="ru-RU" sz="1500" dirty="0"/>
              <a:t>.</a:t>
            </a:r>
          </a:p>
          <a:p>
            <a:r>
              <a:rPr lang="ru-RU" sz="1500" dirty="0" smtClean="0"/>
              <a:t>	Первоначально </a:t>
            </a:r>
            <a:r>
              <a:rPr lang="ru-RU" sz="1500" dirty="0"/>
              <a:t>предполагаемый возраст — 25 тыс. </a:t>
            </a:r>
            <a:r>
              <a:rPr lang="ru-RU" sz="1500" dirty="0" smtClean="0"/>
              <a:t>лет. </a:t>
            </a:r>
            <a:r>
              <a:rPr lang="ru-RU" sz="1500" dirty="0"/>
              <a:t>Однако даты, полученные в разных лабораториях довольно сильно отличаются, но находятся в пределах брянского или средне-валдайского </a:t>
            </a:r>
            <a:r>
              <a:rPr lang="ru-RU" sz="1500" dirty="0" err="1"/>
              <a:t>интерстадиала</a:t>
            </a:r>
            <a:r>
              <a:rPr lang="ru-RU" sz="1500" dirty="0"/>
              <a:t> (молого-шекснинского </a:t>
            </a:r>
            <a:r>
              <a:rPr lang="ru-RU" sz="1500" dirty="0" err="1"/>
              <a:t>межледниковья</a:t>
            </a:r>
            <a:r>
              <a:rPr lang="ru-RU" sz="1500" dirty="0"/>
              <a:t>) Валдайского оледенения</a:t>
            </a:r>
            <a:r>
              <a:rPr lang="ru-RU" sz="1500" dirty="0" smtClean="0"/>
              <a:t>.</a:t>
            </a:r>
          </a:p>
          <a:p>
            <a:endParaRPr lang="ru-RU" sz="15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933339"/>
            <a:ext cx="6851427" cy="1828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47" y="90348"/>
            <a:ext cx="2378075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47" y="2276872"/>
            <a:ext cx="1725613" cy="279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5373216"/>
            <a:ext cx="2123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Отто Николаевич </a:t>
            </a:r>
            <a:r>
              <a:rPr lang="ru-RU" sz="1200" dirty="0" err="1"/>
              <a:t>Бадер</a:t>
            </a:r>
            <a:r>
              <a:rPr lang="ru-RU" sz="1200" dirty="0"/>
              <a:t> </a:t>
            </a:r>
          </a:p>
          <a:p>
            <a:pPr algn="ctr"/>
            <a:r>
              <a:rPr lang="ru-RU" sz="1200" dirty="0"/>
              <a:t>(1903-1977)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260" y="3094732"/>
            <a:ext cx="3018780" cy="1673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094732"/>
            <a:ext cx="1782641" cy="180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601" y="3383588"/>
            <a:ext cx="2194737" cy="1223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1836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7457" y="332656"/>
            <a:ext cx="7396577" cy="6689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ru-RU" i="1" dirty="0" smtClean="0"/>
              <a:t>Пещера Ла-</a:t>
            </a:r>
            <a:r>
              <a:rPr lang="ru-RU" i="1" dirty="0" err="1" smtClean="0"/>
              <a:t>Ферраси</a:t>
            </a:r>
            <a:r>
              <a:rPr lang="ru-RU" i="1" dirty="0" smtClean="0"/>
              <a:t> 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ru-RU" i="1" dirty="0" smtClean="0"/>
              <a:t>Пещера Пеш-</a:t>
            </a:r>
            <a:r>
              <a:rPr lang="ru-RU" i="1" dirty="0" err="1" smtClean="0"/>
              <a:t>Мерль</a:t>
            </a:r>
            <a:endParaRPr lang="ru-RU" i="1" dirty="0" smtClean="0"/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ru-RU" i="1" dirty="0" smtClean="0"/>
              <a:t>Пещера </a:t>
            </a:r>
            <a:r>
              <a:rPr lang="ru-RU" i="1" dirty="0" err="1"/>
              <a:t>Альтамира</a:t>
            </a:r>
            <a:r>
              <a:rPr lang="ru-RU" i="1" dirty="0"/>
              <a:t> </a:t>
            </a:r>
            <a:endParaRPr lang="ru-RU" i="1" dirty="0" smtClean="0"/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ru-RU" i="1" dirty="0"/>
              <a:t>Пещера </a:t>
            </a:r>
            <a:r>
              <a:rPr lang="ru-RU" i="1" dirty="0" err="1"/>
              <a:t>Нио</a:t>
            </a:r>
            <a:r>
              <a:rPr lang="ru-RU" i="1" dirty="0"/>
              <a:t>́ </a:t>
            </a:r>
            <a:endParaRPr lang="ru-RU" i="1" dirty="0" smtClean="0"/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ru-RU" i="1" dirty="0"/>
              <a:t>Пещера </a:t>
            </a:r>
            <a:r>
              <a:rPr lang="ru-RU" i="1" dirty="0" err="1" smtClean="0"/>
              <a:t>Ласкó</a:t>
            </a:r>
            <a:endParaRPr lang="ru-RU" i="1" dirty="0" smtClean="0"/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ru-RU" i="1" dirty="0"/>
              <a:t>Пещера </a:t>
            </a:r>
            <a:r>
              <a:rPr lang="ru-RU" i="1" dirty="0" smtClean="0"/>
              <a:t>Фон-де-Гом</a:t>
            </a:r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ru-RU" i="1" dirty="0"/>
              <a:t>Пещера Эль-</a:t>
            </a:r>
            <a:r>
              <a:rPr lang="ru-RU" i="1" dirty="0" err="1"/>
              <a:t>Кастильо</a:t>
            </a:r>
            <a:r>
              <a:rPr lang="ru-RU" i="1" dirty="0"/>
              <a:t> </a:t>
            </a:r>
            <a:endParaRPr lang="ru-RU" i="1" dirty="0" smtClean="0"/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ru-RU" i="1" dirty="0"/>
              <a:t>Пещера Труа-</a:t>
            </a:r>
            <a:r>
              <a:rPr lang="ru-RU" i="1" dirty="0" err="1"/>
              <a:t>Фрер</a:t>
            </a:r>
            <a:r>
              <a:rPr lang="ru-RU" i="1" dirty="0"/>
              <a:t> </a:t>
            </a:r>
            <a:endParaRPr lang="ru-RU" i="1" dirty="0" smtClean="0"/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ru-RU" i="1" dirty="0"/>
              <a:t>Пещера Коске </a:t>
            </a:r>
            <a:endParaRPr lang="ru-RU" i="1" dirty="0" smtClean="0"/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ru-RU" i="1" dirty="0"/>
              <a:t>Пещера </a:t>
            </a:r>
            <a:r>
              <a:rPr lang="ru-RU" i="1" dirty="0" err="1" smtClean="0"/>
              <a:t>Шове</a:t>
            </a:r>
            <a:endParaRPr lang="ru-RU" i="1" dirty="0" smtClean="0"/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ru-RU" i="1" dirty="0" err="1"/>
              <a:t>Капова</a:t>
            </a:r>
            <a:r>
              <a:rPr lang="ru-RU" i="1" dirty="0"/>
              <a:t> пещера </a:t>
            </a:r>
            <a:r>
              <a:rPr lang="ru-RU" i="1" dirty="0" smtClean="0"/>
              <a:t>́</a:t>
            </a:r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ru-RU" i="1" dirty="0" err="1"/>
              <a:t>Ка́менная</a:t>
            </a:r>
            <a:r>
              <a:rPr lang="ru-RU" i="1" dirty="0"/>
              <a:t> </a:t>
            </a:r>
            <a:r>
              <a:rPr lang="ru-RU" i="1" dirty="0" err="1"/>
              <a:t>моги́ла</a:t>
            </a:r>
            <a:r>
              <a:rPr lang="ru-RU" i="1" dirty="0"/>
              <a:t>   </a:t>
            </a:r>
            <a:endParaRPr lang="ru-RU" i="1" dirty="0" smtClean="0"/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ru-RU" i="1" dirty="0" err="1"/>
              <a:t>Костёнковско-борщёвский</a:t>
            </a:r>
            <a:r>
              <a:rPr lang="ru-RU" i="1" dirty="0"/>
              <a:t> комплекс стоянок каменного века </a:t>
            </a:r>
            <a:endParaRPr lang="ru-RU" i="1" dirty="0" smtClean="0"/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ru-RU" i="1" dirty="0" err="1"/>
              <a:t>Сунгирь</a:t>
            </a:r>
            <a:r>
              <a:rPr lang="ru-RU" i="1" dirty="0"/>
              <a:t> </a:t>
            </a:r>
          </a:p>
          <a:p>
            <a:pPr algn="just">
              <a:lnSpc>
                <a:spcPct val="150000"/>
              </a:lnSpc>
            </a:pPr>
            <a:endParaRPr lang="ru-RU" i="1" dirty="0"/>
          </a:p>
          <a:p>
            <a:pPr marL="342900" indent="-342900" algn="just">
              <a:lnSpc>
                <a:spcPct val="150000"/>
              </a:lnSpc>
              <a:buAutoNum type="arabicPeriod"/>
            </a:pP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49826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. 61. Регионы наскального искусства, по 3. Анати 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600"/>
            <a:ext cx="4752527" cy="32403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86500" y="3861048"/>
            <a:ext cx="83619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Согласно </a:t>
            </a:r>
            <a:r>
              <a:rPr lang="ru-RU" dirty="0" smtClean="0"/>
              <a:t>карте</a:t>
            </a:r>
            <a:r>
              <a:rPr lang="ru-RU" dirty="0"/>
              <a:t>, которые были составлены Центром под руководством Э. </a:t>
            </a:r>
            <a:r>
              <a:rPr lang="ru-RU" dirty="0" err="1"/>
              <a:t>Анати</a:t>
            </a:r>
            <a:r>
              <a:rPr lang="ru-RU" dirty="0"/>
              <a:t> в 1983 г., в мире выделяются следующие регионы наскального искусства: Азия (А), Ближний Восток (В), Северная Африка (С), Южная Африка (D), Европа (Е), Северная Америка (F), Центральная и Южная Америка (G), Океания (Н)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188640"/>
            <a:ext cx="46932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основе своей искусство палеолита наивно реалистично. Ему свойственны могучее стихийное чувство жизни, мужественность и простота. При этом, проявляя зоркость по отношению к отдельным предметам, первобытный человек еще не мог охватить цельную картину мира, обобщить и связать явления между собой и природой. Он не владел композицией, не давал развернутого сюжета, не чувствовал пространства.</a:t>
            </a:r>
          </a:p>
        </p:txBody>
      </p:sp>
    </p:spTree>
    <p:extLst>
      <p:ext uri="{BB962C8B-B14F-4D97-AF65-F5344CB8AC3E}">
        <p14:creationId xmlns:p14="http://schemas.microsoft.com/office/powerpoint/2010/main" val="1450284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188640"/>
            <a:ext cx="2611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Пещера Ла-</a:t>
            </a:r>
            <a:r>
              <a:rPr lang="ru-RU" b="1" dirty="0" err="1"/>
              <a:t>Ферраси</a:t>
            </a:r>
            <a:r>
              <a:rPr lang="ru-RU" dirty="0"/>
              <a:t> </a:t>
            </a:r>
          </a:p>
        </p:txBody>
      </p:sp>
      <p:pic>
        <p:nvPicPr>
          <p:cNvPr id="3" name="Рисунок 2" descr="D:\Мои документы\Downloads\La_Ferrassi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40" y="557972"/>
            <a:ext cx="2468761" cy="1961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speleonaz.ru/images/stories/im09y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01" y="2780927"/>
            <a:ext cx="2124968" cy="165618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3419872" y="623270"/>
            <a:ext cx="554461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палеолитический навес под скалами, расположенный в 40 км к юго-западу от французского населённого пункта </a:t>
            </a:r>
            <a:r>
              <a:rPr lang="ru-RU" dirty="0" err="1" smtClean="0"/>
              <a:t>Монтиньяк</a:t>
            </a:r>
            <a:r>
              <a:rPr lang="ru-RU" dirty="0" smtClean="0"/>
              <a:t> в департаменте </a:t>
            </a:r>
            <a:r>
              <a:rPr lang="ru-RU" dirty="0" err="1" smtClean="0"/>
              <a:t>Дордонь</a:t>
            </a:r>
            <a:r>
              <a:rPr lang="ru-RU" dirty="0" smtClean="0"/>
              <a:t>. </a:t>
            </a:r>
          </a:p>
          <a:p>
            <a:endParaRPr lang="ru-RU" dirty="0" smtClean="0"/>
          </a:p>
          <a:p>
            <a:r>
              <a:rPr lang="ru-RU" dirty="0" smtClean="0"/>
              <a:t>Раскопки проводились в 1902—1922 годах. </a:t>
            </a:r>
          </a:p>
          <a:p>
            <a:endParaRPr lang="ru-RU" dirty="0" smtClean="0"/>
          </a:p>
          <a:p>
            <a:r>
              <a:rPr lang="ru-RU" dirty="0" smtClean="0"/>
              <a:t>Содержит 11 культурных слоёв, из них нижние относятся к </a:t>
            </a:r>
            <a:r>
              <a:rPr lang="ru-RU" dirty="0" err="1" smtClean="0"/>
              <a:t>мустьерской</a:t>
            </a:r>
            <a:r>
              <a:rPr lang="ru-RU" dirty="0" smtClean="0"/>
              <a:t> эпохе, верхние — к началу позднего палеолита. В </a:t>
            </a:r>
            <a:r>
              <a:rPr lang="ru-RU" dirty="0" err="1" smtClean="0"/>
              <a:t>мустьерском</a:t>
            </a:r>
            <a:r>
              <a:rPr lang="ru-RU" dirty="0" smtClean="0"/>
              <a:t> слое найдено 6 захоронений неандертальцев: мужчины, женщины и 4 детей.</a:t>
            </a:r>
          </a:p>
          <a:p>
            <a:endParaRPr lang="ru-RU" dirty="0" smtClean="0"/>
          </a:p>
          <a:p>
            <a:r>
              <a:rPr lang="ru-RU" dirty="0" smtClean="0"/>
              <a:t> В позднепалеолитических слоях обнаружены куски известняка с выгравированными изображениями козерога, дикой лошади, хищника. На некоторых камнях чёрной краской нанесены контуры животных (козерога, оленя, бизона).</a:t>
            </a:r>
            <a:endParaRPr lang="ru-RU" dirty="0"/>
          </a:p>
        </p:txBody>
      </p:sp>
      <p:pic>
        <p:nvPicPr>
          <p:cNvPr id="1026" name="Picture 2" descr="https://im3-tub-kz.yandex.net/i?id=221a70380e8709e0a36a6fb1e7df8c8b&amp;n=33&amp;h=215&amp;w=3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653136"/>
            <a:ext cx="3076575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886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75982"/>
            <a:ext cx="23423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Пещера </a:t>
            </a:r>
            <a:r>
              <a:rPr lang="ru-RU" b="1" dirty="0"/>
              <a:t>Пеш-</a:t>
            </a:r>
            <a:r>
              <a:rPr lang="ru-RU" b="1" dirty="0" err="1"/>
              <a:t>Мерль</a:t>
            </a:r>
            <a:endParaRPr lang="ru-RU" dirty="0"/>
          </a:p>
        </p:txBody>
      </p:sp>
      <p:pic>
        <p:nvPicPr>
          <p:cNvPr id="3" name="Рисунок 2" descr="https://upload.wikimedia.org/wikipedia/commons/e/e6/Pech_Merle_main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9981"/>
            <a:ext cx="1440160" cy="1430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arh2.instarcom.org/ONLINE/Sher_frafmenty_2/03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73" y="4221301"/>
            <a:ext cx="3801989" cy="2232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://arh2.instarcom.org/ONLINE/Sher_frafmenty_2/0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45" y="2240781"/>
            <a:ext cx="1468820" cy="191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35696" y="445312"/>
            <a:ext cx="698477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— пещера на склоне холма в </a:t>
            </a:r>
            <a:r>
              <a:rPr lang="ru-RU" sz="1600" dirty="0" err="1" smtClean="0"/>
              <a:t>коммунеКабрере</a:t>
            </a:r>
            <a:r>
              <a:rPr lang="ru-RU" sz="1600" dirty="0" smtClean="0"/>
              <a:t>, департамент Ло, регион Юг-Пиренеи на территории Франции, примерно в 35 минутах езды по шоссе от г. </a:t>
            </a:r>
            <a:r>
              <a:rPr lang="ru-RU" sz="1600" dirty="0" err="1" smtClean="0"/>
              <a:t>Каор</a:t>
            </a:r>
            <a:r>
              <a:rPr lang="ru-RU" sz="1600" dirty="0" smtClean="0"/>
              <a:t>. Это одна из знаменитых французских пещер, где были обнаружены памятники доисторического искусства эпохи палеолита, открытая для публичного доступа.  В древности здесь протекала крупная река, которая и пробила в каменистой породе данную пещеру.</a:t>
            </a:r>
          </a:p>
          <a:p>
            <a:pPr algn="just"/>
            <a:r>
              <a:rPr lang="ru-RU" sz="1600" dirty="0"/>
              <a:t> </a:t>
            </a:r>
            <a:r>
              <a:rPr lang="ru-RU" sz="1600" dirty="0" smtClean="0"/>
              <a:t>        Пещера Пеш-</a:t>
            </a:r>
            <a:r>
              <a:rPr lang="ru-RU" sz="1600" dirty="0" err="1" smtClean="0"/>
              <a:t>Мерль</a:t>
            </a:r>
            <a:r>
              <a:rPr lang="ru-RU" sz="1600" dirty="0" smtClean="0"/>
              <a:t> открыта для публичного доступа с </a:t>
            </a:r>
            <a:r>
              <a:rPr lang="ru-RU" sz="1600" u="sng" dirty="0" smtClean="0"/>
              <a:t>1926 года</a:t>
            </a:r>
            <a:r>
              <a:rPr lang="ru-RU" sz="1600" dirty="0" smtClean="0"/>
              <a:t>. </a:t>
            </a:r>
          </a:p>
          <a:p>
            <a:pPr algn="just"/>
            <a:r>
              <a:rPr lang="ru-RU" sz="1600" dirty="0"/>
              <a:t> </a:t>
            </a:r>
            <a:r>
              <a:rPr lang="ru-RU" sz="1600" dirty="0" smtClean="0"/>
              <a:t>         В семи камерах пещеры обнаружены яркие, живые изображения таких животных, как мамонт, пятнистые лошади, одноцветные лошади, быки, северные олени, а также отпечатки человеческих ладоней и даже изображения людей. На глубине около 0,7 км были найдены отпечатки детских ступней в глине. </a:t>
            </a:r>
            <a:endParaRPr lang="ru-RU" sz="1600" dirty="0"/>
          </a:p>
        </p:txBody>
      </p:sp>
      <p:pic>
        <p:nvPicPr>
          <p:cNvPr id="2052" name="Picture 4" descr="http://arh2.instarcom.org/ONLINE/Sher_frafmenty_2/03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250265"/>
            <a:ext cx="2808312" cy="232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092281" y="4221301"/>
            <a:ext cx="205171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Мишель </a:t>
            </a:r>
            <a:r>
              <a:rPr lang="ru-RU" sz="1400" b="1" dirty="0" err="1"/>
              <a:t>Лорбланше</a:t>
            </a:r>
            <a:r>
              <a:rPr lang="ru-RU" sz="1400" b="1" dirty="0"/>
              <a:t> – французский археолог, крупный специалист по искусству эпохи палеолита</a:t>
            </a:r>
            <a:r>
              <a:rPr lang="ru-RU" sz="1400" b="1" dirty="0" smtClean="0"/>
              <a:t>,, </a:t>
            </a:r>
            <a:r>
              <a:rPr lang="ru-RU" sz="1400" b="1" dirty="0"/>
              <a:t>хранитель музея и пещеры Пеш-</a:t>
            </a:r>
            <a:r>
              <a:rPr lang="ru-RU" sz="1400" b="1" dirty="0" err="1"/>
              <a:t>Мерль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58442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2491" y="188640"/>
            <a:ext cx="24000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Пещера </a:t>
            </a:r>
            <a:r>
              <a:rPr lang="ru-RU" b="1" dirty="0" err="1" smtClean="0"/>
              <a:t>Альтамира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3" name="Рисунок 2" descr="Sanz de Sautuol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5157192"/>
            <a:ext cx="1328753" cy="167224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810303" y="5277201"/>
            <a:ext cx="208823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err="1" smtClean="0"/>
              <a:t>Марселино</a:t>
            </a:r>
            <a:r>
              <a:rPr lang="ru-RU" sz="1400" i="1" dirty="0" smtClean="0"/>
              <a:t> </a:t>
            </a:r>
            <a:r>
              <a:rPr lang="ru-RU" sz="1400" i="1" dirty="0" err="1" smtClean="0"/>
              <a:t>Санс</a:t>
            </a:r>
            <a:r>
              <a:rPr lang="ru-RU" sz="1400" i="1" dirty="0" smtClean="0"/>
              <a:t> де </a:t>
            </a:r>
            <a:r>
              <a:rPr lang="ru-RU" sz="1400" i="1" dirty="0" err="1" smtClean="0"/>
              <a:t>Саутуола</a:t>
            </a:r>
            <a:r>
              <a:rPr lang="ru-RU" sz="1400" i="1" dirty="0" smtClean="0"/>
              <a:t>  </a:t>
            </a:r>
          </a:p>
          <a:p>
            <a:pPr algn="ctr"/>
            <a:r>
              <a:rPr lang="ru-RU" sz="1400" i="1" dirty="0" smtClean="0"/>
              <a:t>(испанский юрист и археолог-любитель 1831-2 июня 1888 г) </a:t>
            </a:r>
            <a:endParaRPr lang="ru-RU" sz="1400" i="1" dirty="0"/>
          </a:p>
        </p:txBody>
      </p:sp>
      <p:pic>
        <p:nvPicPr>
          <p:cNvPr id="6" name="Рисунок 5" descr="https://upload.wikimedia.org/wikipedia/commons/thumb/a/a4/11_Manos_en_negativo_de_Altamira.JPG/1024px-11_Manos_en_negativo_de_Altamir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20" y="324186"/>
            <a:ext cx="1983615" cy="1542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662" y="4366080"/>
            <a:ext cx="4272769" cy="2434373"/>
          </a:xfrm>
          <a:prstGeom prst="rect">
            <a:avLst/>
          </a:prstGeom>
          <a:noFill/>
          <a:ln w="57150" cmpd="thinThick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186914" y="4058303"/>
            <a:ext cx="40686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400" i="1" dirty="0"/>
              <a:t>Схема музея-пещеры Альтаира во Франции</a:t>
            </a:r>
          </a:p>
        </p:txBody>
      </p:sp>
      <p:pic>
        <p:nvPicPr>
          <p:cNvPr id="9" name="Рисунок 8" descr="https://upload.wikimedia.org/wikipedia/commons/thumb/c/cc/AltamiraBison.jpg/800px-AltamiraBison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8" y="2171566"/>
            <a:ext cx="2037367" cy="1679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upload.wikimedia.org/wikipedia/commons/a/ae/Altamira_4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9" y="4005064"/>
            <a:ext cx="3740166" cy="11521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2195736" y="518873"/>
            <a:ext cx="673184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пещера в Испании с полихромной каменной живописью эпохи верхнего палеолита (</a:t>
            </a:r>
            <a:r>
              <a:rPr lang="ru-RU" sz="1600" dirty="0" err="1" smtClean="0"/>
              <a:t>Солютрейская</a:t>
            </a:r>
            <a:r>
              <a:rPr lang="ru-RU" sz="1600" dirty="0" smtClean="0"/>
              <a:t> культура). Находится около </a:t>
            </a:r>
            <a:r>
              <a:rPr lang="ru-RU" sz="1600" dirty="0" err="1" smtClean="0"/>
              <a:t>Сантильяна-дель-Мар</a:t>
            </a:r>
            <a:r>
              <a:rPr lang="ru-RU" sz="1600" dirty="0" smtClean="0"/>
              <a:t> в </a:t>
            </a:r>
            <a:r>
              <a:rPr lang="ru-RU" sz="1600" dirty="0" err="1" smtClean="0"/>
              <a:t>Кантабрии,Испания</a:t>
            </a:r>
            <a:r>
              <a:rPr lang="ru-RU" sz="1600" dirty="0" smtClean="0"/>
              <a:t>, в 30 км западнее </a:t>
            </a:r>
            <a:r>
              <a:rPr lang="ru-RU" sz="1600" dirty="0" err="1" smtClean="0"/>
              <a:t>Сантандера</a:t>
            </a:r>
            <a:r>
              <a:rPr lang="ru-RU" sz="1600" dirty="0" smtClean="0"/>
              <a:t>. Пещера с наскальными росписями эпохи позднего палеолита (</a:t>
            </a:r>
            <a:r>
              <a:rPr lang="ru-RU" sz="1600" dirty="0" err="1" smtClean="0"/>
              <a:t>Мадленская</a:t>
            </a:r>
            <a:r>
              <a:rPr lang="ru-RU" sz="1600" dirty="0" smtClean="0"/>
              <a:t> культура, 15-8 тыс. лет до н. э.) — объект всемирного наследия ЮНЕСКО с 1985 года.</a:t>
            </a:r>
          </a:p>
          <a:p>
            <a:r>
              <a:rPr lang="ru-RU" sz="1600" dirty="0" smtClean="0"/>
              <a:t>	</a:t>
            </a:r>
            <a:r>
              <a:rPr lang="ru-RU" sz="1600" dirty="0"/>
              <a:t> </a:t>
            </a:r>
            <a:r>
              <a:rPr lang="ru-RU" sz="1600" dirty="0" smtClean="0"/>
              <a:t>В 1879 г. археолог-любитель </a:t>
            </a:r>
            <a:r>
              <a:rPr lang="ru-RU" sz="1600" dirty="0" err="1" smtClean="0"/>
              <a:t>Марселино</a:t>
            </a:r>
            <a:r>
              <a:rPr lang="ru-RU" sz="1600" dirty="0" smtClean="0"/>
              <a:t> </a:t>
            </a:r>
            <a:r>
              <a:rPr lang="ru-RU" sz="1600" dirty="0" err="1" smtClean="0"/>
              <a:t>Санс</a:t>
            </a:r>
            <a:r>
              <a:rPr lang="ru-RU" sz="1600" dirty="0" smtClean="0"/>
              <a:t> де </a:t>
            </a:r>
            <a:r>
              <a:rPr lang="ru-RU" sz="1600" dirty="0" err="1" smtClean="0"/>
              <a:t>Саутуола</a:t>
            </a:r>
            <a:r>
              <a:rPr lang="ru-RU" sz="1600" dirty="0" smtClean="0"/>
              <a:t>  вместе с 9-летней дочерью случайно открыли пещеру с рисунками. Пещера была раскопана </a:t>
            </a:r>
            <a:r>
              <a:rPr lang="ru-RU" sz="1600" dirty="0" err="1" smtClean="0"/>
              <a:t>Саутуолой</a:t>
            </a:r>
            <a:r>
              <a:rPr lang="ru-RU" sz="1600" dirty="0" smtClean="0"/>
              <a:t> и Хуаном </a:t>
            </a:r>
            <a:r>
              <a:rPr lang="ru-RU" sz="1600" dirty="0" err="1" smtClean="0"/>
              <a:t>Виланова</a:t>
            </a:r>
            <a:r>
              <a:rPr lang="ru-RU" sz="1600" dirty="0" smtClean="0"/>
              <a:t>-и-Пьера — археологом из Мадридского университета. </a:t>
            </a:r>
          </a:p>
          <a:p>
            <a:r>
              <a:rPr lang="ru-RU" sz="1600" dirty="0" smtClean="0"/>
              <a:t>	В 2002 году, после обнаружения плесени на рисунках в главном зале, пещера была закрыта для посещений. В июне 2010 года министр культуры Испании </a:t>
            </a:r>
            <a:r>
              <a:rPr lang="ru-RU" sz="1600" dirty="0" err="1" smtClean="0"/>
              <a:t>Анхелес</a:t>
            </a:r>
            <a:r>
              <a:rPr lang="ru-RU" sz="1600" dirty="0" smtClean="0"/>
              <a:t> Гонсалес-</a:t>
            </a:r>
            <a:r>
              <a:rPr lang="ru-RU" sz="1600" dirty="0" err="1" smtClean="0"/>
              <a:t>Синде</a:t>
            </a:r>
            <a:r>
              <a:rPr lang="ru-RU" sz="1600" dirty="0" smtClean="0"/>
              <a:t> объявила, что в 2011 году пещера будет вновь открыта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371547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2880" y="260648"/>
            <a:ext cx="1651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 smtClean="0"/>
              <a:t>Пещера Нио́ 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9980"/>
            <a:ext cx="2520280" cy="1892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://www.artprojekt.ru/gallery/primitive/pic/10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97" y="2708920"/>
            <a:ext cx="2529903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orldrockart.ru/wp-content/uploads/2014/08/peshchera-nio-min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74125"/>
            <a:ext cx="2520280" cy="189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eshchera-nio-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039" y="2525652"/>
            <a:ext cx="2894101" cy="189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peshchera-nio-0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510122"/>
            <a:ext cx="2664296" cy="190904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915816" y="649114"/>
            <a:ext cx="58326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находится в Пиренеях в департаменте </a:t>
            </a:r>
            <a:r>
              <a:rPr lang="ru-RU" dirty="0" err="1" smtClean="0"/>
              <a:t>Арьеж</a:t>
            </a:r>
            <a:r>
              <a:rPr lang="ru-RU" dirty="0" smtClean="0"/>
              <a:t>, Франция. С 1906 года пещера изучалась аббатом Анри </a:t>
            </a:r>
            <a:r>
              <a:rPr lang="ru-RU" dirty="0" err="1" smtClean="0"/>
              <a:t>Брейем</a:t>
            </a:r>
            <a:r>
              <a:rPr lang="ru-RU" dirty="0" smtClean="0"/>
              <a:t> и Эмилем </a:t>
            </a:r>
            <a:r>
              <a:rPr lang="ru-RU" dirty="0" err="1" smtClean="0"/>
              <a:t>Картальяка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	На входе в пещеру посетители могут ознакомиться с выставкой фотографий начиная с 19 века и до наших времён, посвящённых </a:t>
            </a:r>
            <a:r>
              <a:rPr lang="ru-RU" dirty="0" smtClean="0"/>
              <a:t>пещере.</a:t>
            </a:r>
          </a:p>
          <a:p>
            <a:pPr algn="just"/>
            <a:endParaRPr lang="ru-RU" dirty="0" smtClean="0"/>
          </a:p>
          <a:p>
            <a:pPr algn="just"/>
            <a:endParaRPr lang="ru-RU" dirty="0"/>
          </a:p>
        </p:txBody>
      </p:sp>
      <p:pic>
        <p:nvPicPr>
          <p:cNvPr id="3082" name="Picture 10" descr="http://arh2.instarcom.org/ONLINE/Sher_frafmenty_2/05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039" y="4531427"/>
            <a:ext cx="2894101" cy="133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Émile Cartailhac Muséum de Toulouse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976" y="4527966"/>
            <a:ext cx="1425352" cy="221340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915816" y="6002725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/>
              <a:t>Следы ног подростков около 12 лет (по: </a:t>
            </a:r>
            <a:r>
              <a:rPr lang="ru-RU" sz="1400" b="1" i="1" dirty="0" err="1"/>
              <a:t>Clottes</a:t>
            </a:r>
            <a:r>
              <a:rPr lang="ru-RU" sz="1400" b="1" i="1" dirty="0"/>
              <a:t>, 1991). </a:t>
            </a:r>
            <a:endParaRPr lang="ru-RU" sz="14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24329" y="4580566"/>
            <a:ext cx="15121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Эмиль </a:t>
            </a:r>
            <a:r>
              <a:rPr lang="ru-RU" sz="1200" dirty="0" err="1" smtClean="0"/>
              <a:t>Картальяк</a:t>
            </a:r>
            <a:r>
              <a:rPr lang="ru-RU" sz="1200" dirty="0" smtClean="0"/>
              <a:t> </a:t>
            </a:r>
          </a:p>
          <a:p>
            <a:pPr algn="ctr"/>
            <a:r>
              <a:rPr lang="ru-RU" sz="1200" dirty="0" smtClean="0"/>
              <a:t>( 15 февраля 1845 года, 26 ноября 1921 года, Женева) — </a:t>
            </a:r>
          </a:p>
          <a:p>
            <a:pPr algn="ctr"/>
            <a:r>
              <a:rPr lang="ru-RU" sz="1200" dirty="0" smtClean="0"/>
              <a:t>французский учёный в области доисторической археологии.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712374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7439" y="188640"/>
            <a:ext cx="17812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Пещера Ласк</a:t>
            </a:r>
            <a:r>
              <a:rPr lang="en-US" b="1" dirty="0" smtClean="0"/>
              <a:t>ó</a:t>
            </a:r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97152"/>
            <a:ext cx="1502569" cy="195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80048" y="5147428"/>
            <a:ext cx="22373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/>
              <a:t>Анри </a:t>
            </a:r>
            <a:r>
              <a:rPr lang="ru-RU" sz="1100" dirty="0" err="1" smtClean="0"/>
              <a:t>Брейль</a:t>
            </a:r>
            <a:r>
              <a:rPr lang="ru-RU" sz="1100" dirty="0" smtClean="0"/>
              <a:t>, </a:t>
            </a:r>
          </a:p>
          <a:p>
            <a:pPr algn="ctr"/>
            <a:r>
              <a:rPr lang="ru-RU" sz="1100" dirty="0" smtClean="0"/>
              <a:t>(французский католический священник, археолог, антрополог, этнолог и геолог, специалист </a:t>
            </a:r>
            <a:r>
              <a:rPr lang="ru-RU" sz="1100" dirty="0" err="1" smtClean="0"/>
              <a:t>попалеолиту</a:t>
            </a:r>
            <a:r>
              <a:rPr lang="ru-RU" sz="1100" dirty="0" smtClean="0"/>
              <a:t> и истории первобытного искусства 28 </a:t>
            </a:r>
            <a:r>
              <a:rPr lang="ru-RU" sz="1100" dirty="0" err="1" smtClean="0"/>
              <a:t>фераля</a:t>
            </a:r>
            <a:r>
              <a:rPr lang="ru-RU" sz="1100" dirty="0" smtClean="0"/>
              <a:t> 1978 -17 августа 1961)</a:t>
            </a:r>
            <a:endParaRPr lang="ru-RU" sz="1100" dirty="0"/>
          </a:p>
        </p:txBody>
      </p:sp>
      <p:pic>
        <p:nvPicPr>
          <p:cNvPr id="5" name="Рисунок 4" descr="https://upload.wikimedia.org/wikipedia/commons/e/e8/Lascaux_plan-ru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789516" cy="254277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Lascaux, Megaloceros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439" y="4704295"/>
            <a:ext cx="2016224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Lascaux 04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88688"/>
            <a:ext cx="2204252" cy="17775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554220" y="635203"/>
            <a:ext cx="6410268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600" dirty="0" smtClean="0"/>
              <a:t>(фр. </a:t>
            </a:r>
            <a:r>
              <a:rPr lang="ru-RU" sz="1600" dirty="0" err="1" smtClean="0"/>
              <a:t>Grotte</a:t>
            </a:r>
            <a:r>
              <a:rPr lang="ru-RU" sz="1600" dirty="0" smtClean="0"/>
              <a:t> </a:t>
            </a:r>
            <a:r>
              <a:rPr lang="ru-RU" sz="1600" dirty="0" err="1" smtClean="0"/>
              <a:t>de</a:t>
            </a:r>
            <a:r>
              <a:rPr lang="ru-RU" sz="1600" dirty="0" smtClean="0"/>
              <a:t> </a:t>
            </a:r>
            <a:r>
              <a:rPr lang="ru-RU" sz="1600" dirty="0" err="1" smtClean="0"/>
              <a:t>Lascaux</a:t>
            </a:r>
            <a:r>
              <a:rPr lang="ru-RU" sz="1600" dirty="0" smtClean="0"/>
              <a:t>) во Франции — один из важнейших позднепалеолитических памятников по количеству, качеству и сохранности наскальных изображений. Иногда Ласко называют «Сикстинской капеллой первобытной живописи». Живописные и гравированные рисунки, которые находятся там, не имеют точной датировки: они появились примерно в XVIII—XV тысячелетии до н. э. Пещера находится в историческом регионе Франции </a:t>
            </a:r>
            <a:r>
              <a:rPr lang="ru-RU" sz="1600" dirty="0" err="1" smtClean="0"/>
              <a:t>Перигоре</a:t>
            </a:r>
            <a:r>
              <a:rPr lang="ru-RU" sz="1600" dirty="0" smtClean="0"/>
              <a:t> на территории коммуны </a:t>
            </a:r>
            <a:r>
              <a:rPr lang="ru-RU" sz="1600" dirty="0" err="1" smtClean="0"/>
              <a:t>Монтиньяк</a:t>
            </a:r>
            <a:r>
              <a:rPr lang="ru-RU" sz="1600" dirty="0" smtClean="0"/>
              <a:t> (департамент </a:t>
            </a:r>
            <a:r>
              <a:rPr lang="ru-RU" sz="1600" dirty="0" err="1" smtClean="0"/>
              <a:t>Дордонь</a:t>
            </a:r>
            <a:r>
              <a:rPr lang="ru-RU" sz="1600" dirty="0" smtClean="0"/>
              <a:t>), примерно в 40 км к юго-востоку от города </a:t>
            </a:r>
            <a:r>
              <a:rPr lang="ru-RU" sz="1600" dirty="0" err="1" smtClean="0"/>
              <a:t>Перигё</a:t>
            </a:r>
            <a:r>
              <a:rPr lang="ru-RU" sz="1600" dirty="0" smtClean="0"/>
              <a:t>. Она расположена на левом берегу реки Везер в известняковом холме. В отличие от многих других пещер региона, Ласко — относительно «сухая» пещера. Слой непроницаемого мрамора ограждает её от проникновения воды, препятствуя образованию кальцитовых отложений.</a:t>
            </a:r>
            <a:endParaRPr lang="ru-RU" sz="16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885" y="4134113"/>
            <a:ext cx="1730805" cy="114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«Быки». 15—11-е тыс. до н. э. Роспись пещеры Ласко. Франция">
            <a:hlinkClick r:id="rId7"/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471052"/>
            <a:ext cx="1800200" cy="12771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0593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188640"/>
            <a:ext cx="2512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Пещера Фон-де-Гом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99792" y="557972"/>
            <a:ext cx="644420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— пещера во Франции (город </a:t>
            </a:r>
            <a:r>
              <a:rPr lang="ru-RU" sz="1600" dirty="0" err="1" smtClean="0"/>
              <a:t>Ле</a:t>
            </a:r>
            <a:r>
              <a:rPr lang="ru-RU" sz="1600" dirty="0" smtClean="0"/>
              <a:t>-</a:t>
            </a:r>
            <a:r>
              <a:rPr lang="ru-RU" sz="1600" dirty="0" err="1" smtClean="0"/>
              <a:t>Эзи</a:t>
            </a:r>
            <a:r>
              <a:rPr lang="ru-RU" sz="1600" dirty="0" smtClean="0"/>
              <a:t>-де-</a:t>
            </a:r>
            <a:r>
              <a:rPr lang="ru-RU" sz="1600" dirty="0" err="1" smtClean="0"/>
              <a:t>Таяк</a:t>
            </a:r>
            <a:r>
              <a:rPr lang="ru-RU" sz="1600" dirty="0" smtClean="0"/>
              <a:t>-</a:t>
            </a:r>
            <a:r>
              <a:rPr lang="ru-RU" sz="1600" dirty="0" err="1" smtClean="0"/>
              <a:t>Сирёй</a:t>
            </a:r>
            <a:r>
              <a:rPr lang="ru-RU" sz="1600" dirty="0" smtClean="0"/>
              <a:t>, департамент </a:t>
            </a:r>
            <a:r>
              <a:rPr lang="ru-RU" sz="1600" dirty="0" err="1" smtClean="0"/>
              <a:t>Дордонь</a:t>
            </a:r>
            <a:r>
              <a:rPr lang="ru-RU" sz="1600" dirty="0" smtClean="0"/>
              <a:t>) с настенными изображениями животных . </a:t>
            </a:r>
          </a:p>
          <a:p>
            <a:pPr algn="just"/>
            <a:r>
              <a:rPr lang="ru-RU" sz="1600" dirty="0" smtClean="0"/>
              <a:t>Живопись грота Фон-де-Гом принадлежит к лучшим образцам пещерного искусства. Многочисленные изображения бизонов, диких лошадей, мамонтов, северных оленей и других животных выполнены в различной манере от древнейших линейных рисунков чёрной и красной краской до великолепнейших полихромных композиций, относящихся к </a:t>
            </a:r>
            <a:r>
              <a:rPr lang="ru-RU" sz="1600" dirty="0" err="1" smtClean="0"/>
              <a:t>мадленской</a:t>
            </a:r>
            <a:r>
              <a:rPr lang="ru-RU" sz="1600" dirty="0" smtClean="0"/>
              <a:t> эпохе (15 000 — 11 000 лет до н. э.).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   Грот Фон-де-Гом открыт Дени </a:t>
            </a:r>
            <a:r>
              <a:rPr lang="ru-RU" sz="1600" dirty="0" err="1" smtClean="0"/>
              <a:t>Перойни</a:t>
            </a:r>
            <a:r>
              <a:rPr lang="ru-RU" sz="1600" dirty="0" smtClean="0"/>
              <a:t> в 1901 году</a:t>
            </a:r>
            <a:endParaRPr lang="ru-RU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3305"/>
            <a:ext cx="2304256" cy="3451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97" y="3933056"/>
            <a:ext cx="3341712" cy="2509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Фото Фон-де-Гом. Франция, Аквитания, Лез Эзи-де-Тайак-Сирёй, Проспект Грот, 1-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824375"/>
            <a:ext cx="3888432" cy="26341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66030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332</TotalTime>
  <Words>699</Words>
  <Application>Microsoft Office PowerPoint</Application>
  <PresentationFormat>Экран (4:3)</PresentationFormat>
  <Paragraphs>92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Georgia</vt:lpstr>
      <vt:lpstr>Trebuchet MS</vt:lpstr>
      <vt:lpstr>Воздушный поток</vt:lpstr>
      <vt:lpstr>2. Основные памятники искусства верхнего палеолита Европы и Азии и их исследователи (ХIХ – ХХI вв.).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 Основные памятники искусства верхнего палеолита Европы и Азии и их исследователи (ХIХ – ХХI вв.).</dc:title>
  <dc:creator>user</dc:creator>
  <cp:lastModifiedBy>Mariya</cp:lastModifiedBy>
  <cp:revision>29</cp:revision>
  <dcterms:created xsi:type="dcterms:W3CDTF">2017-03-14T02:04:39Z</dcterms:created>
  <dcterms:modified xsi:type="dcterms:W3CDTF">2022-11-01T13:44:57Z</dcterms:modified>
</cp:coreProperties>
</file>