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331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0" r:id="rId25"/>
    <p:sldId id="281" r:id="rId26"/>
    <p:sldId id="282" r:id="rId27"/>
    <p:sldId id="283" r:id="rId28"/>
    <p:sldId id="305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301" r:id="rId42"/>
    <p:sldId id="296" r:id="rId43"/>
    <p:sldId id="297" r:id="rId44"/>
    <p:sldId id="298" r:id="rId45"/>
    <p:sldId id="299" r:id="rId46"/>
    <p:sldId id="300" r:id="rId47"/>
    <p:sldId id="302" r:id="rId48"/>
    <p:sldId id="303" r:id="rId49"/>
    <p:sldId id="307" r:id="rId50"/>
    <p:sldId id="304" r:id="rId51"/>
    <p:sldId id="306" r:id="rId52"/>
    <p:sldId id="308" r:id="rId53"/>
    <p:sldId id="309" r:id="rId54"/>
    <p:sldId id="310" r:id="rId55"/>
    <p:sldId id="312" r:id="rId56"/>
    <p:sldId id="311" r:id="rId57"/>
    <p:sldId id="315" r:id="rId58"/>
    <p:sldId id="313" r:id="rId59"/>
    <p:sldId id="316" r:id="rId60"/>
    <p:sldId id="317" r:id="rId61"/>
    <p:sldId id="319" r:id="rId62"/>
    <p:sldId id="314" r:id="rId63"/>
    <p:sldId id="318" r:id="rId64"/>
    <p:sldId id="320" r:id="rId65"/>
    <p:sldId id="321" r:id="rId66"/>
    <p:sldId id="322" r:id="rId67"/>
    <p:sldId id="323" r:id="rId68"/>
    <p:sldId id="324" r:id="rId69"/>
    <p:sldId id="325" r:id="rId70"/>
    <p:sldId id="328" r:id="rId71"/>
    <p:sldId id="326" r:id="rId72"/>
    <p:sldId id="327" r:id="rId73"/>
    <p:sldId id="329" r:id="rId74"/>
    <p:sldId id="330" r:id="rId7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AA154-2BE5-488C-8304-1A54C2D03E61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24FD4-672B-4A8B-A72E-4EA92620D9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bono-esse.ru/blizzard/Aku/dsb.html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 ДЗМ 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«Медицинский колледж № 2»</a:t>
            </a:r>
          </a:p>
          <a:p>
            <a:pPr marL="0" indent="0" algn="ctr">
              <a:buNone/>
            </a:pPr>
            <a:r>
              <a:rPr lang="ru-RU" sz="4000" dirty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Диагностика беременности. Определение срока беременности и даты предстоящих 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родов</a:t>
            </a:r>
          </a:p>
          <a:p>
            <a:pPr marL="0" indent="0" algn="r">
              <a:buNone/>
            </a:pPr>
            <a:endParaRPr lang="ru-RU" sz="2000" dirty="0" smtClean="0">
              <a:solidFill>
                <a:srgbClr val="FFFF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000" dirty="0">
              <a:solidFill>
                <a:srgbClr val="FFFF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000" dirty="0" smtClean="0">
              <a:solidFill>
                <a:srgbClr val="FFFF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Преподаватель </a:t>
            </a:r>
          </a:p>
          <a:p>
            <a:pPr marL="0" indent="0" algn="r">
              <a:buNone/>
            </a:pP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Киселева С.Е.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329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Эндокринные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Надпочечники.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Повышается уровень глюкокортикоидов и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минералокортикоидов.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6" name="Picture 2" descr="https://go1.imgsmail.ru/imgpreview?key=194d96232edf8ee8&amp;mb=imgdb_preview_12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068960"/>
            <a:ext cx="3851920" cy="3789040"/>
          </a:xfrm>
          <a:prstGeom prst="rect">
            <a:avLst/>
          </a:prstGeom>
          <a:noFill/>
        </p:spPr>
      </p:pic>
      <p:pic>
        <p:nvPicPr>
          <p:cNvPr id="77828" name="Picture 4" descr="http://endocrinsystem.ru/wp-content/uploads/Opuholi_nadpochechnikov_simptomi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68960"/>
            <a:ext cx="4139952" cy="3789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в матке.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-увеличение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массы 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50-60 г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1000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доношенной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беременности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-удлинение отдельных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мышечных волокон 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15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-увеличение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васкуляризации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-размягчение шейки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матки и её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цианоз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-снижение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рН (4,5-5,0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влагалищных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белей.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6802" name="Picture 2" descr="http://ambulance.com.ua/images/stories1/anatomija/matka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08720"/>
            <a:ext cx="4427984" cy="5949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Покровы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тела.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растяжение живота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обильные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отложения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жира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близ лобка, ягодиц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молочных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желез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пигментация кожи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(меланином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полосы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(stria gravidarum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варикозное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расширение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вен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сглаживание и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выпячивание пупка.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80" name="Picture 4" descr="http://devkras.net/wp-content/uploads/2015/10/Rastyazhki_u_beremenn%D1%96h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908720"/>
            <a:ext cx="4644008" cy="5949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в скелете.</a:t>
            </a:r>
          </a:p>
          <a:p>
            <a:pPr algn="ctr">
              <a:buNone/>
            </a:pP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зменение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центра тяжести – гордая походка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беременных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нижней апертуры грудной клетки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азрыхление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суставных связок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хрящей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расхождение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лонных ветвей в стороны до 2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см.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54" name="Picture 2" descr="http://yamtv.ru/wp-content/uploads/2016/08/silnye-boli-v-pojasnice_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717032"/>
            <a:ext cx="3995936" cy="3140968"/>
          </a:xfrm>
          <a:prstGeom prst="rect">
            <a:avLst/>
          </a:prstGeom>
          <a:noFill/>
        </p:spPr>
      </p:pic>
      <p:pic>
        <p:nvPicPr>
          <p:cNvPr id="74758" name="Picture 6" descr="http://simmassage.ru/wp-content/uploads/2013/08/stroenie-pozvonochnik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4211960" cy="3140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в центральной нервной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системе.</a:t>
            </a:r>
          </a:p>
          <a:p>
            <a:pPr>
              <a:buNone/>
            </a:pP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возбудимости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коры  головного мозга в первые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3-4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месяца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повышение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возбудимости коры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 месяцев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беременности.</a:t>
            </a:r>
          </a:p>
          <a:p>
            <a:pPr>
              <a:buNone/>
            </a:pP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понижение рефлекторной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возбудимости обуславливает покой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инертность матки, что способствует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нормальному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течению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3732" name="Picture 4" descr="http://moyaschitovidka.ru/wp-content/uploads/2016/01/%D0%B3%D0%B8%D0%BF%D0%BE%D1%84%D0%B8%D0%B72-300x2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348880"/>
            <a:ext cx="2771800" cy="4509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в центральной нервной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системе.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Изменяется тонус вегетативной нервной системы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dirty="0" smtClean="0">
              <a:solidFill>
                <a:srgbClr val="FFFF00"/>
              </a:solidFill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сонливость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неуравновешенность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смена настроения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изменение вкуса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слюнотечение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рвота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2706" name="Picture 2" descr="http://bjarka.com.ua/wp-content/uploads/2012/01/%D0%BC%D0%BE%D0%B7%D0%B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2132856"/>
            <a:ext cx="4953000" cy="4725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в центральной нервной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системе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повышается возбудимость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периферических нервов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-невралгические боли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крестце и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пояснице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-судороги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икроножных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мышцах.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684" name="Picture 4" descr="http://vashaspina.ru/wp-content/uploads/2013/09/koreshki-spinnogo-moz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412776"/>
            <a:ext cx="4211960" cy="5445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Изменение функции сердечно-сосудистой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системы.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ЧСС (10-20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ударного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объема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сердца (10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сердечного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выброса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 л/мин до 7 л/мин (30-50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ОЦК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физиологическая гипертрофия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левого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желудочка.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62" name="Picture 6" descr="http://deita.ru/upload/resize_cache/iblock/c2e/600_450_1ddd73ea3753bb76eeeb36f266a46fafc/serdt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700808"/>
            <a:ext cx="3707904" cy="5157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5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Изменение функции сердечно-сосудистой </a:t>
            </a:r>
            <a:r>
              <a:rPr lang="ru-RU" sz="35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системы.</a:t>
            </a:r>
          </a:p>
          <a:p>
            <a:pPr>
              <a:buNone/>
            </a:pP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-снижение общего</a:t>
            </a: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периферического</a:t>
            </a: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сосудистого сопротивления (35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r>
              <a:rPr lang="en-US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-гипотензивный синдром</a:t>
            </a: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 15%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беременных</a:t>
            </a:r>
            <a:r>
              <a:rPr lang="en-US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-нарушение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венозного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возврата</a:t>
            </a: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 сердцу в положении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беременной</a:t>
            </a: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спине (синдром сдавления 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нижней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полой вены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беременной</a:t>
            </a: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маткой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3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8" descr="https://go1.imgsmail.ru/imgpreview?key=4776d2e4a25ff3ad&amp;mb=imgdb_preview_9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772816"/>
            <a:ext cx="3851920" cy="5085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  <a:ln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Нормальные изменения аускультативной картины сердца во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олее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чем у 95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% беременных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появляется систолический шум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исчезающий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родов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20% беременных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выявляется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преходящий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диастолический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шум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 10%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беременных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появляются стойкие шумы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вследствие увеличения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кровотока в молочных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железах</a:t>
            </a:r>
            <a:r>
              <a:rPr lang="ru-RU" sz="2800" dirty="0" smtClean="0">
                <a:solidFill>
                  <a:srgbClr val="FFFF00"/>
                </a:solidFill>
              </a:rPr>
              <a:t>.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4" name="Picture 16" descr="http://zdrawo.narod.ru/anatomia/anatomy_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988840"/>
            <a:ext cx="3995936" cy="4869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04664"/>
          </a:xfrm>
          <a:solidFill>
            <a:srgbClr val="002060"/>
          </a:solidFill>
        </p:spPr>
        <p:txBody>
          <a:bodyPr>
            <a:normAutofit fontScale="90000"/>
          </a:bodyPr>
          <a:lstStyle/>
          <a:p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esktop\a3-650x4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  <a:ln>
            <a:solidFill>
              <a:srgbClr val="002060"/>
            </a:solidFill>
          </a:ln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Маточно-плацентарный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кровоток.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аточно-плацентарный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кровоток колеблется от 500 до 700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мл/мин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расположенном между хориальной и базальной пластинками межворсинчатом пространстве протекает материнская кровь.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полный переход к плацентарному кровообращению происходит в конце 2-го, начале 3-го месяца внутриутробного развития .</a:t>
            </a:r>
          </a:p>
          <a:p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wc_fd_f-3"/>
          <p:cNvPicPr>
            <a:picLocks noChangeAspect="1" noChangeArrowheads="1"/>
          </p:cNvPicPr>
          <p:nvPr/>
        </p:nvPicPr>
        <p:blipFill>
          <a:blip r:embed="rId2" cstate="print"/>
          <a:srcRect l="4982" r="5005"/>
          <a:stretch>
            <a:fillRect/>
          </a:stretch>
        </p:blipFill>
        <p:spPr bwMode="auto">
          <a:xfrm>
            <a:off x="4716016" y="4221088"/>
            <a:ext cx="4427984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 descr="0114"/>
          <p:cNvPicPr>
            <a:picLocks noChangeAspect="1" noChangeArrowheads="1"/>
          </p:cNvPicPr>
          <p:nvPr/>
        </p:nvPicPr>
        <p:blipFill>
          <a:blip r:embed="rId3" cstate="print"/>
          <a:srcRect l="43483" t="30438" b="15970"/>
          <a:stretch>
            <a:fillRect/>
          </a:stretch>
        </p:blipFill>
        <p:spPr bwMode="auto">
          <a:xfrm>
            <a:off x="0" y="4221088"/>
            <a:ext cx="4139952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Гематологические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изменения.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Снижение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числа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эритроцитов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уровня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гемоглобина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величины гематокрита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концентрации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фолиевой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кислоты в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плазме.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Повышение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числа лейкоцитов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СОЭ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концентрации фибриногена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Picture 4" descr="http://i.ytimg.com/vi/CfprdWG1UwM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836712"/>
            <a:ext cx="3707904" cy="602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  <a:ln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вентиляции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легких.</a:t>
            </a:r>
          </a:p>
          <a:p>
            <a:pPr algn="ctr">
              <a:buNone/>
            </a:pP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дыхательного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объема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овышение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частоты дыхания (10%) – способствует установлению более низкого напряжения углекислого газа (pCO2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легкие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функционируют в режиме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гипервентиляции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величивается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потребление 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кислорода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материнским 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организмом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растущим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плодом.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 descr="http://med-pomosh.com/wp-content/uploads/2015/03/2103a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789040"/>
            <a:ext cx="3275856" cy="3068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Последствия задержки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жидкости.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нижение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уровня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гемоглобина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нижение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величины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гематокрита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нижение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концентрации альбумина в плазме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ударного объема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сердца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величение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почечного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кровотока.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функции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почек.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асширение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почечных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лоханок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нарушение тонуса и сократительной способности мышц малых чашечек, лоханок и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мочеточников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почечного кровотока (60-75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клубочковой фильтрации (50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4" descr="http://syl.ru/misc/i/ai/110891/250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725144"/>
            <a:ext cx="4716016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6525344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Желудочно-кишечный тракт.</a:t>
            </a:r>
            <a:endParaRPr lang="en-US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 время беременности: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повышается аппетит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увеличивается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количество съедаемой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пищи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усиливается функция всех пищеварительных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желез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активизируется обмен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веществ.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vekzhivu.com/sites/default/files/imagecache/resizeimgpost-500-500/u93/2016/03/dlina-kishechnika-u-vzroslogo-chelovek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365104"/>
            <a:ext cx="4860032" cy="2492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453336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Желудочно-кишечный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тракт.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нижение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извращение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вкуса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снижается желудочная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кислотность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снижается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тонус желудка и его эвакуаторная способность –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вдвое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гипотония кишечника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наклонность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запорам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геморрой.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Администратор\Desktop\Акушерство и гинекология. Конспект лекций\Рисунки\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272" y="1412776"/>
            <a:ext cx="5436096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vekzhivu.com/sites/default/files/imagecache/resizeimgpost-500-500/u93/2016/03/dlina-kishechnika-u-vzroslogo-chelovek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365104"/>
            <a:ext cx="4860032" cy="2492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453336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Желудочно-кишечный тракт</a:t>
            </a:r>
          </a:p>
          <a:p>
            <a:pPr>
              <a:buNone/>
            </a:pPr>
            <a:endParaRPr lang="ru-RU" dirty="0"/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силивается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кровообращение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печени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нижается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антитоксическая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функция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конце беременности печень смещается вверх и кзади за счет растущей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матки.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vekzhivu.com/sites/default/files/imagecache/resizeimgpost-500-500/u93/2016/03/dlina-kishechnika-u-vzroslogo-chelovek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365104"/>
            <a:ext cx="4860032" cy="2492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453336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Желудочно-кишечный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тракт.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нижение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извращение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вкуса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снижается желудочная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кислотность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снижается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тонус желудка и его эвакуаторная способность –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вдвое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гипотония кишечника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наклонность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запорам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геморрой.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Администратор\Desktop\Акушерство и гинекология. Конспект лекций\Рисунки\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272" y="1412776"/>
            <a:ext cx="5436096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vekzhivu.com/sites/default/files/imagecache/resizeimgpost-500-500/u93/2016/03/dlina-kishechnika-u-vzroslogo-chelovek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365104"/>
            <a:ext cx="4860032" cy="2492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веществ.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массы тела в среднем до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9-10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кг к 40-й неделе беременности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масса плода – 3300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масса плаценты – 650 г масса амниотической жидкости - 800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масса увеличенной матки – 900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>
              <a:buNone/>
            </a:pP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 3-5 дней до родов 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прибавка массы тела 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приостанавливается ввиду 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прекращения роста плода, 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частичного всасывания 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плодных вод.</a:t>
            </a:r>
          </a:p>
          <a:p>
            <a:endParaRPr lang="ru-RU" dirty="0"/>
          </a:p>
        </p:txBody>
      </p:sp>
      <p:pic>
        <p:nvPicPr>
          <p:cNvPr id="5" name="Рисунок 4" descr="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501008"/>
            <a:ext cx="3888432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в организме женщины во время беременности</a:t>
            </a:r>
          </a:p>
          <a:p>
            <a:endParaRPr lang="ru-RU" dirty="0"/>
          </a:p>
        </p:txBody>
      </p:sp>
      <p:pic>
        <p:nvPicPr>
          <p:cNvPr id="83972" name="Picture 4" descr="http://ymadam.net/images/stories/deti/izmeneniya-v-stroenii-i-funktsiyakh-organov-pri-beremennost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0"/>
            <a:ext cx="8229600" cy="6858000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веществ.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сновной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 повышается на 20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беременная женщина среднего роста (155-165 см) и со средней массой тела (55-65 кг) при легкой мышечной работе должна получать в среднем 3000-3200 ккал в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день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потребность в дополнительной энергии составляет 150 ккал в день в первом и по 350 ккал в день во втором и третьем триместрах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4" descr="_________________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707904" y="4221088"/>
            <a:ext cx="4932362" cy="2636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веществ.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Усиление пластических процессов в организме (преобладание процессов ассимиляции над процессами дессимиляции)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ежедневная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потребность в основных видах питания: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белки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110-120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-углеводы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300-400 г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жиры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75-83 г</a:t>
            </a:r>
          </a:p>
        </p:txBody>
      </p:sp>
      <p:pic>
        <p:nvPicPr>
          <p:cNvPr id="4" name="Picture 5" descr="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996952"/>
            <a:ext cx="4788024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Белковый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обмен.</a:t>
            </a:r>
          </a:p>
          <a:p>
            <a:pPr algn="ctr">
              <a:buNone/>
            </a:pPr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Активация анаболических гормонов приводит к усилению синтеза рибонуклеиновой кислоты (РНК), что вызывает увеличение синтеза белков, в частности ферментов, в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рибосомах.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upplements-During-Pregnanc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686175"/>
            <a:ext cx="3490144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веществ. БЕЛКИ.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Недостаток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белков в диете беременных приводит к развитию: 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тяжелых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форм преэклампсии и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эклампсии</a:t>
            </a:r>
            <a:r>
              <a:rPr lang="en-US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анемии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(ослабление процессов кроветворения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рвоте</a:t>
            </a:r>
            <a:r>
              <a:rPr lang="en-US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ухудшению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течения гипертензивного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синдрома.</a:t>
            </a:r>
          </a:p>
          <a:p>
            <a:pPr>
              <a:buNone/>
            </a:pPr>
            <a:endParaRPr lang="ru-RU" sz="3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Потребность беременной в белках – 1,5 г белков на 1 кг массы тела в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день</a:t>
            </a:r>
            <a:r>
              <a:rPr lang="en-US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каждые 100 г белков, съедаемых матерью, примерно 1 г приходится на долю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плода.</a:t>
            </a:r>
            <a:endParaRPr lang="ru-RU" sz="3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5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Беременной особенно рекомендуются полноценные белки, которыми </a:t>
            </a:r>
            <a:r>
              <a:rPr lang="ru-RU" sz="35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богаты</a:t>
            </a:r>
            <a:r>
              <a:rPr lang="en-US" sz="35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5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Продукты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животного происхождения:</a:t>
            </a: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отварное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мясо 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яйца </a:t>
            </a: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молоко </a:t>
            </a: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сыр </a:t>
            </a: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творог </a:t>
            </a: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Рыба</a:t>
            </a:r>
            <a:endParaRPr lang="ru-RU" sz="3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Белки растительного происхождения не должны превышать 50% общего количества белков поступающих в организм беременной с пищей</a:t>
            </a:r>
          </a:p>
        </p:txBody>
      </p:sp>
      <p:pic>
        <p:nvPicPr>
          <p:cNvPr id="4" name="Picture 5" descr="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204864"/>
            <a:ext cx="509523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525344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веществ. ЖИРЫ.</a:t>
            </a:r>
          </a:p>
          <a:p>
            <a:pPr algn="ctr"/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в жировом обмене при беременности выражается в повышенной ассимиляции жиров с понижением процесса их окисления, что приводит к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увеличению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отложения жира в различных органах и тканях (надпочечниках, плаценте, в грудных железах)</a:t>
            </a:r>
          </a:p>
        </p:txBody>
      </p:sp>
      <p:pic>
        <p:nvPicPr>
          <p:cNvPr id="4" name="Рисунок 3" descr="clip_image01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139952" y="4293096"/>
            <a:ext cx="4686672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453336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веществ. ЖИРЫ.</a:t>
            </a:r>
          </a:p>
          <a:p>
            <a:pPr algn="ctr"/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Потребление жиров при беременности должно быть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ограничено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в среднем 1,5 г на 1 кг массы тела в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день.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Лучше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использовать легкоплавкие жиры, содержащиеся в молоке и молочных продуктах (сливки, сметана, сливочное масло, сыры), а также растительные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масла.</a:t>
            </a:r>
          </a:p>
          <a:p>
            <a:pPr>
              <a:buNone/>
            </a:pP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Полное ограничение приема жиров нежелательно, так как с ними в организм поступают жирорастворимые витамины, играющие важную роль в развитии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плода.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45333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обмен. УГЛЕВОДЫ.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Лабильность содержания сахара в крови (некоторое его повышение выше пределов физиологической нормы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Периодическое появление сахара в моче (усиление проницаемости почечного эпителия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пищей беременная должна потреблять в день 350-400 г углеводов, которыми особенно богаты продукты растительного происхождения: хлеб, крупы, овощи, фрукты.</a:t>
            </a:r>
          </a:p>
          <a:p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525344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sz="3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обмен. УГЛЕВОДЫ.</a:t>
            </a:r>
          </a:p>
          <a:p>
            <a:pPr algn="ctr">
              <a:buNone/>
            </a:pPr>
            <a:endParaRPr lang="ru-RU" sz="3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животных продуктов только молоко содержит углеводы в виде молочного сахара (лактозы)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Повышенное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употребление углеводов женщиной при беременности приводит к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резкому увеличению массы тела  плода (до 4 кг и более)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7ffb88e2658f -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077072"/>
            <a:ext cx="4457700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Витамины и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минералы.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ри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 наблюдается повышенная потребность в витаминах и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микроэлементах.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нормального роста и развития плода недостаточно поступления из материнского организма кислорода, белков, жиров, углеводов и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воды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требуются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еще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дополнительные факторы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клеточного 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метаболизма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витамины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минералы.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1198143370_pic4_44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365104"/>
            <a:ext cx="4176191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организме беременной женщины подчинены одной главной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аксимального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обеспечения условий для нормального развития эмбриона и плода</a:t>
            </a:r>
          </a:p>
        </p:txBody>
      </p:sp>
      <p:pic>
        <p:nvPicPr>
          <p:cNvPr id="2050" name="Picture 2" descr="C:\Users\Администратор\Desktop\493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57592" y="548680"/>
            <a:ext cx="7992888" cy="4581128"/>
          </a:xfrm>
          <a:prstGeom prst="rect">
            <a:avLst/>
          </a:prstGeom>
          <a:noFill/>
        </p:spPr>
      </p:pic>
      <p:pic>
        <p:nvPicPr>
          <p:cNvPr id="84996" name="Picture 4" descr="http://zdorovieinfo.ru/upload/images/slides/Sh-fetal-dev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9144000" cy="4077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5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Суточное потребление витаминов и микроэлементов  в период беременности.</a:t>
            </a: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Витамина 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70-100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мг</a:t>
            </a:r>
          </a:p>
          <a:p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итамина   А               1250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мкг=4000 МЕ</a:t>
            </a: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Витамина  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 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15 мг 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витамина  D                500 ме</a:t>
            </a:r>
          </a:p>
          <a:p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витамина В1 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1,7 мг                     </a:t>
            </a:r>
          </a:p>
          <a:p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витамина В2   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2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мг                      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endParaRPr lang="ru-RU" sz="3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витамина В6   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2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мг</a:t>
            </a:r>
          </a:p>
          <a:p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витамина В12 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4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мкг                    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Никотинамида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19 мг</a:t>
            </a: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Пантотеновой</a:t>
            </a: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кислоты </a:t>
            </a:r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15 мг</a:t>
            </a:r>
          </a:p>
          <a:p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Фолиевой </a:t>
            </a:r>
            <a:endParaRPr lang="ru-RU" sz="3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кислоты                       400 </a:t>
            </a:r>
            <a:r>
              <a:rPr lang="ru-RU" sz="3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мкг</a:t>
            </a:r>
          </a:p>
          <a:p>
            <a:endParaRPr lang="ru-RU" dirty="0"/>
          </a:p>
        </p:txBody>
      </p:sp>
      <p:pic>
        <p:nvPicPr>
          <p:cNvPr id="47106" name="Picture 2" descr="http://mymom.ru/images/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365104"/>
            <a:ext cx="1905000" cy="1524001"/>
          </a:xfrm>
          <a:prstGeom prst="rect">
            <a:avLst/>
          </a:prstGeom>
          <a:noFill/>
        </p:spPr>
      </p:pic>
      <p:pic>
        <p:nvPicPr>
          <p:cNvPr id="4" name="Picture 5" descr="b528d7808a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365104"/>
            <a:ext cx="3204642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Суточное потребление витаминов и микроэлементов  в период беременности.</a:t>
            </a:r>
          </a:p>
          <a:p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Кальция   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1200 мг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Магния                      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350-450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мг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Железа                       20-60 мг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Цинка                        15 мг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Меди                         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мг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Марганца                   2,5 мг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Хрома                        50 мкг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Селена                       50 мкг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Йода                           150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мкг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lip_image01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292080" y="4280719"/>
            <a:ext cx="3635896" cy="2577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28422"/>
            <a:ext cx="9144000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Признаки беременности.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Сомнительные: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1) субъективные ощущения женщины: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диспепсические расстройства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- изменение вкуса и аппетита;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- тошнота и рвота по утрам –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начинается с 4-6 недели 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заканчивается в конце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триместра беременности;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изменение обоняния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эмоциональная лабильность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- плаксивость;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- раздражительность;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сонливость, повышенная утомляемость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(наиболее выражены до 16-18 нед. беременности);</a:t>
            </a:r>
          </a:p>
          <a:p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2) стрии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- полосы растяжения на животе, молочных железах,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бёдрах.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9" name="Picture 7" descr="http://www.secrets-of-women.com/images/women/7%20n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340768"/>
            <a:ext cx="385192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-32307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Вероятные ( объективные изменения в организме женщины):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1) задержка менструации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 на 10 и более дней);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2) увеличение размеров и формы матки: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Беременность ранних сроков характеризуется определенными признаками.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Увеличение матки становится заметным с 5–6-й недели. В конце 2-го месяца размеры матки достигают величины гусиного яйца. К концу 3-го месяца дно матки определяется на уровне верхнего края симфиза.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Признак Горвица – Гегара 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появление размягчения в области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перешейка.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581525"/>
            <a:ext cx="4355976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Признак Снегирева – изменение консистенции матки при ее пальпации (после исследования матка становится более плотной).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Признак Пискачека – выбухание одного из углов матки, связанного с развитием плодного яйца.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Признак Гентера – на передней поверхности матки по cредней линии прощупывается гребневидный выступ.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488" y="4869160"/>
            <a:ext cx="4608512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2950" y="1916832"/>
            <a:ext cx="459105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58847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нагрубание, а с 2-х мес. беременности увеличение молочных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желёз, появление молозива из сосков;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пигментация кожи на лице, средней линии живота,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внутренней поверхности бёдер, больших половых губах,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ареолах сосков;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 расстройства мочеиспускания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 ранние сроки давление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матки на мочевой пузырь приводит к учащению мочеиспус-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кания. Эти явления вновь появляются в поздние сроки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беременности, когда мочевой пузырь сдавливается опустив-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шейся в малый таз предлежащей частью плода);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 положительные биологические пробы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(тесты на беременность).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2" name="Рисунок 1" descr="http://mamyideti.com/wp-content/uploads/2012/08/test-na-beremenn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301208"/>
            <a:ext cx="7236296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-66915"/>
            <a:ext cx="914400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Хорионический гонадотропин человека (ХГЧ)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гормон продуцируемый хорионом и выделяющийся с мочой женщины – является биологическим и серологическим маркером беременности.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Концентрация ХГЧ возрастает с увеличением срока беременности, как в крови, так и в моче женщины.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Используются также экспресс- методы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(тест полоски) для определения беременности в домашних условиях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(диагностируют беременность через 1 - 2 недели после имплантации), основаны на изменении цвета полоски при положительной реакции после погружения ее в утреннюю порцию мочи.</a:t>
            </a: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://trimestryberemennosti.ru/images/test-na-beremennost/rejting-testov-na-beremennost_4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869160"/>
            <a:ext cx="6948264" cy="1988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404664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Диагностика поздних сроков беременности.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-Пальпация  частей  тела  плода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Выслушивание  сердцебиения  плода.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Движения плода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http://pregnant-club.ru/sites/default/files/gipoksi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996952"/>
            <a:ext cx="2843808" cy="3861048"/>
          </a:xfrm>
          <a:prstGeom prst="rect">
            <a:avLst/>
          </a:prstGeom>
          <a:noFill/>
        </p:spPr>
      </p:pic>
      <p:pic>
        <p:nvPicPr>
          <p:cNvPr id="3077" name="Picture 5" descr="http://medservices.info/wp-content/uploads/2015/11/34-tridcat-chetvertaya-nedelya-beremennos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530674"/>
            <a:ext cx="2304256" cy="3327326"/>
          </a:xfrm>
          <a:prstGeom prst="rect">
            <a:avLst/>
          </a:prstGeom>
          <a:noFill/>
        </p:spPr>
      </p:pic>
      <p:pic>
        <p:nvPicPr>
          <p:cNvPr id="3079" name="Picture 7" descr="http://myisemya.ru/wp-content/uploads/2012/10/slozhnye-rody-pri-perenoshennoj-beremennosti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86199"/>
            <a:ext cx="3494162" cy="2971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921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Наружное акушерское исследование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47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Определяют строение костного таза, его размеры:</a:t>
            </a:r>
          </a:p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Поперечные размеры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измеряют в положении женщины лёжа на спине, ноги вытянуты, вместе:</a:t>
            </a:r>
          </a:p>
          <a:p>
            <a:r>
              <a:rPr lang="ru-RU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000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distantia spinarum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(25-26см) – расстояние  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между передневерхними остями подвздошных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костей;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000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distantia cristarum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(28-29см) – расстояние  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между наиболее удалёнными точками гребней 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подвздошных костей;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000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distantia trochanterica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(30-31см) – расстояние  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между большими вертелами бедренных костей.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В нормально развитом тазу разница между поперечными размерами большого таза составляет 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 см. Меньшая разница между этими размерами будет указывать на отклонение от нормального строения таза.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47700" algn="l"/>
              </a:tabLs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477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47700" algn="l"/>
              </a:tabLs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477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47700" algn="l"/>
              </a:tabLs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477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AutoShape 6" descr="https://www.baby.ru/storage/c/5/4/1/27165177.4706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alcala.ru/medicinskaya/pictures/0295193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988840"/>
            <a:ext cx="3347864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8964488" cy="6682815"/>
        </p:xfrm>
        <a:graphic>
          <a:graphicData uri="http://schemas.openxmlformats.org/drawingml/2006/table">
            <a:tbl>
              <a:tblPr/>
              <a:tblGrid>
                <a:gridCol w="5118153"/>
                <a:gridCol w="3846335"/>
              </a:tblGrid>
              <a:tr h="1769624"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b="1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Прямой размер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измеряется в положении женщины лёжа на боку, спиной к исследующему, нижняя нога согнута в колене и приведена к животу, верхняя нога выпрямлена:</a:t>
                      </a:r>
                    </a:p>
                  </a:txBody>
                  <a:tcPr marL="62984" marR="629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9973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900" i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400" i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en-US" sz="2400" i="1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conjuqata externa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(20-21см)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наружная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коньюгата- расстояние от середины верхнего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края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симфиза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верхнего угла ромба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Михаэлиса</a:t>
                      </a:r>
                      <a:r>
                        <a:rPr lang="ru-RU" sz="2400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(надкрестцовой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ямкой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).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Если от наружной коньюгаты отнять (на толщину мягких тканей и костей таза), то мы получим размер </a:t>
                      </a:r>
                      <a:r>
                        <a:rPr lang="ru-RU" sz="2400" i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истинной коньюгаты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(11-).</a:t>
                      </a:r>
                    </a:p>
                  </a:txBody>
                  <a:tcPr marL="62984" marR="629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2468" name="Picture 4" descr="http://beremennost.jofo.me/data/userfiles/479/images/419692-s567_115954076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204864"/>
            <a:ext cx="3995936" cy="4653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Влияние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эмбриона на гомеостаз беременной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женщины.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Эндокринная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система.</a:t>
            </a: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Сердечно-сосудистая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система.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Центральная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периферическая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нервная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система.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Органы пищеварения.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обмен.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Выделительная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система.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Скелет и костная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система.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Иммунная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система.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Кожа и ее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придатки.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960" name="Picture 16" descr="http://i.sunhome.ru/foto/226/i_zarodilas_zhizn.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628800"/>
            <a:ext cx="3923928" cy="52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412776"/>
          <a:ext cx="8964488" cy="5445224"/>
        </p:xfrm>
        <a:graphic>
          <a:graphicData uri="http://schemas.openxmlformats.org/drawingml/2006/table">
            <a:tbl>
              <a:tblPr/>
              <a:tblGrid>
                <a:gridCol w="4097415"/>
                <a:gridCol w="4867073"/>
              </a:tblGrid>
              <a:tr h="5445224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Верхний угол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(1) ромба образован углублениями между </a:t>
                      </a:r>
                      <a:r>
                        <a:rPr lang="en-US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поясничным позвонком и надкрестцовой ямкой.</a:t>
                      </a:r>
                    </a:p>
                    <a:p>
                      <a:pPr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Нижний угол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(2) соответствует верхушке крестца.</a:t>
                      </a:r>
                    </a:p>
                    <a:p>
                      <a:pPr marR="31115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Боковые углы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(3) образованы задневерхними остями подвздошных костей</a:t>
                      </a:r>
                    </a:p>
                    <a:p>
                      <a:pPr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47039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Осмотр пояснично-крестцовой области: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Площадка на задней поверхности крестца называется 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ромбом Михаэлиса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Рис. 1. Схематическое изображение пояснично-крестцового ромба (ромба Михаэлиса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1150" y="1143000"/>
            <a:ext cx="375285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7" y="2348880"/>
            <a:ext cx="4067944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0" y="260648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нормальных размерах и форме таза ромб приближается к форме квадрата, при неправильном тазе форма и размеры ромба меняются (ромб вытягивается или уплощается).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— нормальный таз;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— плоский таз;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— общеравномерносуженный таз;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—поперечносуженный таз;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— кососуженный таз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620688"/>
          <a:ext cx="9144001" cy="6237312"/>
        </p:xfrm>
        <a:graphic>
          <a:graphicData uri="http://schemas.openxmlformats.org/drawingml/2006/table">
            <a:tbl>
              <a:tblPr/>
              <a:tblGrid>
                <a:gridCol w="4179466"/>
                <a:gridCol w="4964535"/>
              </a:tblGrid>
              <a:tr h="6237312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Это окружность руки в области лучезапястного сустава, измеряется сантиметровой лентой и в среднем равна.</a:t>
                      </a:r>
                    </a:p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Чем тоньше кости, тем меньше индекс Соловьёва, а следовательно ёмкость таза больше. </a:t>
                      </a:r>
                    </a:p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Если индекс Соловьёва больше , то кости таза массивнее, а ёмкость таза меньше.</a:t>
                      </a:r>
                    </a:p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-4728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Определение индекса Соловьёва: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4517" name="Picture 5" descr="https://konspekta.net/medlecbazaimg/1133780484654.files/image0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764704"/>
            <a:ext cx="4932040" cy="609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0" y="-3301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Измерение высоты стояния дна матки (ВДМ):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0" y="980728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ВДМ измеряют с помощью сантиметровой ленты, в положении  лёжа на спине, ноги вместе, вытянуты.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Один конец ленты прижимают к середине верхнего края симфиза, другой – натягивают  вдоль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средней линии живота до дна матки.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41" name="Picture 5" descr="http://jenskoe-zdorovie.com/wp-content/uploads/2014/01/470_2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356992"/>
            <a:ext cx="5220072" cy="35010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happy-pregnancy.com/wp-content/uploads/2015/05/ls_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996952"/>
            <a:ext cx="5220072" cy="3861048"/>
          </a:xfrm>
          <a:prstGeom prst="rect">
            <a:avLst/>
          </a:prstGeom>
          <a:noFill/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0" y="-3301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Измерение окружности живота (ОЖ):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937464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 измеряют сантиметровой лентой, положение женщины, как при измерении ВДМ.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Ленту проводят под поясницей и соединяют концы над пупком.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2780928"/>
          <a:ext cx="4248472" cy="4077072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77072">
                <a:tc>
                  <a:txBody>
                    <a:bodyPr/>
                    <a:lstStyle/>
                    <a:p>
                      <a:pPr marR="31115"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2400" b="1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2400" b="1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</a:t>
                      </a: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Приём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b="1" i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определяют высоту дна матки и часть плода, которая находится в дне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Определение расположения плода в матке с помощью приёмов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Леопольда-Левицкого.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Положение лёжа на спине, ноги вместе,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выпрямлены.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Исследующий стоит справа от женщины лицом к лицу.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7" name="Picture 3" descr="Рис. 3а). Схематическое изображение приемов наружного акушерского исследования (приемы Леопольда): первый прием (определение уровня стояния дна матки, формы матки и части плода, располагающейся в области дна матки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6275" y="2564904"/>
            <a:ext cx="4657725" cy="4293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88640"/>
          <a:ext cx="9144001" cy="6669360"/>
        </p:xfrm>
        <a:graphic>
          <a:graphicData uri="http://schemas.openxmlformats.org/drawingml/2006/table">
            <a:tbl>
              <a:tblPr/>
              <a:tblGrid>
                <a:gridCol w="4965009"/>
                <a:gridCol w="4178992"/>
              </a:tblGrid>
              <a:tr h="1857110">
                <a:tc gridSpan="2">
                  <a:txBody>
                    <a:bodyPr/>
                    <a:lstStyle/>
                    <a:p>
                      <a:pPr marR="31115"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Приём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800" b="1" i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определяют положение, позицию и вид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881" marR="628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12250"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Руки поочерёдно, ладонями к животу, опускают вдоль передне - боковых поверхностей живота к лону, одновременно пальпируя матку, определяют расположение спинки </a:t>
                      </a:r>
                      <a:endParaRPr lang="ru-RU" sz="2400" dirty="0" smtClean="0">
                        <a:solidFill>
                          <a:srgbClr val="FFFF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определяется как гладкая, ровная, без выступов поверхность) и мелких частей плода</a:t>
                      </a:r>
                      <a:endParaRPr lang="ru-RU" sz="2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8610" name="Picture 2" descr="Рис. 3б). Схематическое изображение приемов наружного акушерского исследования (приемы Леопольда): второй прием (определение положения, позиции и вида позиции плода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204864"/>
            <a:ext cx="4283968" cy="4653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901397"/>
        </p:xfrm>
        <a:graphic>
          <a:graphicData uri="http://schemas.openxmlformats.org/drawingml/2006/table">
            <a:tbl>
              <a:tblPr/>
              <a:tblGrid>
                <a:gridCol w="4312890"/>
                <a:gridCol w="4831110"/>
              </a:tblGrid>
              <a:tr h="886243">
                <a:tc gridSpan="2">
                  <a:txBody>
                    <a:bodyPr/>
                    <a:lstStyle/>
                    <a:p>
                      <a:pPr marR="31115" algn="ctr">
                        <a:spcAft>
                          <a:spcPts val="600"/>
                        </a:spcAft>
                      </a:pPr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8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Приём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 algn="ctr"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определяют предлежащую часть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71757">
                <a:tc>
                  <a:txBody>
                    <a:bodyPr/>
                    <a:lstStyle/>
                    <a:p>
                      <a:pPr marL="0" marR="3111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3111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3111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Правую ладонь располагают над симфизом, внизу живота так, чтобы большой палец был справа, а другие 4 пальца слева. </a:t>
                      </a:r>
                    </a:p>
                    <a:p>
                      <a:pPr marL="0" marR="3111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3111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3111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Пальцами (большим и средним) обхватывают ту часть плода, которая находится в нижнем сегменте матки, определяют предлежание плода.</a:t>
                      </a:r>
                    </a:p>
                    <a:p>
                      <a:pPr marR="31115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1683" name="Picture 3" descr="Рис. 3в). Схематическое изображение приемов наружного акушерского исследования (приемы Леопольда): третий прием (определение предлежащей части плода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772816"/>
            <a:ext cx="4419600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0"/>
          <a:ext cx="9144001" cy="6858000"/>
        </p:xfrm>
        <a:graphic>
          <a:graphicData uri="http://schemas.openxmlformats.org/drawingml/2006/table">
            <a:tbl>
              <a:tblPr/>
              <a:tblGrid>
                <a:gridCol w="4965009"/>
                <a:gridCol w="4178992"/>
              </a:tblGrid>
              <a:tr h="1955489">
                <a:tc gridSpan="2"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     </a:t>
                      </a:r>
                      <a:r>
                        <a:rPr lang="ru-RU" sz="28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8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Приём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800" b="1" i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определяют местоположение предлежащей части к плоскостям малого таза</a:t>
                      </a: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этого исследующий разворачивается лицом к ногам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беременной</a:t>
                      </a:r>
                      <a:r>
                        <a:rPr lang="ru-RU" sz="24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881" marR="628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02511"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Кисти 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рук располагают латерально от средней линии над горизонтальными ветвями лобковых костей. </a:t>
                      </a:r>
                      <a:endParaRPr lang="ru-RU" sz="2000" dirty="0" smtClean="0">
                        <a:solidFill>
                          <a:srgbClr val="FFFF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Постепенно 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продвигая и углубляя руки между предлежащей частью и плоскостью входа в малый таз, стараются свести пальцы рук над предлежащей частью, определяют местонахождение предлежащей части. </a:t>
                      </a:r>
                      <a:endParaRPr lang="ru-RU" sz="2000" dirty="0" smtClean="0">
                        <a:solidFill>
                          <a:srgbClr val="FFFF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Головка 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может быть подвижной </a:t>
                      </a:r>
                      <a:endParaRPr lang="ru-RU" sz="2000" dirty="0" smtClean="0">
                        <a:solidFill>
                          <a:srgbClr val="FFFF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2000" u="sng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если 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пальцы рук соединяются над ней (это определяется, как высокое её стояние); </a:t>
                      </a:r>
                      <a:endParaRPr lang="ru-RU" sz="2000" dirty="0" smtClean="0">
                        <a:solidFill>
                          <a:srgbClr val="FFFF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endParaRPr lang="ru-RU" sz="2000" dirty="0" smtClean="0">
                        <a:solidFill>
                          <a:srgbClr val="FFFF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endParaRPr lang="ru-RU" sz="20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0658" name="Picture 2" descr="Рис. 3г). Схематическое изображение приемов наружного акушерского исследования (приемы Леопольда): четвертый прием (определение предлежащей части, ее вставления и продвижения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988840"/>
            <a:ext cx="4211960" cy="486916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6093296"/>
          <a:ext cx="4860032" cy="627504"/>
        </p:xfrm>
        <a:graphic>
          <a:graphicData uri="http://schemas.openxmlformats.org/drawingml/2006/table">
            <a:tbl>
              <a:tblPr/>
              <a:tblGrid>
                <a:gridCol w="4860032"/>
              </a:tblGrid>
              <a:tr h="627504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1800" u="sng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если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пальцы соединить невозможно (предлежащая часть опустилась в малый таз).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2111871" y="-33010"/>
            <a:ext cx="49202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Расположение плода в матке.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-1077147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Членорасположение плода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отношение головы и конечностей плода  к туловищу, различают членорасположение: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1340768"/>
          <a:ext cx="9144000" cy="5013176"/>
        </p:xfrm>
        <a:graphic>
          <a:graphicData uri="http://schemas.openxmlformats.org/drawingml/2006/table">
            <a:tbl>
              <a:tblPr/>
              <a:tblGrid>
                <a:gridCol w="4571563"/>
                <a:gridCol w="4572437"/>
              </a:tblGrid>
              <a:tr h="5013176"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а) </a:t>
                      </a:r>
                      <a:r>
                        <a:rPr lang="ru-RU" sz="2400" i="1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сгибательное</a:t>
                      </a:r>
                      <a:r>
                        <a:rPr lang="ru-RU" sz="2400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головка согнута к груди, конечности приведены к</a:t>
                      </a:r>
                      <a:r>
                        <a:rPr lang="ru-RU" sz="2400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туловищу, плод имеет форму овоида;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б) </a:t>
                      </a:r>
                      <a:r>
                        <a:rPr lang="ru-RU" sz="2400" i="1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разгибательное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при запрокинутой</a:t>
                      </a:r>
                      <a:r>
                        <a:rPr lang="ru-RU" sz="2400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назад  головке 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или выпрямленных</a:t>
                      </a:r>
                      <a:r>
                        <a:rPr lang="ru-RU" sz="2400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конечностях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endParaRPr lang="ru-RU" sz="10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http://konspekta.net/medlecbazaimg/1133780484654.files/image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340768"/>
            <a:ext cx="4211960" cy="3168352"/>
          </a:xfrm>
          <a:prstGeom prst="rect">
            <a:avLst/>
          </a:prstGeom>
          <a:noFill/>
        </p:spPr>
      </p:pic>
      <p:pic>
        <p:nvPicPr>
          <p:cNvPr id="72713" name="Picture 9" descr="b:\рисунки. фото\акуш.картинки\патологические роды\разгибательное\рисунок3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65178"/>
            <a:ext cx="9144000" cy="2292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Эндокринная функция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трофобласта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крови беременных со 2-3-й недели появляется хорионический гонадотропин, стимулирующий функцию «желтого тела беременности» до 3-го месяца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гестации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определении в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крови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моче хорионического гонадотропина основывается современная диагностика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4" name="Picture 4" descr="http://novorogdenniy.ru/img/blog/13041076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25744" y="-1611560"/>
            <a:ext cx="9144000" cy="2492896"/>
          </a:xfrm>
          <a:prstGeom prst="rect">
            <a:avLst/>
          </a:prstGeom>
          <a:noFill/>
        </p:spPr>
      </p:pic>
      <p:pic>
        <p:nvPicPr>
          <p:cNvPr id="81932" name="Picture 12" descr="http://mamyideti.com/wp-content/uploads/2012/08/test-na-beremenno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0"/>
            <a:ext cx="9144000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628800"/>
          <a:ext cx="9144000" cy="1008112"/>
        </p:xfrm>
        <a:graphic>
          <a:graphicData uri="http://schemas.openxmlformats.org/drawingml/2006/table">
            <a:tbl>
              <a:tblPr/>
              <a:tblGrid>
                <a:gridCol w="4571563"/>
                <a:gridCol w="4572437"/>
              </a:tblGrid>
              <a:tr h="1008112">
                <a:tc>
                  <a:txBody>
                    <a:bodyPr/>
                    <a:lstStyle/>
                    <a:p>
                      <a:pPr marL="0" marR="3111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а) </a:t>
                      </a:r>
                      <a:r>
                        <a:rPr lang="ru-RU" sz="2400" i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продольное –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ось матки и  ось плода совпадают;</a:t>
                      </a:r>
                      <a:endParaRPr lang="ru-RU" sz="2400" dirty="0" smtClean="0">
                        <a:solidFill>
                          <a:srgbClr val="FFFF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0" y="-215443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Положение плода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 отношение продольной оси плода к продольной оси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матки.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Положение может быть: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konspekta.net/medlecbazaimg/1133780484654.files/image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268760"/>
            <a:ext cx="4427984" cy="1656184"/>
          </a:xfrm>
          <a:prstGeom prst="rect">
            <a:avLst/>
          </a:prstGeom>
          <a:noFill/>
        </p:spPr>
      </p:pic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0" y="3138522"/>
            <a:ext cx="4650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2400" b="0" i="1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поперечное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ось матки и  ось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плода расположены под углом 90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°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3733" name="AutoShape 5" descr="http://konspekta.net/medlecbazaimg/1133780484654.files/image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3735" name="Picture 7" descr="http://konspekta.net/medlecbazaimg/1133780484654.files/image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068960"/>
            <a:ext cx="4427984" cy="1800200"/>
          </a:xfrm>
          <a:prstGeom prst="rect">
            <a:avLst/>
          </a:prstGeom>
          <a:noFill/>
        </p:spPr>
      </p:pic>
      <p:pic>
        <p:nvPicPr>
          <p:cNvPr id="73737" name="Picture 9" descr="https://go3.imgsmail.ru/imgpreview?key=1971ec1d46f0194b&amp;mb=imgdb_preview_5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933949"/>
            <a:ext cx="4427984" cy="1924051"/>
          </a:xfrm>
          <a:prstGeom prst="rect">
            <a:avLst/>
          </a:prstGeom>
          <a:noFill/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5496" y="4293096"/>
          <a:ext cx="4608512" cy="2575560"/>
        </p:xfrm>
        <a:graphic>
          <a:graphicData uri="http://schemas.openxmlformats.org/drawingml/2006/table">
            <a:tbl>
              <a:tblPr/>
              <a:tblGrid>
                <a:gridCol w="4608512"/>
              </a:tblGrid>
              <a:tr h="2564904"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в) </a:t>
                      </a:r>
                      <a:r>
                        <a:rPr lang="ru-RU" sz="2400" i="1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косое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 ось матки и  ось плода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образуют острый угол.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Косое положение неустойчивое, во время родов оно переходит в продольное или поперечное положение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503" y="1412776"/>
          <a:ext cx="9036496" cy="5440680"/>
        </p:xfrm>
        <a:graphic>
          <a:graphicData uri="http://schemas.openxmlformats.org/drawingml/2006/table">
            <a:tbl>
              <a:tblPr/>
              <a:tblGrid>
                <a:gridCol w="5077404"/>
                <a:gridCol w="3959092"/>
              </a:tblGrid>
              <a:tr h="544068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а) </a:t>
                      </a:r>
                      <a:r>
                        <a:rPr lang="ru-RU" sz="2400" i="1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первая позиция</a:t>
                      </a:r>
                      <a:r>
                        <a:rPr lang="ru-RU" sz="2400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спинка  плода 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обращена к левой стенке матки;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б) </a:t>
                      </a:r>
                      <a:r>
                        <a:rPr lang="ru-RU" sz="2400" i="1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вторая позиция</a:t>
                      </a:r>
                      <a:r>
                        <a:rPr lang="ru-RU" sz="2400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спинка  плода 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обращена к правой стенке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матки.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079" marR="6107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79" marR="6107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0" y="0"/>
            <a:ext cx="91440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Позиция плода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отношение спинки плода к боковым стенкам матки.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Различают следующие позиции: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4757" name="AutoShape 5" descr="головное предлежание что э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4759" name="AutoShape 7" descr="головное предлежание что э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4761" name="AutoShape 9" descr="головное предлежание что э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4763" name="AutoShape 11" descr="головное предлежание что э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4769" name="Picture 17" descr="http://alcala.ru/medicinskaya/pictures/02593308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005064"/>
            <a:ext cx="4427984" cy="2852936"/>
          </a:xfrm>
          <a:prstGeom prst="rect">
            <a:avLst/>
          </a:prstGeom>
          <a:noFill/>
        </p:spPr>
      </p:pic>
      <p:pic>
        <p:nvPicPr>
          <p:cNvPr id="74771" name="Picture 19" descr="http://beremennost.jofo.me/data/userfiles/479/images/423929-golovnoe-predlezhanie-plo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268760"/>
            <a:ext cx="4427984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796642"/>
        </p:xfrm>
        <a:graphic>
          <a:graphicData uri="http://schemas.openxmlformats.org/drawingml/2006/table">
            <a:tbl>
              <a:tblPr/>
              <a:tblGrid>
                <a:gridCol w="4644008"/>
                <a:gridCol w="4499992"/>
              </a:tblGrid>
              <a:tr h="1331847">
                <a:tc grid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 поперечном положении позиция определяется по головке </a:t>
                      </a:r>
                      <a:r>
                        <a:rPr lang="ru-RU" sz="28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плода.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79" marR="6107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7233"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079" marR="6107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1079" marR="6107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7562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ru-RU" sz="2400" i="1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первая позиция</a:t>
                      </a:r>
                      <a:r>
                        <a:rPr lang="ru-RU" sz="2400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  головка плода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обращена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 левой стенке матки</a:t>
                      </a:r>
                    </a:p>
                  </a:txBody>
                  <a:tcPr marL="61079" marR="6107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б) </a:t>
                      </a:r>
                      <a:r>
                        <a:rPr lang="ru-RU" sz="2400" i="1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вторая позиция</a:t>
                      </a:r>
                      <a:r>
                        <a:rPr lang="ru-RU" sz="2400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головка плода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обращена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 правой стенке матки</a:t>
                      </a:r>
                    </a:p>
                  </a:txBody>
                  <a:tcPr marL="61079" marR="6107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9639" name="Picture 7" descr="http://womanmedik.ru/uploads/posts/10/post-3-110116319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340768"/>
            <a:ext cx="4139952" cy="2808312"/>
          </a:xfrm>
          <a:prstGeom prst="rect">
            <a:avLst/>
          </a:prstGeom>
          <a:noFill/>
        </p:spPr>
      </p:pic>
      <p:pic>
        <p:nvPicPr>
          <p:cNvPr id="69641" name="Picture 9" descr="http://nedeli-beremennosti.com/wp-content/uploads/2015/10/poperechnoe-polozhenie-plod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4286250" cy="2812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124744"/>
          <a:ext cx="9144000" cy="5733256"/>
        </p:xfrm>
        <a:graphic>
          <a:graphicData uri="http://schemas.openxmlformats.org/drawingml/2006/table">
            <a:tbl>
              <a:tblPr/>
              <a:tblGrid>
                <a:gridCol w="4571563"/>
                <a:gridCol w="4572437"/>
              </a:tblGrid>
              <a:tr h="5733256"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а) </a:t>
                      </a:r>
                      <a:r>
                        <a:rPr lang="ru-RU" sz="2400" i="1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передний вид</a:t>
                      </a:r>
                      <a:r>
                        <a:rPr lang="ru-RU" sz="2400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 спинка плода 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обращена к передней стенке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матки;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б) </a:t>
                      </a:r>
                      <a:r>
                        <a:rPr lang="ru-RU" sz="2400" i="1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задний вид</a:t>
                      </a:r>
                      <a:r>
                        <a:rPr lang="ru-RU" sz="2400" u="sng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спинка плода 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обращена к задней стенке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матки. 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             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0" y="0"/>
            <a:ext cx="88204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Вид позиции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отношение спинки плода к передней и задней стенкам матки.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81" name="Picture 5" descr="http://konspekta.net/medlecbazaimg/1133780484654.files/image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75" y="4077072"/>
            <a:ext cx="4810125" cy="2780928"/>
          </a:xfrm>
          <a:prstGeom prst="rect">
            <a:avLst/>
          </a:prstGeom>
          <a:noFill/>
        </p:spPr>
      </p:pic>
      <p:pic>
        <p:nvPicPr>
          <p:cNvPr id="75783" name="Picture 7" descr="http://konspekta.net/medlecbazaimg/1133780484654.files/image0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3875" y="1052736"/>
            <a:ext cx="4810125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628800"/>
          <a:ext cx="8964488" cy="5574365"/>
        </p:xfrm>
        <a:graphic>
          <a:graphicData uri="http://schemas.openxmlformats.org/drawingml/2006/table">
            <a:tbl>
              <a:tblPr/>
              <a:tblGrid>
                <a:gridCol w="4788024"/>
                <a:gridCol w="4176464"/>
              </a:tblGrid>
              <a:tr h="2088232"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r>
                        <a:rPr lang="ru-RU" sz="2400" i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</a:t>
                      </a:r>
                      <a:r>
                        <a:rPr lang="ru-RU" sz="2400" i="1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Головное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в малый таз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обращена головка плода</a:t>
                      </a: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6133"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31115">
                        <a:spcAft>
                          <a:spcPts val="600"/>
                        </a:spcAft>
                      </a:pP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</a:t>
                      </a:r>
                      <a:r>
                        <a:rPr lang="ru-RU" sz="2400" i="1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Тазовое</a:t>
                      </a:r>
                      <a:r>
                        <a:rPr lang="ru-RU" sz="2400" u="sng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которое делится на: 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а) чисто ягодичное;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б) смешанное;                                                                                           </a:t>
                      </a:r>
                      <a:endParaRPr lang="ru-RU" sz="2400" dirty="0" smtClean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ножное;</a:t>
                      </a:r>
                    </a:p>
                    <a:p>
                      <a:pPr marR="31115">
                        <a:spcAft>
                          <a:spcPts val="60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                                                   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75" marR="628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0" y="215444"/>
            <a:ext cx="91440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Предлежание плода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определяют  по той крупной части плода, которая обращена ко входу в малый таз.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Предлежание бывает: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7831" name="Picture 7" descr="http://syl.ru/misc/i/ai/203208/907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4572000" cy="2160240"/>
          </a:xfrm>
          <a:prstGeom prst="rect">
            <a:avLst/>
          </a:prstGeom>
          <a:noFill/>
        </p:spPr>
      </p:pic>
      <p:pic>
        <p:nvPicPr>
          <p:cNvPr id="77833" name="Picture 9" descr="http://nedug.ru/common/data/pub/images/articles/79518/nor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90975"/>
            <a:ext cx="4644008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0" y="349387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Выслушивание сердцебиения плода.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Аускультация сердечных тонов плода.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Выслушивание сердцебиения плода необходимо для получения дополнительной информации о состоянии плода.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Сердцебиение плода прослушивается с начала второй половины беременности (с20 недель) с помощью акушерского стетоскопа.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конце беременности частота сердечных ударов  соответствует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120 – 160 ударам в минуту.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6803" name="Picture 3" descr="http://beremennuyu.ru/images/beremennuyu/2015/08/getthumbn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97152"/>
            <a:ext cx="4067944" cy="2060848"/>
          </a:xfrm>
          <a:prstGeom prst="rect">
            <a:avLst/>
          </a:prstGeom>
          <a:noFill/>
        </p:spPr>
      </p:pic>
      <p:pic>
        <p:nvPicPr>
          <p:cNvPr id="76805" name="Picture 5" descr="http://medbuy.ru/Data/Sites/1/med/Products/WebImages/%D1%80%D1%83%D1%87%D0%BD%D0%BE%D0%B9%20%D1%8D%D1%85%D0%BE%D0%B3%D1%80%D0%B0%D1%84%20%D0%B4%D0%BB%D1%8F%20%D0%BE%D0%BF%D1%80%D0%B5%D0%B4%D0%B5%D0%BB%D0%B5%D0%BD%D0%B8%D1%8F%20%D1%81%D0%B5%D1%80%D0%B4%D1%86%D0%B5%D0%B1%D0%B8%D0%B5%D0%BD%D0%B8%D1%8F%20%D0%BF%D0%BB%D0%BE%D0%B4%D0%B0%20overtone%206000%20dixion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97152"/>
            <a:ext cx="4283968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более точной диагностики можно использовать электрокардиографию и фонокардиографию плода.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помощью УЗИ сердцебиение плода определяется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8 – 9 недели беременности.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8850" name="Picture 2" descr="https://kroshka.org.ua/images/stories/UZI/id277_Serdcebienie-ploda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3600400" cy="2160240"/>
          </a:xfrm>
          <a:prstGeom prst="rect">
            <a:avLst/>
          </a:prstGeom>
          <a:noFill/>
        </p:spPr>
      </p:pic>
      <p:pic>
        <p:nvPicPr>
          <p:cNvPr id="78852" name="Picture 4" descr="http://proditey.com.ua/wp-content/uploads/2015/01/serdtsebienie-ploda-pri-beremennosti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052736"/>
            <a:ext cx="3534519" cy="2160240"/>
          </a:xfrm>
          <a:prstGeom prst="rect">
            <a:avLst/>
          </a:prstGeom>
          <a:noFill/>
        </p:spPr>
      </p:pic>
      <p:pic>
        <p:nvPicPr>
          <p:cNvPr id="78854" name="Picture 6" descr="http://uziprosto.ru/wp-content/uploads/2016/08/%D0%9A%D0%A2%D0%93-%D0%BF%D0%BB%D0%BE%D0%B4%D0%B0-%D0%BF%D1%80%D0%B8-%D0%B1%D0%B5%D1%80%D0%B5%D0%BC%D0%B5%D0%BD%D0%BD%D0%BE%D1%81%D1%82%D0%B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365104"/>
            <a:ext cx="3923928" cy="2492896"/>
          </a:xfrm>
          <a:prstGeom prst="rect">
            <a:avLst/>
          </a:prstGeom>
          <a:noFill/>
        </p:spPr>
      </p:pic>
      <p:pic>
        <p:nvPicPr>
          <p:cNvPr id="78856" name="Picture 8" descr="http://pinetka.com/resize/242/327/a/uploads/section/13717187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365104"/>
            <a:ext cx="3672408" cy="2492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Точки выслушивания сердцебиения плода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Лучше всего сердцебиение выслушивается ближе к головке плода со стороны спинки плода.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83" name="Picture 11" descr="https://ppt4web.ru/images/242/15848/640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31840" y="0"/>
            <a:ext cx="2716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Движения плода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76672"/>
            <a:ext cx="9144000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Если же беременность первая, то первые шевеления плода начинают ощущаться в  20 недель как сильные толчки.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 повторнобеременных – в 18 недель.</a:t>
            </a: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Для учета движений заводится специальная карта, которая ведется 28-ой недели беременности, и на которой будущая мама фиксирует количество шевелений ребенка за сутки.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Учет шевелений начинают вести с 9 часов утра.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карту заносится только каждое десятое шевеление, их время фиксируется крестиком в карте.</a:t>
            </a: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результате наблюдений и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диагностики выявлено,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число шевелений менее 10 за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 часов является тревожным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симптомом, и будет лучше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немедленно обратиться к врачу.</a:t>
            </a: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900" name="Picture 4" descr="http://fitodo.net/wp-content/uploads/2013/12/SHevelenie-pl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2724" y="3861048"/>
            <a:ext cx="4651276" cy="29969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367543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СРОКА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БЕРЕМЕННОСТИ</a:t>
            </a:r>
            <a:r>
              <a:rPr kumimoji="0" lang="ru-RU" sz="2400" b="1" i="0" u="sng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ДАТЫ РОДОВ.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739418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270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270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дате последней менструации. От первого дня последних нормальных месячных и далее по календарю.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270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Срок родов определяют: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270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1) от даты первого дня последней менструации отнимают 3 календарных месяца назад и прибавляют 7 дней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270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270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к дате первого дня последней менструации прибавляют 40недель.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2707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3)по дате ухода в дородовый отпуск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который начинается с 30-й недели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беременности. К этой дате прибавляют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 нед.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sekretikov.net/wp-content/uploads/2016/05/0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861048"/>
            <a:ext cx="3563888" cy="29969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Эндокринная функция трофобласта</a:t>
            </a:r>
          </a:p>
          <a:p>
            <a:r>
              <a:rPr lang="ru-RU" dirty="0">
                <a:solidFill>
                  <a:srgbClr val="FFFF00"/>
                </a:solidFill>
              </a:rPr>
              <a:t>хорионический </a:t>
            </a:r>
            <a:r>
              <a:rPr lang="ru-RU" dirty="0" smtClean="0">
                <a:solidFill>
                  <a:srgbClr val="FFFF00"/>
                </a:solidFill>
              </a:rPr>
              <a:t>гонадотропин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 эстрадиол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 плацентарный 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соматомаммотропин </a:t>
            </a:r>
          </a:p>
          <a:p>
            <a:r>
              <a:rPr lang="ru-RU" dirty="0">
                <a:solidFill>
                  <a:srgbClr val="FFFF00"/>
                </a:solidFill>
              </a:rPr>
              <a:t>п</a:t>
            </a:r>
            <a:r>
              <a:rPr lang="ru-RU" dirty="0" smtClean="0">
                <a:solidFill>
                  <a:srgbClr val="FFFF00"/>
                </a:solidFill>
              </a:rPr>
              <a:t>рогестерон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тиреотропный гормон 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инсулиноподобный 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фактор роста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гонадо- и кортиколиберин 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СТГ </a:t>
            </a:r>
            <a:r>
              <a:rPr lang="ru-RU" dirty="0">
                <a:solidFill>
                  <a:srgbClr val="FFFF00"/>
                </a:solidFill>
              </a:rPr>
              <a:t>и </a:t>
            </a:r>
            <a:r>
              <a:rPr lang="ru-RU" dirty="0" smtClean="0">
                <a:solidFill>
                  <a:srgbClr val="FFFF00"/>
                </a:solidFill>
              </a:rPr>
              <a:t>АКТГ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паратиреоидно-подобный 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пептид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Ренин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ангиотензин II</a:t>
            </a:r>
          </a:p>
        </p:txBody>
      </p:sp>
      <p:pic>
        <p:nvPicPr>
          <p:cNvPr id="80904" name="Picture 8" descr="http://www.vladtime.ru/uploads/posts/2016-10/thumbs/1476272582_fd295b39-93a3-42eb-8301-f436f0081e92_670x0_resi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143000"/>
            <a:ext cx="4499992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первой явке.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Учитывают данные анамнеза и осмотра при первом осмотре беременной.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овуляции. От первого дня (ожидаемых) предполагаемых месячных назад две недели (это дата овуляции) и далее по календарю.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Либо к сроку родов по менструации прибавляют еще 7 дней (необходимые для созревания яйцеклетки и овуляции).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первому шевелению плода.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у первородящей (на 20 неделе)-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прибавляют к дате первого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шевеления 20 недель;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у повторнородящей (на 18 неделе)-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прибавляют к дате первого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шевеления 22 недели.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endParaRPr lang="en-US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endParaRPr lang="ru-RU" dirty="0"/>
          </a:p>
        </p:txBody>
      </p:sp>
      <p:pic>
        <p:nvPicPr>
          <p:cNvPr id="1026" name="Picture 2" descr="http://3.bp.blogspot.com/-7uJvJxKoQlg/TxcbWlqwS7I/AAAAAAAAAP0/387XuFeaMYc/s320/_MG_61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933056"/>
            <a:ext cx="3563888" cy="2924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высоте стояния дна матки (ВДМ).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 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месяцев (16 недель) матка находится за лоном.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окружности живота ОЖ. 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arenR"/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en-GB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VIII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месяце – ОЖ = 80 – 85 см; 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arenR"/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 </a:t>
            </a:r>
            <a:r>
              <a:rPr lang="en-GB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месяцам – ОЖ = 95 – 100 см; 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arenR"/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 </a:t>
            </a:r>
            <a:r>
              <a:rPr lang="en-GB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IX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месяцев пупок постепенно сглаживается;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arenR"/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en-GB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месяце пупок выпячивается.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поздних сроках беременности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дополнительную информацию дают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измерения длины, массы и головки плода.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УЗИ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использованием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727075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трансвагинального датчика.</a:t>
            </a:r>
            <a:endParaRPr lang="ru-RU" sz="4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27075" algn="l"/>
              </a:tabLst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cdn-nus-1.pinme.ru/tumb/600/photo/59/f9/59f9581d8a3d8376744812769e96dc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437112"/>
            <a:ext cx="4355976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88640"/>
          <a:ext cx="9144000" cy="4383437"/>
        </p:xfrm>
        <a:graphic>
          <a:graphicData uri="http://schemas.openxmlformats.org/drawingml/2006/table">
            <a:tbl>
              <a:tblPr/>
              <a:tblGrid>
                <a:gridCol w="2013283"/>
                <a:gridCol w="1215178"/>
                <a:gridCol w="1127515"/>
                <a:gridCol w="2254080"/>
                <a:gridCol w="1266522"/>
                <a:gridCol w="1267422"/>
              </a:tblGrid>
              <a:tr h="843786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Срок беременности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Расчет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Длина плода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Срок беременности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Расчет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Длина плода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327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</a:t>
                      </a:r>
                      <a: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</a:t>
                      </a:r>
                      <a:b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II</a:t>
                      </a:r>
                      <a: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месяца</a:t>
                      </a:r>
                      <a:b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III</a:t>
                      </a:r>
                      <a: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месяца</a:t>
                      </a:r>
                      <a:b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IV</a:t>
                      </a:r>
                      <a: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месяца</a:t>
                      </a:r>
                      <a:b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</a:t>
                      </a:r>
                      <a:r>
                        <a:rPr lang="ru-RU" sz="280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месяцев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1х1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2х2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3х3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4х4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5х5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см</a:t>
                      </a:r>
                    </a:p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см</a:t>
                      </a:r>
                    </a:p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см</a:t>
                      </a:r>
                    </a:p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см</a:t>
                      </a:r>
                    </a:p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 см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VI</a:t>
                      </a: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месяцев</a:t>
                      </a:r>
                      <a:b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VII</a:t>
                      </a: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месяцев</a:t>
                      </a:r>
                      <a:b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VIII</a:t>
                      </a: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месяцев</a:t>
                      </a:r>
                      <a:b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IX</a:t>
                      </a: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месяцев</a:t>
                      </a:r>
                      <a:b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X</a:t>
                      </a: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месяцев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6х5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7х5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8х5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9х5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10х5</a:t>
                      </a: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 см</a:t>
                      </a:r>
                    </a:p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 см</a:t>
                      </a:r>
                    </a:p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 см</a:t>
                      </a:r>
                    </a:p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 см</a:t>
                      </a:r>
                    </a:p>
                    <a:p>
                      <a:r>
                        <a:rPr lang="ru-RU" sz="28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 см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857" marR="64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0" y="4346035"/>
            <a:ext cx="9144001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 плода в зависимости от сроков беременности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половину беременности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плода = кол-ву месяцев беременности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квадрате.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половину беременности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плода = кол-ву месяцев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беременности х 5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3971" name="Picture 3" descr="https://mamasblog.ru/wp-content/uploads/2013/09/z_PiOu5FfgE-230x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797152"/>
            <a:ext cx="2987824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ВЫДАЧА</a:t>
            </a:r>
            <a:r>
              <a:rPr lang="ru-RU" sz="2800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ДОРОДОВОГО ОТПУСКА</a:t>
            </a:r>
            <a:endParaRPr lang="ru-RU" sz="2800" u="sng" dirty="0"/>
          </a:p>
        </p:txBody>
      </p:sp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395536" y="650887"/>
            <a:ext cx="852657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Трудовой кодекс РФ .Глава 41.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255. Отпуска по беременности и родам.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Женщинам по их заявлению и на основании выданного в установленном порядке листка нетрудоспособности предоставляются отпуска по беременности и родам продолжительностью 70 (в случае многоплодной беременности - 84) календарных дней до родов и 70 (в случае осложненных родов - 86, при рождении двух или более детей - 110) календарных дней после родов с выплатой пособия по государственному социальному страхованию в установленном федеральными законами размере.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Отпуск по беременности и родам исчисляется суммарно 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предоставляется женщине полностью независимо от числа дней, фактически использованных ею до родов.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6019" name="Picture 3" descr="http://kakotvet.com/images/kak_razvivaetsya_rebenok_v_utrobe_mat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0"/>
            <a:ext cx="2771800" cy="1745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69544/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8412088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Эндокринные 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Гипофиз  </a:t>
            </a:r>
          </a:p>
          <a:p>
            <a:pPr algn="ctr">
              <a:buNone/>
            </a:pPr>
            <a:r>
              <a:rPr lang="ru-RU" sz="3600" dirty="0" smtClean="0"/>
              <a:t> </a:t>
            </a:r>
            <a:r>
              <a:rPr lang="ru-RU" sz="2800" dirty="0" smtClean="0"/>
              <a:t>.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Выраженное повышение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уровня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пролактина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.Подавление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секреции СТГ</a:t>
            </a:r>
          </a:p>
        </p:txBody>
      </p:sp>
      <p:pic>
        <p:nvPicPr>
          <p:cNvPr id="79874" name="Picture 2" descr="http://mrtsurgut.ru/wp-content/uploads/2016/09/hypofysen_forstorret_0-960x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992"/>
            <a:ext cx="3491880" cy="3501008"/>
          </a:xfrm>
          <a:prstGeom prst="rect">
            <a:avLst/>
          </a:prstGeom>
          <a:noFill/>
        </p:spPr>
      </p:pic>
      <p:pic>
        <p:nvPicPr>
          <p:cNvPr id="79884" name="Picture 12" descr="http://medweb.ru/upload/enarticles/photo_24840.jpg?13564259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3639" y="3428999"/>
            <a:ext cx="3240361" cy="3429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9144000" cy="6525344"/>
          </a:xfrm>
          <a:solidFill>
            <a:srgbClr val="002060"/>
          </a:solidFill>
          <a:ln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Эндокринные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изменения.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Щитовидная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железа.</a:t>
            </a:r>
          </a:p>
          <a:p>
            <a:pPr algn="ctr">
              <a:buNone/>
            </a:pP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первой половине беременности-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повышение функции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щитовидной железы.</a:t>
            </a:r>
          </a:p>
          <a:p>
            <a:pPr>
              <a:buNone/>
            </a:pP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второй половине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беременности-</a:t>
            </a: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возникает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ее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гипофункция.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8854" name="Picture 6" descr="http://thevanguardclinic.com/wp-content/uploads/2014/05/Thyroid-Picture-e14546139449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552" y="2636912"/>
            <a:ext cx="4032448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951</TotalTime>
  <Words>3463</Words>
  <Application>Microsoft Office PowerPoint</Application>
  <PresentationFormat>Экран (4:3)</PresentationFormat>
  <Paragraphs>706</Paragraphs>
  <Slides>74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Гость</cp:lastModifiedBy>
  <cp:revision>109</cp:revision>
  <dcterms:created xsi:type="dcterms:W3CDTF">2017-03-14T12:22:21Z</dcterms:created>
  <dcterms:modified xsi:type="dcterms:W3CDTF">2022-11-01T13:51:53Z</dcterms:modified>
</cp:coreProperties>
</file>