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3" r:id="rId5"/>
    <p:sldId id="272" r:id="rId6"/>
    <p:sldId id="271" r:id="rId7"/>
    <p:sldId id="270" r:id="rId8"/>
    <p:sldId id="269" r:id="rId9"/>
    <p:sldId id="268" r:id="rId10"/>
    <p:sldId id="267" r:id="rId11"/>
    <p:sldId id="266" r:id="rId12"/>
    <p:sldId id="265" r:id="rId13"/>
    <p:sldId id="264" r:id="rId14"/>
    <p:sldId id="263" r:id="rId15"/>
    <p:sldId id="262" r:id="rId16"/>
    <p:sldId id="261" r:id="rId17"/>
    <p:sldId id="260"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5" d="100"/>
          <a:sy n="65" d="100"/>
        </p:scale>
        <p:origin x="1330" y="4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268354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1370020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3185976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46998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775837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3CDD6A6-6631-44E0-9D9F-C6CE61287C34}"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328471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3CDD6A6-6631-44E0-9D9F-C6CE61287C34}" type="datetimeFigureOut">
              <a:rPr lang="ru-RU" smtClean="0"/>
              <a:t>26.09.2022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82496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3CDD6A6-6631-44E0-9D9F-C6CE61287C34}" type="datetimeFigureOut">
              <a:rPr lang="ru-RU" smtClean="0"/>
              <a:t>26.09.2022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620649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CDD6A6-6631-44E0-9D9F-C6CE61287C34}" type="datetimeFigureOut">
              <a:rPr lang="ru-RU" smtClean="0"/>
              <a:t>26.09.2022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2835822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3CDD6A6-6631-44E0-9D9F-C6CE61287C34}"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571393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3CDD6A6-6631-44E0-9D9F-C6CE61287C34}"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60DC5D-DC44-42A4-A8B5-D40E1AE77476}" type="slidenum">
              <a:rPr lang="ru-RU" smtClean="0"/>
              <a:t>‹#›</a:t>
            </a:fld>
            <a:endParaRPr lang="ru-RU"/>
          </a:p>
        </p:txBody>
      </p:sp>
    </p:spTree>
    <p:extLst>
      <p:ext uri="{BB962C8B-B14F-4D97-AF65-F5344CB8AC3E}">
        <p14:creationId xmlns:p14="http://schemas.microsoft.com/office/powerpoint/2010/main" val="3472920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DD6A6-6631-44E0-9D9F-C6CE61287C34}" type="datetimeFigureOut">
              <a:rPr lang="ru-RU" smtClean="0"/>
              <a:t>26.09.2022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60DC5D-DC44-42A4-A8B5-D40E1AE77476}" type="slidenum">
              <a:rPr lang="ru-RU" smtClean="0"/>
              <a:t>‹#›</a:t>
            </a:fld>
            <a:endParaRPr lang="ru-RU"/>
          </a:p>
        </p:txBody>
      </p:sp>
    </p:spTree>
    <p:extLst>
      <p:ext uri="{BB962C8B-B14F-4D97-AF65-F5344CB8AC3E}">
        <p14:creationId xmlns:p14="http://schemas.microsoft.com/office/powerpoint/2010/main" val="32714497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606458"/>
            <a:ext cx="9144000" cy="2387600"/>
          </a:xfrm>
        </p:spPr>
        <p:txBody>
          <a:bodyPr>
            <a:normAutofit/>
          </a:bodyPr>
          <a:lstStyle/>
          <a:p>
            <a:r>
              <a:rPr lang="ru-RU" b="1" dirty="0" smtClean="0">
                <a:solidFill>
                  <a:schemeClr val="accent2">
                    <a:lumMod val="75000"/>
                  </a:schemeClr>
                </a:solidFill>
                <a:latin typeface="Times New Roman" panose="02020603050405020304" pitchFamily="18" charset="0"/>
                <a:cs typeface="Times New Roman" panose="02020603050405020304" pitchFamily="18" charset="0"/>
              </a:rPr>
              <a:t>Костюмы </a:t>
            </a:r>
            <a:r>
              <a:rPr lang="ru-RU" b="1" dirty="0" err="1" smtClean="0">
                <a:solidFill>
                  <a:schemeClr val="accent2">
                    <a:lumMod val="75000"/>
                  </a:schemeClr>
                </a:solidFill>
                <a:latin typeface="Times New Roman" panose="02020603050405020304" pitchFamily="18" charset="0"/>
                <a:cs typeface="Times New Roman" panose="02020603050405020304" pitchFamily="18" charset="0"/>
              </a:rPr>
              <a:t>крымскихтатар</a:t>
            </a:r>
            <a:r>
              <a:rPr lang="ru-RU" b="1" dirty="0" smtClean="0">
                <a:solidFill>
                  <a:schemeClr val="accent2">
                    <a:lumMod val="75000"/>
                  </a:schemeClr>
                </a:solidFill>
                <a:latin typeface="Times New Roman" panose="02020603050405020304" pitchFamily="18" charset="0"/>
                <a:cs typeface="Times New Roman" panose="02020603050405020304" pitchFamily="18" charset="0"/>
              </a:rPr>
              <a:t> </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val="3267074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1452282" y="172104"/>
            <a:ext cx="9144000" cy="1011237"/>
          </a:xfrm>
        </p:spPr>
        <p:txBody>
          <a:bodyPr/>
          <a:lstStyle/>
          <a:p>
            <a:r>
              <a:rPr lang="ru-RU" b="1" dirty="0" smtClean="0">
                <a:solidFill>
                  <a:schemeClr val="accent2">
                    <a:lumMod val="50000"/>
                  </a:schemeClr>
                </a:solidFill>
              </a:rPr>
              <a:t>Орнамент </a:t>
            </a:r>
            <a:endParaRPr lang="ru-RU" b="1" dirty="0">
              <a:solidFill>
                <a:schemeClr val="accent2">
                  <a:lumMod val="50000"/>
                </a:schemeClr>
              </a:solidFill>
            </a:endParaRPr>
          </a:p>
        </p:txBody>
      </p:sp>
      <p:sp>
        <p:nvSpPr>
          <p:cNvPr id="3" name="Подзаголовок 2"/>
          <p:cNvSpPr>
            <a:spLocks noGrp="1"/>
          </p:cNvSpPr>
          <p:nvPr>
            <p:ph type="subTitle" idx="1"/>
          </p:nvPr>
        </p:nvSpPr>
        <p:spPr>
          <a:xfrm>
            <a:off x="376518" y="1183341"/>
            <a:ext cx="9144000" cy="1655762"/>
          </a:xfrm>
        </p:spPr>
        <p:txBody>
          <a:bodyPr/>
          <a:lstStyle/>
          <a:p>
            <a:pPr algn="l"/>
            <a:r>
              <a:rPr lang="ru-RU" dirty="0">
                <a:latin typeface="Times New Roman" panose="02020603050405020304" pitchFamily="18" charset="0"/>
                <a:cs typeface="Times New Roman" panose="02020603050405020304" pitchFamily="18" charset="0"/>
              </a:rPr>
              <a:t>Для вышивки берут яркие нити. В основном это </a:t>
            </a:r>
            <a:r>
              <a:rPr lang="ru-RU" dirty="0" smtClean="0">
                <a:latin typeface="Times New Roman" panose="02020603050405020304" pitchFamily="18" charset="0"/>
                <a:cs typeface="Times New Roman" panose="02020603050405020304" pitchFamily="18" charset="0"/>
              </a:rPr>
              <a:t>желтые, золотые, </a:t>
            </a:r>
            <a:r>
              <a:rPr lang="ru-RU" dirty="0" err="1" smtClean="0">
                <a:latin typeface="Times New Roman" panose="02020603050405020304" pitchFamily="18" charset="0"/>
                <a:cs typeface="Times New Roman" panose="02020603050405020304" pitchFamily="18" charset="0"/>
              </a:rPr>
              <a:t>серебрянные</a:t>
            </a:r>
            <a:r>
              <a:rPr lang="ru-RU" dirty="0" smtClean="0">
                <a:latin typeface="Times New Roman" panose="02020603050405020304" pitchFamily="18" charset="0"/>
                <a:cs typeface="Times New Roman" panose="02020603050405020304" pitchFamily="18" charset="0"/>
              </a:rPr>
              <a:t>, зеленые.</a:t>
            </a: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376518" y="2177072"/>
            <a:ext cx="2971177" cy="4460251"/>
          </a:xfrm>
          <a:prstGeom prst="rect">
            <a:avLst/>
          </a:prstGeom>
        </p:spPr>
      </p:pic>
      <p:pic>
        <p:nvPicPr>
          <p:cNvPr id="6" name="Рисунок 5"/>
          <p:cNvPicPr>
            <a:picLocks noChangeAspect="1"/>
          </p:cNvPicPr>
          <p:nvPr/>
        </p:nvPicPr>
        <p:blipFill>
          <a:blip r:embed="rId4"/>
          <a:stretch>
            <a:fillRect/>
          </a:stretch>
        </p:blipFill>
        <p:spPr>
          <a:xfrm>
            <a:off x="4948518" y="1671587"/>
            <a:ext cx="6511994" cy="4965736"/>
          </a:xfrm>
          <a:prstGeom prst="rect">
            <a:avLst/>
          </a:prstGeom>
        </p:spPr>
      </p:pic>
    </p:spTree>
    <p:extLst>
      <p:ext uri="{BB962C8B-B14F-4D97-AF65-F5344CB8AC3E}">
        <p14:creationId xmlns:p14="http://schemas.microsoft.com/office/powerpoint/2010/main" val="4011902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928023" y="1358569"/>
            <a:ext cx="5316279" cy="5627022"/>
          </a:xfrm>
        </p:spPr>
        <p:txBody>
          <a:bodyPr>
            <a:noAutofit/>
          </a:bodyPr>
          <a:lstStyle/>
          <a:p>
            <a:pPr algn="l"/>
            <a:r>
              <a:rPr lang="ru-RU" dirty="0">
                <a:latin typeface="Times New Roman" panose="02020603050405020304" pitchFamily="18" charset="0"/>
                <a:cs typeface="Times New Roman" panose="02020603050405020304" pitchFamily="18" charset="0"/>
              </a:rPr>
              <a:t>И хотя символика орнаментов удивительно разнообразна, все же </a:t>
            </a:r>
            <a:r>
              <a:rPr lang="ru-RU" dirty="0" err="1">
                <a:latin typeface="Times New Roman" panose="02020603050405020304" pitchFamily="18" charset="0"/>
                <a:cs typeface="Times New Roman" panose="02020603050405020304" pitchFamily="18" charset="0"/>
              </a:rPr>
              <a:t>крымскотатарская</a:t>
            </a:r>
            <a:r>
              <a:rPr lang="ru-RU" dirty="0">
                <a:latin typeface="Times New Roman" panose="02020603050405020304" pitchFamily="18" charset="0"/>
                <a:cs typeface="Times New Roman" panose="02020603050405020304" pitchFamily="18" charset="0"/>
              </a:rPr>
              <a:t> вышивка имеет ярко выраженную растительную направленность. Зооморфные, которые представлены изображением лебедей, павлинов, экзотических птиц, и архитектурные мотивы часто выступают в симбиозе с цветами, деревьями, плодами, характерными исключительно для природы Крымского полуострова.</a:t>
            </a:r>
          </a:p>
        </p:txBody>
      </p:sp>
      <p:pic>
        <p:nvPicPr>
          <p:cNvPr id="5" name="Рисунок 4"/>
          <p:cNvPicPr>
            <a:picLocks noChangeAspect="1"/>
          </p:cNvPicPr>
          <p:nvPr/>
        </p:nvPicPr>
        <p:blipFill>
          <a:blip r:embed="rId3"/>
          <a:stretch>
            <a:fillRect/>
          </a:stretch>
        </p:blipFill>
        <p:spPr>
          <a:xfrm>
            <a:off x="7172325" y="1166812"/>
            <a:ext cx="3943350" cy="4524375"/>
          </a:xfrm>
          <a:prstGeom prst="rect">
            <a:avLst/>
          </a:prstGeom>
        </p:spPr>
      </p:pic>
    </p:spTree>
    <p:extLst>
      <p:ext uri="{BB962C8B-B14F-4D97-AF65-F5344CB8AC3E}">
        <p14:creationId xmlns:p14="http://schemas.microsoft.com/office/powerpoint/2010/main" val="25702261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2835709" y="781622"/>
            <a:ext cx="9144000" cy="3968343"/>
          </a:xfrm>
        </p:spPr>
        <p:txBody>
          <a:bodyPr>
            <a:normAutofit/>
          </a:bodyPr>
          <a:lstStyle/>
          <a:p>
            <a:r>
              <a:rPr lang="ru-RU" dirty="0"/>
              <a:t>Как и у других народов, у нас есть мужские и женские знаки. Мужские – тюльпан, кипарис, дубовый лист – символизируют устойчивость, стабильность, равновесие, силу, прямолинейность. Женские – роза, миндаль, вода – это постоянное движение, динамика, изменчивость, гибкость</a:t>
            </a:r>
          </a:p>
        </p:txBody>
      </p:sp>
      <p:pic>
        <p:nvPicPr>
          <p:cNvPr id="5" name="Рисунок 4"/>
          <p:cNvPicPr>
            <a:picLocks noChangeAspect="1"/>
          </p:cNvPicPr>
          <p:nvPr/>
        </p:nvPicPr>
        <p:blipFill>
          <a:blip r:embed="rId3"/>
          <a:stretch>
            <a:fillRect/>
          </a:stretch>
        </p:blipFill>
        <p:spPr>
          <a:xfrm>
            <a:off x="5796738" y="2765794"/>
            <a:ext cx="6296025" cy="3571875"/>
          </a:xfrm>
          <a:prstGeom prst="rect">
            <a:avLst/>
          </a:prstGeom>
        </p:spPr>
      </p:pic>
      <p:pic>
        <p:nvPicPr>
          <p:cNvPr id="6" name="Рисунок 5"/>
          <p:cNvPicPr>
            <a:picLocks noChangeAspect="1"/>
          </p:cNvPicPr>
          <p:nvPr/>
        </p:nvPicPr>
        <p:blipFill>
          <a:blip r:embed="rId4"/>
          <a:stretch>
            <a:fillRect/>
          </a:stretch>
        </p:blipFill>
        <p:spPr>
          <a:xfrm>
            <a:off x="268638" y="209883"/>
            <a:ext cx="2411487" cy="1781175"/>
          </a:xfrm>
          <a:prstGeom prst="rect">
            <a:avLst/>
          </a:prstGeom>
        </p:spPr>
      </p:pic>
      <p:pic>
        <p:nvPicPr>
          <p:cNvPr id="7" name="Рисунок 6"/>
          <p:cNvPicPr>
            <a:picLocks noChangeAspect="1"/>
          </p:cNvPicPr>
          <p:nvPr/>
        </p:nvPicPr>
        <p:blipFill>
          <a:blip r:embed="rId5"/>
          <a:stretch>
            <a:fillRect/>
          </a:stretch>
        </p:blipFill>
        <p:spPr>
          <a:xfrm>
            <a:off x="2751537" y="2937853"/>
            <a:ext cx="2824134" cy="3227756"/>
          </a:xfrm>
          <a:prstGeom prst="rect">
            <a:avLst/>
          </a:prstGeom>
        </p:spPr>
      </p:pic>
      <p:pic>
        <p:nvPicPr>
          <p:cNvPr id="8" name="Рисунок 7"/>
          <p:cNvPicPr>
            <a:picLocks noChangeAspect="1"/>
          </p:cNvPicPr>
          <p:nvPr/>
        </p:nvPicPr>
        <p:blipFill>
          <a:blip r:embed="rId6"/>
          <a:stretch>
            <a:fillRect/>
          </a:stretch>
        </p:blipFill>
        <p:spPr>
          <a:xfrm rot="16200000">
            <a:off x="-614637" y="3350088"/>
            <a:ext cx="4178040" cy="2305050"/>
          </a:xfrm>
          <a:prstGeom prst="rect">
            <a:avLst/>
          </a:prstGeom>
        </p:spPr>
      </p:pic>
    </p:spTree>
    <p:extLst>
      <p:ext uri="{BB962C8B-B14F-4D97-AF65-F5344CB8AC3E}">
        <p14:creationId xmlns:p14="http://schemas.microsoft.com/office/powerpoint/2010/main" val="9873857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407581" y="454800"/>
            <a:ext cx="9144000" cy="2054483"/>
          </a:xfrm>
        </p:spPr>
        <p:txBody>
          <a:bodyPr>
            <a:normAutofit/>
          </a:bodyPr>
          <a:lstStyle/>
          <a:p>
            <a:r>
              <a:rPr lang="ru-RU" b="1" dirty="0"/>
              <a:t>Гуль (роза)</a:t>
            </a:r>
            <a:r>
              <a:rPr lang="ru-RU" dirty="0" smtClean="0"/>
              <a:t/>
            </a:r>
            <a:br>
              <a:rPr lang="ru-RU" dirty="0" smtClean="0"/>
            </a:br>
            <a:r>
              <a:rPr lang="ru-RU" dirty="0" smtClean="0"/>
              <a:t/>
            </a:r>
            <a:br>
              <a:rPr lang="ru-RU" dirty="0" smtClean="0"/>
            </a:br>
            <a:r>
              <a:rPr lang="ru-RU" dirty="0">
                <a:latin typeface="Times New Roman" panose="02020603050405020304" pitchFamily="18" charset="0"/>
                <a:cs typeface="Times New Roman" panose="02020603050405020304" pitchFamily="18" charset="0"/>
              </a:rPr>
              <a:t>Распространенный орнаментальный мотив вышивки. Размещение его на головном покрывале </a:t>
            </a:r>
            <a:r>
              <a:rPr lang="ru-RU" dirty="0" err="1">
                <a:latin typeface="Times New Roman" panose="02020603050405020304" pitchFamily="18" charset="0"/>
                <a:cs typeface="Times New Roman" panose="02020603050405020304" pitchFamily="18" charset="0"/>
              </a:rPr>
              <a:t>марама</a:t>
            </a:r>
            <a:r>
              <a:rPr lang="ru-RU" dirty="0">
                <a:latin typeface="Times New Roman" panose="02020603050405020304" pitchFamily="18" charset="0"/>
                <a:cs typeface="Times New Roman" panose="02020603050405020304" pitchFamily="18" charset="0"/>
              </a:rPr>
              <a:t> символизирует любовь, красоту, изящество, совершенство, радость. Женский знак.</a:t>
            </a:r>
          </a:p>
        </p:txBody>
      </p:sp>
      <p:pic>
        <p:nvPicPr>
          <p:cNvPr id="5" name="Рисунок 4"/>
          <p:cNvPicPr>
            <a:picLocks noChangeAspect="1"/>
          </p:cNvPicPr>
          <p:nvPr/>
        </p:nvPicPr>
        <p:blipFill>
          <a:blip r:embed="rId3"/>
          <a:stretch>
            <a:fillRect/>
          </a:stretch>
        </p:blipFill>
        <p:spPr>
          <a:xfrm>
            <a:off x="331381" y="2381693"/>
            <a:ext cx="4648200" cy="3934268"/>
          </a:xfrm>
          <a:prstGeom prst="rect">
            <a:avLst/>
          </a:prstGeom>
        </p:spPr>
      </p:pic>
      <p:pic>
        <p:nvPicPr>
          <p:cNvPr id="6" name="Рисунок 5"/>
          <p:cNvPicPr>
            <a:picLocks noChangeAspect="1"/>
          </p:cNvPicPr>
          <p:nvPr/>
        </p:nvPicPr>
        <p:blipFill>
          <a:blip r:embed="rId4"/>
          <a:stretch>
            <a:fillRect/>
          </a:stretch>
        </p:blipFill>
        <p:spPr>
          <a:xfrm>
            <a:off x="5124891" y="2381693"/>
            <a:ext cx="3522921" cy="3934268"/>
          </a:xfrm>
          <a:prstGeom prst="rect">
            <a:avLst/>
          </a:prstGeom>
        </p:spPr>
      </p:pic>
      <p:pic>
        <p:nvPicPr>
          <p:cNvPr id="7" name="Рисунок 6"/>
          <p:cNvPicPr>
            <a:picLocks noChangeAspect="1"/>
          </p:cNvPicPr>
          <p:nvPr/>
        </p:nvPicPr>
        <p:blipFill>
          <a:blip r:embed="rId5"/>
          <a:stretch>
            <a:fillRect/>
          </a:stretch>
        </p:blipFill>
        <p:spPr>
          <a:xfrm>
            <a:off x="8941981" y="2020185"/>
            <a:ext cx="2955851" cy="4295776"/>
          </a:xfrm>
          <a:prstGeom prst="rect">
            <a:avLst/>
          </a:prstGeom>
        </p:spPr>
      </p:pic>
    </p:spTree>
    <p:extLst>
      <p:ext uri="{BB962C8B-B14F-4D97-AF65-F5344CB8AC3E}">
        <p14:creationId xmlns:p14="http://schemas.microsoft.com/office/powerpoint/2010/main" val="22921037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386316" y="731246"/>
            <a:ext cx="5376531" cy="5563228"/>
          </a:xfrm>
        </p:spPr>
        <p:txBody>
          <a:bodyPr>
            <a:noAutofit/>
          </a:bodyPr>
          <a:lstStyle/>
          <a:p>
            <a:pPr algn="l"/>
            <a:r>
              <a:rPr lang="ru-RU" b="1" dirty="0" err="1">
                <a:latin typeface="Times New Roman" panose="02020603050405020304" pitchFamily="18" charset="0"/>
                <a:cs typeface="Times New Roman" panose="02020603050405020304" pitchFamily="18" charset="0"/>
              </a:rPr>
              <a:t>Къаранфиль</a:t>
            </a:r>
            <a:r>
              <a:rPr lang="ru-RU" b="1" dirty="0">
                <a:latin typeface="Times New Roman" panose="02020603050405020304" pitchFamily="18" charset="0"/>
                <a:cs typeface="Times New Roman" panose="02020603050405020304" pitchFamily="18" charset="0"/>
              </a:rPr>
              <a:t> (гвоздика)</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Цветочный мотив в вышивке изображается полураскрытым бутоном в профиль; из отдельных лепестков с тремя зубчиками в анфас; зубчатым массивом шарообразной формы. Число лепестков всегда нечетное: три, пять и более. У крымских татар гвоздика символизирует постоянство, способность к самопожертвованию и верность.</a:t>
            </a:r>
          </a:p>
        </p:txBody>
      </p:sp>
      <p:pic>
        <p:nvPicPr>
          <p:cNvPr id="5" name="Рисунок 4"/>
          <p:cNvPicPr>
            <a:picLocks noChangeAspect="1"/>
          </p:cNvPicPr>
          <p:nvPr/>
        </p:nvPicPr>
        <p:blipFill>
          <a:blip r:embed="rId3"/>
          <a:stretch>
            <a:fillRect/>
          </a:stretch>
        </p:blipFill>
        <p:spPr>
          <a:xfrm>
            <a:off x="7002426" y="113857"/>
            <a:ext cx="4800600" cy="6438900"/>
          </a:xfrm>
          <a:prstGeom prst="rect">
            <a:avLst/>
          </a:prstGeom>
        </p:spPr>
      </p:pic>
    </p:spTree>
    <p:extLst>
      <p:ext uri="{BB962C8B-B14F-4D97-AF65-F5344CB8AC3E}">
        <p14:creationId xmlns:p14="http://schemas.microsoft.com/office/powerpoint/2010/main" val="25132085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1524000" y="595423"/>
            <a:ext cx="9144000" cy="4662377"/>
          </a:xfrm>
        </p:spPr>
        <p:txBody>
          <a:bodyPr>
            <a:normAutofit/>
          </a:bodyPr>
          <a:lstStyle/>
          <a:p>
            <a:r>
              <a:rPr lang="ru-RU" b="1" dirty="0" smtClean="0">
                <a:latin typeface="Times New Roman" panose="02020603050405020304" pitchFamily="18" charset="0"/>
                <a:cs typeface="Times New Roman" panose="02020603050405020304" pitchFamily="18" charset="0"/>
              </a:rPr>
              <a:t>Ляле (тюльпан)</a:t>
            </a:r>
          </a:p>
          <a:p>
            <a:r>
              <a:rPr lang="ru-RU" dirty="0" smtClean="0">
                <a:latin typeface="Times New Roman" panose="02020603050405020304" pitchFamily="18" charset="0"/>
                <a:cs typeface="Times New Roman" panose="02020603050405020304" pitchFamily="18" charset="0"/>
              </a:rPr>
              <a:t>Изображается стилизовано, в профиль с двумя, тремя и пятью лепестками, в анфас - с пятью и восемью. В </a:t>
            </a:r>
            <a:r>
              <a:rPr lang="ru-RU" dirty="0" err="1" smtClean="0">
                <a:latin typeface="Times New Roman" panose="02020603050405020304" pitchFamily="18" charset="0"/>
                <a:cs typeface="Times New Roman" panose="02020603050405020304" pitchFamily="18" charset="0"/>
              </a:rPr>
              <a:t>крымскотатарской</a:t>
            </a:r>
            <a:r>
              <a:rPr lang="ru-RU" dirty="0" smtClean="0">
                <a:latin typeface="Times New Roman" panose="02020603050405020304" pitchFamily="18" charset="0"/>
                <a:cs typeface="Times New Roman" panose="02020603050405020304" pitchFamily="18" charset="0"/>
              </a:rPr>
              <a:t> символике является знаком юноши, мужчины. Изображается узор на мужских поясах «</a:t>
            </a:r>
            <a:r>
              <a:rPr lang="ru-RU" dirty="0" err="1" smtClean="0">
                <a:latin typeface="Times New Roman" panose="02020603050405020304" pitchFamily="18" charset="0"/>
                <a:cs typeface="Times New Roman" panose="02020603050405020304" pitchFamily="18" charset="0"/>
              </a:rPr>
              <a:t>учкъур</a:t>
            </a:r>
            <a:r>
              <a:rPr lang="ru-RU" dirty="0" smtClean="0">
                <a:latin typeface="Times New Roman" panose="02020603050405020304" pitchFamily="18" charset="0"/>
                <a:cs typeface="Times New Roman" panose="02020603050405020304" pitchFamily="18" charset="0"/>
              </a:rPr>
              <a:t>», головных покрывалах «</a:t>
            </a:r>
            <a:r>
              <a:rPr lang="ru-RU" dirty="0" err="1" smtClean="0">
                <a:latin typeface="Times New Roman" panose="02020603050405020304" pitchFamily="18" charset="0"/>
                <a:cs typeface="Times New Roman" panose="02020603050405020304" pitchFamily="18" charset="0"/>
              </a:rPr>
              <a:t>марама</a:t>
            </a:r>
            <a:r>
              <a:rPr lang="ru-RU" dirty="0" smtClean="0">
                <a:latin typeface="Times New Roman" panose="02020603050405020304" pitchFamily="18" charset="0"/>
                <a:cs typeface="Times New Roman" panose="02020603050405020304" pitchFamily="18" charset="0"/>
              </a:rPr>
              <a:t>» и </a:t>
            </a:r>
            <a:r>
              <a:rPr lang="ru-RU" dirty="0" err="1" smtClean="0">
                <a:latin typeface="Times New Roman" panose="02020603050405020304" pitchFamily="18" charset="0"/>
                <a:cs typeface="Times New Roman" panose="02020603050405020304" pitchFamily="18" charset="0"/>
              </a:rPr>
              <a:t>тд</a:t>
            </a:r>
            <a:r>
              <a:rPr lang="ru-RU" dirty="0" smtClean="0"/>
              <a:t>.</a:t>
            </a:r>
            <a:endParaRPr lang="ru-RU" dirty="0"/>
          </a:p>
        </p:txBody>
      </p:sp>
      <p:pic>
        <p:nvPicPr>
          <p:cNvPr id="5" name="Рисунок 4"/>
          <p:cNvPicPr>
            <a:picLocks noChangeAspect="1"/>
          </p:cNvPicPr>
          <p:nvPr/>
        </p:nvPicPr>
        <p:blipFill>
          <a:blip r:embed="rId3"/>
          <a:stretch>
            <a:fillRect/>
          </a:stretch>
        </p:blipFill>
        <p:spPr>
          <a:xfrm>
            <a:off x="189613" y="2615610"/>
            <a:ext cx="4054250" cy="4002272"/>
          </a:xfrm>
          <a:prstGeom prst="rect">
            <a:avLst/>
          </a:prstGeom>
        </p:spPr>
      </p:pic>
      <p:pic>
        <p:nvPicPr>
          <p:cNvPr id="6" name="Рисунок 5"/>
          <p:cNvPicPr>
            <a:picLocks noChangeAspect="1"/>
          </p:cNvPicPr>
          <p:nvPr/>
        </p:nvPicPr>
        <p:blipFill>
          <a:blip r:embed="rId4"/>
          <a:stretch>
            <a:fillRect/>
          </a:stretch>
        </p:blipFill>
        <p:spPr>
          <a:xfrm>
            <a:off x="5884086" y="2615610"/>
            <a:ext cx="5278474" cy="3958856"/>
          </a:xfrm>
          <a:prstGeom prst="rect">
            <a:avLst/>
          </a:prstGeom>
        </p:spPr>
      </p:pic>
    </p:spTree>
    <p:extLst>
      <p:ext uri="{BB962C8B-B14F-4D97-AF65-F5344CB8AC3E}">
        <p14:creationId xmlns:p14="http://schemas.microsoft.com/office/powerpoint/2010/main" val="6868703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1034902" y="869470"/>
            <a:ext cx="5061097" cy="4383013"/>
          </a:xfrm>
        </p:spPr>
        <p:txBody>
          <a:bodyPr>
            <a:noAutofit/>
          </a:bodyPr>
          <a:lstStyle/>
          <a:p>
            <a:pPr algn="l"/>
            <a:r>
              <a:rPr lang="ru-RU" sz="3200" dirty="0">
                <a:latin typeface="Times New Roman" panose="02020603050405020304" pitchFamily="18" charset="0"/>
                <a:cs typeface="Times New Roman" panose="02020603050405020304" pitchFamily="18" charset="0"/>
              </a:rPr>
              <a:t>Часто в орнамент вышивки включается ветка гороха или фасоли. </a:t>
            </a:r>
            <a:r>
              <a:rPr lang="ru-RU" sz="3200" dirty="0" err="1">
                <a:latin typeface="Times New Roman" panose="02020603050405020304" pitchFamily="18" charset="0"/>
                <a:cs typeface="Times New Roman" panose="02020603050405020304" pitchFamily="18" charset="0"/>
              </a:rPr>
              <a:t>Фитоморфный</a:t>
            </a:r>
            <a:r>
              <a:rPr lang="ru-RU" sz="3200" dirty="0">
                <a:latin typeface="Times New Roman" panose="02020603050405020304" pitchFamily="18" charset="0"/>
                <a:cs typeface="Times New Roman" panose="02020603050405020304" pitchFamily="18" charset="0"/>
              </a:rPr>
              <a:t> мотив удлиненной с острыми концами формы. В вышивке изображается стручком или веткой, в ткачестве – в виде прямых стручков на ветке.</a:t>
            </a:r>
          </a:p>
        </p:txBody>
      </p:sp>
      <p:pic>
        <p:nvPicPr>
          <p:cNvPr id="5" name="Рисунок 4"/>
          <p:cNvPicPr>
            <a:picLocks noChangeAspect="1"/>
          </p:cNvPicPr>
          <p:nvPr/>
        </p:nvPicPr>
        <p:blipFill>
          <a:blip r:embed="rId3"/>
          <a:stretch>
            <a:fillRect/>
          </a:stretch>
        </p:blipFill>
        <p:spPr>
          <a:xfrm>
            <a:off x="6475228" y="552339"/>
            <a:ext cx="5624623" cy="5476875"/>
          </a:xfrm>
          <a:prstGeom prst="rect">
            <a:avLst/>
          </a:prstGeom>
        </p:spPr>
      </p:pic>
    </p:spTree>
    <p:extLst>
      <p:ext uri="{BB962C8B-B14F-4D97-AF65-F5344CB8AC3E}">
        <p14:creationId xmlns:p14="http://schemas.microsoft.com/office/powerpoint/2010/main" val="2541484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5" name="Заголовок 1"/>
          <p:cNvSpPr>
            <a:spLocks noGrp="1"/>
          </p:cNvSpPr>
          <p:nvPr>
            <p:ph type="subTitle" idx="1"/>
          </p:nvPr>
        </p:nvSpPr>
        <p:spPr>
          <a:xfrm>
            <a:off x="1162493" y="444168"/>
            <a:ext cx="9144000" cy="2373460"/>
          </a:xfrm>
        </p:spPr>
        <p:txBody>
          <a:bodyPr>
            <a:noAutofit/>
          </a:bodyPr>
          <a:lstStyle/>
          <a:p>
            <a:pPr algn="l"/>
            <a:r>
              <a:rPr lang="ru-RU" dirty="0">
                <a:latin typeface="Times New Roman" panose="02020603050405020304" pitchFamily="18" charset="0"/>
                <a:cs typeface="Times New Roman" panose="02020603050405020304" pitchFamily="18" charset="0"/>
              </a:rPr>
              <a:t>От правильного понимания символа как знака зависит смысл, интерпретация произведения искусства, даже историческое и политическое значение. Каждый элемент, знак </a:t>
            </a:r>
            <a:r>
              <a:rPr lang="ru-RU" dirty="0" err="1">
                <a:latin typeface="Times New Roman" panose="02020603050405020304" pitchFamily="18" charset="0"/>
                <a:cs typeface="Times New Roman" panose="02020603050405020304" pitchFamily="18" charset="0"/>
              </a:rPr>
              <a:t>крымскотатарского</a:t>
            </a:r>
            <a:r>
              <a:rPr lang="ru-RU" dirty="0">
                <a:latin typeface="Times New Roman" panose="02020603050405020304" pitchFamily="18" charset="0"/>
                <a:cs typeface="Times New Roman" panose="02020603050405020304" pitchFamily="18" charset="0"/>
              </a:rPr>
              <a:t> орнамента нес смысловую нагрузку и имел свое название, вещи «рассказывали» о своем хозяине, несли в себе полную информацию о его мировоззрении, родовом сословии, семейном положении.</a:t>
            </a:r>
          </a:p>
        </p:txBody>
      </p:sp>
      <p:pic>
        <p:nvPicPr>
          <p:cNvPr id="6" name="Рисунок 5"/>
          <p:cNvPicPr>
            <a:picLocks noChangeAspect="1"/>
          </p:cNvPicPr>
          <p:nvPr/>
        </p:nvPicPr>
        <p:blipFill>
          <a:blip r:embed="rId3"/>
          <a:stretch>
            <a:fillRect/>
          </a:stretch>
        </p:blipFill>
        <p:spPr>
          <a:xfrm>
            <a:off x="776433" y="2579077"/>
            <a:ext cx="3713505" cy="3960833"/>
          </a:xfrm>
          <a:prstGeom prst="rect">
            <a:avLst/>
          </a:prstGeom>
        </p:spPr>
      </p:pic>
      <p:pic>
        <p:nvPicPr>
          <p:cNvPr id="7" name="Рисунок 6"/>
          <p:cNvPicPr>
            <a:picLocks noChangeAspect="1"/>
          </p:cNvPicPr>
          <p:nvPr/>
        </p:nvPicPr>
        <p:blipFill>
          <a:blip r:embed="rId4"/>
          <a:stretch>
            <a:fillRect/>
          </a:stretch>
        </p:blipFill>
        <p:spPr>
          <a:xfrm>
            <a:off x="4843539" y="2903814"/>
            <a:ext cx="5462954" cy="3636096"/>
          </a:xfrm>
          <a:prstGeom prst="rect">
            <a:avLst/>
          </a:prstGeom>
        </p:spPr>
      </p:pic>
    </p:spTree>
    <p:extLst>
      <p:ext uri="{BB962C8B-B14F-4D97-AF65-F5344CB8AC3E}">
        <p14:creationId xmlns:p14="http://schemas.microsoft.com/office/powerpoint/2010/main" val="940293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851" y="-24052"/>
            <a:ext cx="12399039" cy="6974460"/>
          </a:xfrm>
          <a:prstGeom prst="rect">
            <a:avLst/>
          </a:prstGeom>
        </p:spPr>
      </p:pic>
      <p:sp>
        <p:nvSpPr>
          <p:cNvPr id="3" name="Объект 2"/>
          <p:cNvSpPr>
            <a:spLocks noGrp="1"/>
          </p:cNvSpPr>
          <p:nvPr>
            <p:ph idx="1"/>
          </p:nvPr>
        </p:nvSpPr>
        <p:spPr>
          <a:xfrm>
            <a:off x="452876" y="1649194"/>
            <a:ext cx="7117715" cy="5437806"/>
          </a:xfrm>
        </p:spPr>
        <p:txBody>
          <a:bodyPr/>
          <a:lstStyle/>
          <a:p>
            <a:pPr marL="0" indent="0">
              <a:lnSpc>
                <a:spcPct val="107000"/>
              </a:lnSpc>
              <a:spcAft>
                <a:spcPts val="800"/>
              </a:spcAft>
              <a:buNone/>
            </a:pPr>
            <a:r>
              <a:rPr lang="ru-RU" dirty="0" err="1">
                <a:latin typeface="Times New Roman" panose="02020603050405020304" pitchFamily="18" charset="0"/>
                <a:ea typeface="Times New Roman" panose="02020603050405020304" pitchFamily="18" charset="0"/>
                <a:cs typeface="Times New Roman" panose="02020603050405020304" pitchFamily="18" charset="0"/>
              </a:rPr>
              <a:t>Крымскотатарский</a:t>
            </a:r>
            <a:r>
              <a:rPr lang="ru-RU" dirty="0">
                <a:latin typeface="Times New Roman" panose="02020603050405020304" pitchFamily="18" charset="0"/>
                <a:ea typeface="Times New Roman" panose="02020603050405020304" pitchFamily="18" charset="0"/>
                <a:cs typeface="Times New Roman" panose="02020603050405020304" pitchFamily="18" charset="0"/>
              </a:rPr>
              <a:t> костюм — настоящее произведение декоративно-прикладного искусства, отражающее уникальные исторические, этнографические и художественные особенности культуры нашего народа. Многие элементы традиционного костюма несли в себе сакральный смысл, оберегая свою владелицу</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7570591" y="286966"/>
            <a:ext cx="4621409" cy="6284068"/>
          </a:xfrm>
          <a:prstGeom prst="rect">
            <a:avLst/>
          </a:prstGeom>
        </p:spPr>
      </p:pic>
      <p:sp>
        <p:nvSpPr>
          <p:cNvPr id="7" name="Прямоугольник 6"/>
          <p:cNvSpPr/>
          <p:nvPr/>
        </p:nvSpPr>
        <p:spPr>
          <a:xfrm>
            <a:off x="3007136" y="572506"/>
            <a:ext cx="2928687" cy="480131"/>
          </a:xfrm>
          <a:prstGeom prst="rect">
            <a:avLst/>
          </a:prstGeom>
        </p:spPr>
        <p:txBody>
          <a:bodyPr wrap="none">
            <a:spAutoFit/>
          </a:bodyPr>
          <a:lstStyle/>
          <a:p>
            <a:pPr lvl="0">
              <a:lnSpc>
                <a:spcPct val="90000"/>
              </a:lnSpc>
              <a:spcBef>
                <a:spcPts val="1000"/>
              </a:spcBef>
            </a:pPr>
            <a:r>
              <a:rPr lang="ru-RU" sz="2800" b="1" dirty="0">
                <a:solidFill>
                  <a:srgbClr val="ED7D31">
                    <a:lumMod val="50000"/>
                  </a:srgbClr>
                </a:solidFill>
                <a:latin typeface="Times New Roman" panose="02020603050405020304" pitchFamily="18" charset="0"/>
                <a:cs typeface="Times New Roman" panose="02020603050405020304" pitchFamily="18" charset="0"/>
              </a:rPr>
              <a:t>Женская одежда </a:t>
            </a:r>
            <a:endParaRPr lang="ru-RU" sz="2800" b="1" dirty="0">
              <a:solidFill>
                <a:srgbClr val="ED7D31">
                  <a:lumMod val="5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88866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Объект 2"/>
          <p:cNvSpPr>
            <a:spLocks noGrp="1"/>
          </p:cNvSpPr>
          <p:nvPr>
            <p:ph idx="1"/>
          </p:nvPr>
        </p:nvSpPr>
        <p:spPr>
          <a:xfrm>
            <a:off x="5651770" y="502664"/>
            <a:ext cx="6108970" cy="5781404"/>
          </a:xfrm>
        </p:spPr>
        <p:txBody>
          <a:bodyPr>
            <a:normAutofit/>
          </a:bodyPr>
          <a:lstStyle/>
          <a:p>
            <a:pPr marL="0" indent="0">
              <a:buNone/>
            </a:pPr>
            <a:r>
              <a:rPr lang="ru-RU" dirty="0" smtClean="0"/>
              <a:t>Основа женского </a:t>
            </a:r>
            <a:r>
              <a:rPr lang="ru-RU" dirty="0" err="1" smtClean="0"/>
              <a:t>крымскотатарского</a:t>
            </a:r>
            <a:r>
              <a:rPr lang="ru-RU" dirty="0" smtClean="0"/>
              <a:t> костюма – это широкое полотняное платье-рубаха  —  </a:t>
            </a:r>
            <a:r>
              <a:rPr lang="ru-RU" dirty="0" err="1" smtClean="0"/>
              <a:t>тюб</a:t>
            </a:r>
            <a:r>
              <a:rPr lang="ru-RU" dirty="0" smtClean="0"/>
              <a:t> </a:t>
            </a:r>
            <a:r>
              <a:rPr lang="ru-RU" dirty="0" err="1" smtClean="0"/>
              <a:t>кольмек</a:t>
            </a:r>
            <a:r>
              <a:rPr lang="ru-RU" dirty="0" smtClean="0"/>
              <a:t> и шаровары с широким шагом. Поверх </a:t>
            </a:r>
            <a:r>
              <a:rPr lang="ru-RU" dirty="0" err="1" smtClean="0"/>
              <a:t>тюб</a:t>
            </a:r>
            <a:r>
              <a:rPr lang="ru-RU" dirty="0" smtClean="0"/>
              <a:t> </a:t>
            </a:r>
            <a:r>
              <a:rPr lang="ru-RU" dirty="0" err="1" smtClean="0"/>
              <a:t>кольмек</a:t>
            </a:r>
            <a:r>
              <a:rPr lang="ru-RU" dirty="0" smtClean="0"/>
              <a:t> надевалось распашное платье  — </a:t>
            </a:r>
            <a:r>
              <a:rPr lang="ru-RU" dirty="0" err="1" smtClean="0"/>
              <a:t>чабуллу</a:t>
            </a:r>
            <a:r>
              <a:rPr lang="ru-RU" dirty="0" smtClean="0"/>
              <a:t> </a:t>
            </a:r>
            <a:r>
              <a:rPr lang="ru-RU" dirty="0" err="1" smtClean="0"/>
              <a:t>антер</a:t>
            </a:r>
            <a:r>
              <a:rPr lang="ru-RU" dirty="0" smtClean="0"/>
              <a:t>. Его вырез закрывал нагрудник – </a:t>
            </a:r>
            <a:r>
              <a:rPr lang="ru-RU" dirty="0" err="1" smtClean="0"/>
              <a:t>кокуслюк</a:t>
            </a:r>
            <a:r>
              <a:rPr lang="ru-RU" dirty="0" smtClean="0"/>
              <a:t>, на него нашивали золотые монеты. Края одежды обрамлялись широкой тесьмой – </a:t>
            </a:r>
            <a:r>
              <a:rPr lang="ru-RU" dirty="0" err="1" smtClean="0"/>
              <a:t>шерт</a:t>
            </a:r>
            <a:r>
              <a:rPr lang="ru-RU" dirty="0" smtClean="0"/>
              <a:t>, который выполнял функцию оберега. В костюме украшали пояс и часть выше пояса,  подол не должен был привлекать внимания.</a:t>
            </a:r>
            <a:endParaRPr lang="ru-RU" dirty="0"/>
          </a:p>
        </p:txBody>
      </p:sp>
      <p:pic>
        <p:nvPicPr>
          <p:cNvPr id="5" name="Рисунок 4"/>
          <p:cNvPicPr>
            <a:picLocks noChangeAspect="1"/>
          </p:cNvPicPr>
          <p:nvPr/>
        </p:nvPicPr>
        <p:blipFill>
          <a:blip r:embed="rId3"/>
          <a:stretch>
            <a:fillRect/>
          </a:stretch>
        </p:blipFill>
        <p:spPr>
          <a:xfrm>
            <a:off x="256160" y="184826"/>
            <a:ext cx="4656307" cy="6478621"/>
          </a:xfrm>
          <a:prstGeom prst="rect">
            <a:avLst/>
          </a:prstGeom>
        </p:spPr>
      </p:pic>
    </p:spTree>
    <p:extLst>
      <p:ext uri="{BB962C8B-B14F-4D97-AF65-F5344CB8AC3E}">
        <p14:creationId xmlns:p14="http://schemas.microsoft.com/office/powerpoint/2010/main" val="2536598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183204" y="398834"/>
            <a:ext cx="7627027" cy="1527243"/>
          </a:xfrm>
        </p:spPr>
        <p:txBody>
          <a:bodyPr>
            <a:noAutofit/>
          </a:bodyPr>
          <a:lstStyle/>
          <a:p>
            <a:pPr algn="l"/>
            <a:r>
              <a:rPr lang="ru-RU" sz="2000" dirty="0" smtClean="0">
                <a:latin typeface="Times New Roman" panose="02020603050405020304" pitchFamily="18" charset="0"/>
                <a:cs typeface="Times New Roman" panose="02020603050405020304" pitchFamily="18" charset="0"/>
              </a:rPr>
              <a:t>Вокруг </a:t>
            </a:r>
            <a:r>
              <a:rPr lang="ru-RU" sz="2000" dirty="0">
                <a:latin typeface="Times New Roman" panose="02020603050405020304" pitchFamily="18" charset="0"/>
                <a:cs typeface="Times New Roman" panose="02020603050405020304" pitchFamily="18" charset="0"/>
              </a:rPr>
              <a:t>талии широкий плисовый кушак (</a:t>
            </a:r>
            <a:r>
              <a:rPr lang="ru-RU" sz="2000" dirty="0" err="1">
                <a:latin typeface="Times New Roman" panose="02020603050405020304" pitchFamily="18" charset="0"/>
                <a:cs typeface="Times New Roman" panose="02020603050405020304" pitchFamily="18" charset="0"/>
              </a:rPr>
              <a:t>йипши</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къушакъ</a:t>
            </a:r>
            <a:r>
              <a:rPr lang="ru-RU" sz="2000" dirty="0">
                <a:latin typeface="Times New Roman" panose="02020603050405020304" pitchFamily="18" charset="0"/>
                <a:cs typeface="Times New Roman" panose="02020603050405020304" pitchFamily="18" charset="0"/>
              </a:rPr>
              <a:t>), шитый серебром или золотом с большими </a:t>
            </a:r>
            <a:r>
              <a:rPr lang="ru-RU" sz="2000" dirty="0" smtClean="0">
                <a:latin typeface="Times New Roman" panose="02020603050405020304" pitchFamily="18" charset="0"/>
                <a:cs typeface="Times New Roman" panose="02020603050405020304" pitchFamily="18" charset="0"/>
              </a:rPr>
              <a:t>серебряными </a:t>
            </a:r>
            <a:r>
              <a:rPr lang="ru-RU" sz="2000" dirty="0">
                <a:latin typeface="Times New Roman" panose="02020603050405020304" pitchFamily="18" charset="0"/>
                <a:cs typeface="Times New Roman" panose="02020603050405020304" pitchFamily="18" charset="0"/>
              </a:rPr>
              <a:t>бляхами с рельефными узорами (копан</a:t>
            </a:r>
            <a:r>
              <a:rPr lang="ru-RU" sz="2000" dirty="0" smtClean="0">
                <a:latin typeface="Times New Roman" panose="02020603050405020304" pitchFamily="18" charset="0"/>
                <a:cs typeface="Times New Roman" panose="02020603050405020304" pitchFamily="18" charset="0"/>
              </a:rPr>
              <a:t>).</a:t>
            </a:r>
          </a:p>
        </p:txBody>
      </p:sp>
      <p:pic>
        <p:nvPicPr>
          <p:cNvPr id="5" name="Рисунок 4"/>
          <p:cNvPicPr>
            <a:picLocks noChangeAspect="1"/>
          </p:cNvPicPr>
          <p:nvPr/>
        </p:nvPicPr>
        <p:blipFill>
          <a:blip r:embed="rId3"/>
          <a:stretch>
            <a:fillRect/>
          </a:stretch>
        </p:blipFill>
        <p:spPr>
          <a:xfrm>
            <a:off x="7701605" y="155643"/>
            <a:ext cx="4198565" cy="2361693"/>
          </a:xfrm>
          <a:prstGeom prst="rect">
            <a:avLst/>
          </a:prstGeom>
        </p:spPr>
      </p:pic>
      <p:sp>
        <p:nvSpPr>
          <p:cNvPr id="6" name="Подзаголовок 2"/>
          <p:cNvSpPr txBox="1">
            <a:spLocks/>
          </p:cNvSpPr>
          <p:nvPr/>
        </p:nvSpPr>
        <p:spPr>
          <a:xfrm>
            <a:off x="6076815" y="2324910"/>
            <a:ext cx="4566056" cy="1966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ru-RU"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6076815" y="2429787"/>
            <a:ext cx="6108971" cy="4401205"/>
          </a:xfrm>
          <a:prstGeom prst="rect">
            <a:avLst/>
          </a:prstGeom>
        </p:spPr>
        <p:txBody>
          <a:bodyPr wrap="square">
            <a:spAutoFit/>
          </a:bodyPr>
          <a:lstStyle/>
          <a:p>
            <a:r>
              <a:rPr lang="ru-RU" sz="2000" dirty="0" smtClean="0">
                <a:latin typeface="Times New Roman" panose="02020603050405020304" pitchFamily="18" charset="0"/>
                <a:cs typeface="Times New Roman" panose="02020603050405020304" pitchFamily="18" charset="0"/>
              </a:rPr>
              <a:t>Крымские татарки с особенным вниманием заботились об украшении головы. На голову одевали бархатную, обычно бордового цвета шапочку (фес), вышитую золотом </a:t>
            </a:r>
            <a:r>
              <a:rPr lang="ru-RU" sz="2000" dirty="0" err="1" smtClean="0">
                <a:latin typeface="Times New Roman" panose="02020603050405020304" pitchFamily="18" charset="0"/>
                <a:cs typeface="Times New Roman" panose="02020603050405020304" pitchFamily="18" charset="0"/>
              </a:rPr>
              <a:t>ии</a:t>
            </a:r>
            <a:r>
              <a:rPr lang="ru-RU" sz="2000" dirty="0" smtClean="0">
                <a:latin typeface="Times New Roman" panose="02020603050405020304" pitchFamily="18" charset="0"/>
                <a:cs typeface="Times New Roman" panose="02020603050405020304" pitchFamily="18" charset="0"/>
              </a:rPr>
              <a:t> серебром, иногда украшенную мелкими монетами и покрытую круглой с узорами пластиной золотого цвета (фес </a:t>
            </a:r>
            <a:r>
              <a:rPr lang="ru-RU" sz="2000" dirty="0" err="1" smtClean="0">
                <a:latin typeface="Times New Roman" panose="02020603050405020304" pitchFamily="18" charset="0"/>
                <a:cs typeface="Times New Roman" panose="02020603050405020304" pitchFamily="18" charset="0"/>
              </a:rPr>
              <a:t>къалпагьы</a:t>
            </a:r>
            <a:r>
              <a:rPr lang="ru-RU" sz="2000" dirty="0" smtClean="0">
                <a:latin typeface="Times New Roman" panose="02020603050405020304" pitchFamily="18" charset="0"/>
                <a:cs typeface="Times New Roman" panose="02020603050405020304" pitchFamily="18" charset="0"/>
              </a:rPr>
              <a:t>). Сверх фески набрасывается белого цвета тонкий длинный шарф (баш </a:t>
            </a:r>
            <a:r>
              <a:rPr lang="ru-RU" sz="2000" dirty="0" err="1" smtClean="0">
                <a:latin typeface="Times New Roman" panose="02020603050405020304" pitchFamily="18" charset="0"/>
                <a:cs typeface="Times New Roman" panose="02020603050405020304" pitchFamily="18" charset="0"/>
              </a:rPr>
              <a:t>марама</a:t>
            </a:r>
            <a:r>
              <a:rPr lang="ru-RU" sz="2000" dirty="0" smtClean="0">
                <a:latin typeface="Times New Roman" panose="02020603050405020304" pitchFamily="18" charset="0"/>
                <a:cs typeface="Times New Roman" panose="02020603050405020304" pitchFamily="18" charset="0"/>
              </a:rPr>
              <a:t>) из </a:t>
            </a:r>
            <a:r>
              <a:rPr lang="ru-RU" sz="2000" dirty="0" err="1" smtClean="0">
                <a:latin typeface="Times New Roman" panose="02020603050405020304" pitchFamily="18" charset="0"/>
                <a:cs typeface="Times New Roman" panose="02020603050405020304" pitchFamily="18" charset="0"/>
              </a:rPr>
              <a:t>самотканной</a:t>
            </a:r>
            <a:r>
              <a:rPr lang="ru-RU" sz="2000" dirty="0" smtClean="0">
                <a:latin typeface="Times New Roman" panose="02020603050405020304" pitchFamily="18" charset="0"/>
                <a:cs typeface="Times New Roman" panose="02020603050405020304" pitchFamily="18" charset="0"/>
              </a:rPr>
              <a:t> кисеи с вышивкой по краям, покрывающей заднюю половину головы и шеи. Женские головные уборы отличаются разнообразием. Кроме фески и </a:t>
            </a:r>
            <a:r>
              <a:rPr lang="ru-RU" sz="2000" dirty="0" err="1" smtClean="0">
                <a:latin typeface="Times New Roman" panose="02020603050405020304" pitchFamily="18" charset="0"/>
                <a:cs typeface="Times New Roman" panose="02020603050405020304" pitchFamily="18" charset="0"/>
              </a:rPr>
              <a:t>марамы</a:t>
            </a:r>
            <a:r>
              <a:rPr lang="ru-RU" sz="2000" dirty="0" smtClean="0">
                <a:latin typeface="Times New Roman" panose="02020603050405020304" pitchFamily="18" charset="0"/>
                <a:cs typeface="Times New Roman" panose="02020603050405020304" pitchFamily="18" charset="0"/>
              </a:rPr>
              <a:t> были распространены большой шерстяной платок (шал), легкий тонкий платок (</a:t>
            </a:r>
            <a:r>
              <a:rPr lang="ru-RU" sz="2000" dirty="0" err="1" smtClean="0">
                <a:latin typeface="Times New Roman" panose="02020603050405020304" pitchFamily="18" charset="0"/>
                <a:cs typeface="Times New Roman" panose="02020603050405020304" pitchFamily="18" charset="0"/>
              </a:rPr>
              <a:t>чембер</a:t>
            </a:r>
            <a:r>
              <a:rPr lang="ru-RU" sz="2000" dirty="0" smtClean="0">
                <a:latin typeface="Times New Roman" panose="02020603050405020304" pitchFamily="18" charset="0"/>
                <a:cs typeface="Times New Roman" panose="02020603050405020304" pitchFamily="18" charset="0"/>
              </a:rPr>
              <a:t>), цветной узорчатый платок (баш </a:t>
            </a:r>
            <a:r>
              <a:rPr lang="ru-RU" sz="2000" dirty="0" err="1" smtClean="0">
                <a:latin typeface="Times New Roman" panose="02020603050405020304" pitchFamily="18" charset="0"/>
                <a:cs typeface="Times New Roman" panose="02020603050405020304" pitchFamily="18" charset="0"/>
              </a:rPr>
              <a:t>явлукъ</a:t>
            </a:r>
            <a:r>
              <a:rPr lang="ru-RU" sz="2000" dirty="0" smtClean="0">
                <a:latin typeface="Times New Roman" panose="02020603050405020304" pitchFamily="18" charset="0"/>
                <a:cs typeface="Times New Roman" panose="02020603050405020304" pitchFamily="18" charset="0"/>
              </a:rPr>
              <a:t>).</a:t>
            </a:r>
            <a:endParaRPr lang="ru-RU" sz="2000" dirty="0" smtClean="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4"/>
          <a:stretch>
            <a:fillRect/>
          </a:stretch>
        </p:blipFill>
        <p:spPr>
          <a:xfrm>
            <a:off x="183204" y="1371600"/>
            <a:ext cx="5753100" cy="5369668"/>
          </a:xfrm>
          <a:prstGeom prst="rect">
            <a:avLst/>
          </a:prstGeom>
        </p:spPr>
      </p:pic>
    </p:spTree>
    <p:extLst>
      <p:ext uri="{BB962C8B-B14F-4D97-AF65-F5344CB8AC3E}">
        <p14:creationId xmlns:p14="http://schemas.microsoft.com/office/powerpoint/2010/main" val="1853100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4299625" y="324695"/>
            <a:ext cx="3161490" cy="1085816"/>
          </a:xfrm>
        </p:spPr>
        <p:txBody>
          <a:bodyPr>
            <a:normAutofit fontScale="90000"/>
          </a:bodyPr>
          <a:lstStyle/>
          <a:p>
            <a:r>
              <a:rPr lang="ru-RU" sz="3100" b="1" dirty="0">
                <a:solidFill>
                  <a:schemeClr val="accent2">
                    <a:lumMod val="50000"/>
                  </a:schemeClr>
                </a:solidFill>
                <a:latin typeface="Times New Roman" panose="02020603050405020304" pitchFamily="18" charset="0"/>
                <a:cs typeface="Times New Roman" panose="02020603050405020304" pitchFamily="18" charset="0"/>
              </a:rPr>
              <a:t>Мужская одежда</a:t>
            </a:r>
            <a:r>
              <a:rPr lang="ru-RU" dirty="0"/>
              <a:t/>
            </a:r>
            <a:br>
              <a:rPr lang="ru-RU" dirty="0"/>
            </a:br>
            <a:endParaRPr lang="ru-RU" dirty="0"/>
          </a:p>
        </p:txBody>
      </p:sp>
      <p:sp>
        <p:nvSpPr>
          <p:cNvPr id="3" name="Подзаголовок 2"/>
          <p:cNvSpPr>
            <a:spLocks noGrp="1"/>
          </p:cNvSpPr>
          <p:nvPr>
            <p:ph type="subTitle" idx="1"/>
          </p:nvPr>
        </p:nvSpPr>
        <p:spPr>
          <a:xfrm>
            <a:off x="418289" y="907324"/>
            <a:ext cx="5992239" cy="5094641"/>
          </a:xfrm>
        </p:spPr>
        <p:txBody>
          <a:bodyPr>
            <a:normAutofit/>
          </a:bodyPr>
          <a:lstStyle/>
          <a:p>
            <a:pPr algn="l"/>
            <a:r>
              <a:rPr lang="ru-RU" dirty="0">
                <a:latin typeface="Times New Roman" panose="02020603050405020304" pitchFamily="18" charset="0"/>
                <a:cs typeface="Times New Roman" panose="02020603050405020304" pitchFamily="18" charset="0"/>
              </a:rPr>
              <a:t>Мужской костюм более консервативен. Он не претерпел каких-нибудь серьезных изменений. </a:t>
            </a:r>
            <a:endParaRPr lang="ru-RU" dirty="0" smtClean="0">
              <a:latin typeface="Times New Roman" panose="02020603050405020304" pitchFamily="18" charset="0"/>
              <a:cs typeface="Times New Roman" panose="02020603050405020304" pitchFamily="18" charset="0"/>
            </a:endParaRPr>
          </a:p>
          <a:p>
            <a:pPr algn="l"/>
            <a:r>
              <a:rPr lang="ru-RU" dirty="0">
                <a:latin typeface="Times New Roman" panose="02020603050405020304" pitchFamily="18" charset="0"/>
                <a:cs typeface="Times New Roman" panose="02020603050405020304" pitchFamily="18" charset="0"/>
              </a:rPr>
              <a:t>Общий для всех групп крымских татар комплекс мужского костюма составляли рубаха и шаровары (нательные и верхние), разного рода куртки, безрукавки, халаты и пояса — тканые и металлические. На голове носили тюбетейку, а на улице поверх неё — летом фески, а зимой — меховые шапки. </a:t>
            </a:r>
          </a:p>
          <a:p>
            <a:endParaRPr lang="ru-RU" dirty="0"/>
          </a:p>
        </p:txBody>
      </p:sp>
      <p:pic>
        <p:nvPicPr>
          <p:cNvPr id="5" name="Рисунок 4"/>
          <p:cNvPicPr>
            <a:picLocks noChangeAspect="1"/>
          </p:cNvPicPr>
          <p:nvPr/>
        </p:nvPicPr>
        <p:blipFill>
          <a:blip r:embed="rId3"/>
          <a:stretch>
            <a:fillRect/>
          </a:stretch>
        </p:blipFill>
        <p:spPr>
          <a:xfrm>
            <a:off x="7208727" y="612499"/>
            <a:ext cx="4668745" cy="5831983"/>
          </a:xfrm>
          <a:prstGeom prst="rect">
            <a:avLst/>
          </a:prstGeom>
        </p:spPr>
      </p:pic>
    </p:spTree>
    <p:extLst>
      <p:ext uri="{BB962C8B-B14F-4D97-AF65-F5344CB8AC3E}">
        <p14:creationId xmlns:p14="http://schemas.microsoft.com/office/powerpoint/2010/main" val="128901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522050" y="554477"/>
            <a:ext cx="7454631" cy="4443818"/>
          </a:xfrm>
        </p:spPr>
        <p:txBody>
          <a:bodyPr>
            <a:normAutofit fontScale="90000"/>
          </a:bodyPr>
          <a:lstStyle/>
          <a:p>
            <a:pPr algn="l"/>
            <a:r>
              <a:rPr lang="ru-RU" sz="2200" dirty="0">
                <a:latin typeface="Times New Roman" panose="02020603050405020304" pitchFamily="18" charset="0"/>
                <a:cs typeface="Times New Roman" panose="02020603050405020304" pitchFamily="18" charset="0"/>
              </a:rPr>
              <a:t>Тюбетейка – это небольшая, надеваемая на макушку шапочка. Обычно их шили из однотонных тканей – бархата, шелка, парчи обязательно на хлопчатобумажной основе (подкладке), которая простегивалась мелкими стежками.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Первый тип тюбетейки назывался «</a:t>
            </a:r>
            <a:r>
              <a:rPr lang="ru-RU" sz="2200" dirty="0" err="1">
                <a:latin typeface="Times New Roman" panose="02020603050405020304" pitchFamily="18" charset="0"/>
                <a:cs typeface="Times New Roman" panose="02020603050405020304" pitchFamily="18" charset="0"/>
              </a:rPr>
              <a:t>рахчин</a:t>
            </a:r>
            <a:r>
              <a:rPr lang="ru-RU" sz="2200" dirty="0">
                <a:latin typeface="Times New Roman" panose="02020603050405020304" pitchFamily="18" charset="0"/>
                <a:cs typeface="Times New Roman" panose="02020603050405020304" pitchFamily="18" charset="0"/>
              </a:rPr>
              <a:t>» и был особо популярен среди степных крымских татар. Она кроилась из четырех клиньев и имела форму полусферы.</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Второй тип тюбетейки назывался «</a:t>
            </a:r>
            <a:r>
              <a:rPr lang="ru-RU" sz="2200" dirty="0" err="1">
                <a:latin typeface="Times New Roman" panose="02020603050405020304" pitchFamily="18" charset="0"/>
                <a:cs typeface="Times New Roman" panose="02020603050405020304" pitchFamily="18" charset="0"/>
              </a:rPr>
              <a:t>такъие</a:t>
            </a:r>
            <a:r>
              <a:rPr lang="ru-RU" sz="2200" dirty="0">
                <a:latin typeface="Times New Roman" panose="02020603050405020304" pitchFamily="18" charset="0"/>
                <a:cs typeface="Times New Roman" panose="02020603050405020304" pitchFamily="18" charset="0"/>
              </a:rPr>
              <a:t>», состоял из твердого околыша и плоского верха (по форме напоминал усеченный конус или цилиндр) и т.д.</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Ранние виды головных уборов не сохранились, а самые популярные и широко растиражированные, такие как «</a:t>
            </a:r>
            <a:r>
              <a:rPr lang="ru-RU" sz="2200" dirty="0" err="1">
                <a:latin typeface="Times New Roman" panose="02020603050405020304" pitchFamily="18" charset="0"/>
                <a:cs typeface="Times New Roman" panose="02020603050405020304" pitchFamily="18" charset="0"/>
              </a:rPr>
              <a:t>къалпакъ</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такъеи</a:t>
            </a:r>
            <a:r>
              <a:rPr lang="ru-RU" sz="2200" dirty="0">
                <a:latin typeface="Times New Roman" panose="02020603050405020304" pitchFamily="18" charset="0"/>
                <a:cs typeface="Times New Roman" panose="02020603050405020304" pitchFamily="18" charset="0"/>
              </a:rPr>
              <a:t>» и «фес» являются самыми </a:t>
            </a:r>
            <a:r>
              <a:rPr lang="ru-RU" sz="2200" dirty="0" err="1">
                <a:latin typeface="Times New Roman" panose="02020603050405020304" pitchFamily="18" charset="0"/>
                <a:cs typeface="Times New Roman" panose="02020603050405020304" pitchFamily="18" charset="0"/>
              </a:rPr>
              <a:t>распрастраненными</a:t>
            </a:r>
            <a:r>
              <a:rPr lang="ru-RU" sz="2200" dirty="0">
                <a:latin typeface="Times New Roman" panose="02020603050405020304" pitchFamily="18" charset="0"/>
                <a:cs typeface="Times New Roman" panose="02020603050405020304" pitchFamily="18" charset="0"/>
              </a:rPr>
              <a:t>.</a:t>
            </a:r>
            <a:r>
              <a:rPr lang="ru-RU" dirty="0"/>
              <a:t/>
            </a:r>
            <a:br>
              <a:rPr lang="ru-RU" dirty="0"/>
            </a:br>
            <a:endParaRPr lang="ru-RU" dirty="0"/>
          </a:p>
        </p:txBody>
      </p:sp>
      <p:pic>
        <p:nvPicPr>
          <p:cNvPr id="5" name="Рисунок 4"/>
          <p:cNvPicPr>
            <a:picLocks noChangeAspect="1"/>
          </p:cNvPicPr>
          <p:nvPr/>
        </p:nvPicPr>
        <p:blipFill>
          <a:blip r:embed="rId3"/>
          <a:stretch>
            <a:fillRect/>
          </a:stretch>
        </p:blipFill>
        <p:spPr>
          <a:xfrm>
            <a:off x="4936983" y="4362885"/>
            <a:ext cx="2672452" cy="2283312"/>
          </a:xfrm>
          <a:prstGeom prst="rect">
            <a:avLst/>
          </a:prstGeom>
        </p:spPr>
      </p:pic>
      <p:pic>
        <p:nvPicPr>
          <p:cNvPr id="7" name="Рисунок 6"/>
          <p:cNvPicPr>
            <a:picLocks noChangeAspect="1"/>
          </p:cNvPicPr>
          <p:nvPr/>
        </p:nvPicPr>
        <p:blipFill>
          <a:blip r:embed="rId4"/>
          <a:stretch>
            <a:fillRect/>
          </a:stretch>
        </p:blipFill>
        <p:spPr>
          <a:xfrm>
            <a:off x="8187070" y="468829"/>
            <a:ext cx="3986078" cy="5804379"/>
          </a:xfrm>
          <a:prstGeom prst="rect">
            <a:avLst/>
          </a:prstGeom>
        </p:spPr>
      </p:pic>
      <p:pic>
        <p:nvPicPr>
          <p:cNvPr id="9" name="Рисунок 8"/>
          <p:cNvPicPr>
            <a:picLocks noChangeAspect="1"/>
          </p:cNvPicPr>
          <p:nvPr/>
        </p:nvPicPr>
        <p:blipFill>
          <a:blip r:embed="rId5"/>
          <a:stretch>
            <a:fillRect/>
          </a:stretch>
        </p:blipFill>
        <p:spPr>
          <a:xfrm>
            <a:off x="1236035" y="4600272"/>
            <a:ext cx="3123314" cy="1905000"/>
          </a:xfrm>
          <a:prstGeom prst="rect">
            <a:avLst/>
          </a:prstGeom>
        </p:spPr>
      </p:pic>
    </p:spTree>
    <p:extLst>
      <p:ext uri="{BB962C8B-B14F-4D97-AF65-F5344CB8AC3E}">
        <p14:creationId xmlns:p14="http://schemas.microsoft.com/office/powerpoint/2010/main" val="4037171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161785" y="90392"/>
            <a:ext cx="7027909" cy="6355232"/>
          </a:xfrm>
        </p:spPr>
        <p:txBody>
          <a:bodyPr>
            <a:noAutofit/>
          </a:bodyPr>
          <a:lstStyle/>
          <a:p>
            <a:pPr algn="l">
              <a:lnSpc>
                <a:spcPct val="115000"/>
              </a:lnSpc>
              <a:spcAft>
                <a:spcPts val="100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Неотъемлемой частью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крымскотатарского</a:t>
            </a:r>
            <a:r>
              <a:rPr lang="ru-RU" sz="2000" dirty="0">
                <a:latin typeface="Times New Roman" panose="02020603050405020304" pitchFamily="18" charset="0"/>
                <a:ea typeface="Calibri" panose="020F0502020204030204" pitchFamily="34" charset="0"/>
                <a:cs typeface="Times New Roman" panose="02020603050405020304" pitchFamily="18" charset="0"/>
              </a:rPr>
              <a:t> костюма является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илик</a:t>
            </a:r>
            <a:r>
              <a:rPr lang="ru-RU" sz="2000" dirty="0">
                <a:latin typeface="Times New Roman" panose="02020603050405020304" pitchFamily="18" charset="0"/>
                <a:ea typeface="Calibri" panose="020F0502020204030204" pitchFamily="34" charset="0"/>
                <a:cs typeface="Times New Roman" panose="02020603050405020304" pitchFamily="18" charset="0"/>
              </a:rPr>
              <a:t> – короткая безрукавка, которая пошита из бархатной ткани и декоративно золотистыми </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нитями.</a:t>
            </a:r>
          </a:p>
          <a:p>
            <a:pPr algn="l">
              <a:lnSpc>
                <a:spcPct val="115000"/>
              </a:lnSpc>
              <a:spcAft>
                <a:spcPts val="100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Крой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крымскотатарских</a:t>
            </a:r>
            <a:r>
              <a:rPr lang="ru-RU" sz="2000" dirty="0">
                <a:latin typeface="Times New Roman" panose="02020603050405020304" pitchFamily="18" charset="0"/>
                <a:ea typeface="Calibri" panose="020F0502020204030204" pitchFamily="34" charset="0"/>
                <a:cs typeface="Times New Roman" panose="02020603050405020304" pitchFamily="18" charset="0"/>
              </a:rPr>
              <a:t> рубах весьма своеобразен и связан с турецкими традициями. Однако некоторые исследователи находят в них отличия, не связанные с турецкими традициями, такие как ластовицы и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подкройные</a:t>
            </a:r>
            <a:r>
              <a:rPr lang="ru-RU" sz="2000" dirty="0">
                <a:latin typeface="Times New Roman" panose="02020603050405020304" pitchFamily="18" charset="0"/>
                <a:ea typeface="Calibri" panose="020F0502020204030204" pitchFamily="34" charset="0"/>
                <a:cs typeface="Times New Roman" panose="02020603050405020304" pitchFamily="18" charset="0"/>
              </a:rPr>
              <a:t> боковины, присутствовавшие в рубахах, бытовавших в прибрежных районах Крыма.</a:t>
            </a:r>
            <a:endParaRPr lang="ru-RU" sz="20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100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Основа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крымскотатарского</a:t>
            </a:r>
            <a:r>
              <a:rPr lang="ru-RU" sz="2000" dirty="0">
                <a:latin typeface="Times New Roman" panose="02020603050405020304" pitchFamily="18" charset="0"/>
                <a:ea typeface="Calibri" panose="020F0502020204030204" pitchFamily="34" charset="0"/>
                <a:cs typeface="Times New Roman" panose="02020603050405020304" pitchFamily="18" charset="0"/>
              </a:rPr>
              <a:t> мужского костюма – это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туникообразная</a:t>
            </a:r>
            <a:r>
              <a:rPr lang="ru-RU" sz="2000" dirty="0">
                <a:latin typeface="Times New Roman" panose="02020603050405020304" pitchFamily="18" charset="0"/>
                <a:ea typeface="Calibri" panose="020F0502020204030204" pitchFamily="34" charset="0"/>
                <a:cs typeface="Times New Roman" panose="02020603050405020304" pitchFamily="18" charset="0"/>
              </a:rPr>
              <a:t> рубаха –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кетен</a:t>
            </a: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кольмек</a:t>
            </a:r>
            <a:r>
              <a:rPr lang="ru-RU" sz="2000" dirty="0">
                <a:latin typeface="Times New Roman" panose="02020603050405020304" pitchFamily="18" charset="0"/>
                <a:ea typeface="Calibri" panose="020F0502020204030204" pitchFamily="34" charset="0"/>
                <a:cs typeface="Times New Roman" panose="02020603050405020304" pitchFamily="18" charset="0"/>
              </a:rPr>
              <a:t> с широкими рукавами и воротничком-стойкой. Поверх рубахи надевают плотно прилегающий жилет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илим</a:t>
            </a:r>
            <a:r>
              <a:rPr lang="ru-RU" sz="2000" dirty="0">
                <a:latin typeface="Times New Roman" panose="02020603050405020304" pitchFamily="18" charset="0"/>
                <a:ea typeface="Calibri" panose="020F0502020204030204" pitchFamily="34" charset="0"/>
                <a:cs typeface="Times New Roman" panose="02020603050405020304" pitchFamily="18" charset="0"/>
              </a:rPr>
              <a:t>). Штаны с широким шагом и глубокими карманами —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унчхурлу</a:t>
            </a: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штан</a:t>
            </a:r>
            <a:r>
              <a:rPr lang="ru-RU" sz="2000" dirty="0">
                <a:latin typeface="Times New Roman" panose="02020603050405020304" pitchFamily="18" charset="0"/>
                <a:ea typeface="Calibri" panose="020F0502020204030204" pitchFamily="34" charset="0"/>
                <a:cs typeface="Times New Roman" panose="02020603050405020304" pitchFamily="18" charset="0"/>
              </a:rPr>
              <a:t> — шились из льна, шерсти, сукна. Они чрезвычайно практичны и удобны. Талия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перепоясована</a:t>
            </a:r>
            <a:r>
              <a:rPr lang="ru-RU" sz="2000" dirty="0">
                <a:latin typeface="Times New Roman" panose="02020603050405020304" pitchFamily="18" charset="0"/>
                <a:ea typeface="Calibri" panose="020F0502020204030204" pitchFamily="34" charset="0"/>
                <a:cs typeface="Times New Roman" panose="02020603050405020304" pitchFamily="18" charset="0"/>
              </a:rPr>
              <a:t> широкими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къушаками</a:t>
            </a:r>
            <a:r>
              <a:rPr lang="ru-RU" sz="2000" dirty="0">
                <a:latin typeface="Times New Roman" panose="02020603050405020304" pitchFamily="18" charset="0"/>
                <a:ea typeface="Calibri" panose="020F0502020204030204" pitchFamily="34" charset="0"/>
                <a:cs typeface="Times New Roman" panose="02020603050405020304" pitchFamily="18" charset="0"/>
              </a:rPr>
              <a:t>.</a:t>
            </a:r>
            <a:endParaRPr lang="ru-RU" sz="2000" dirty="0" smtClean="0">
              <a:effectLst/>
              <a:latin typeface="Times New Roman" panose="02020603050405020304" pitchFamily="18" charset="0"/>
              <a:ea typeface="Calibri" panose="020F0502020204030204" pitchFamily="34" charset="0"/>
              <a:cs typeface="Times New Roman" panose="02020603050405020304" pitchFamily="18" charset="0"/>
            </a:endParaRPr>
          </a:p>
          <a:p>
            <a:endParaRPr lang="ru-RU" sz="2000" dirty="0"/>
          </a:p>
        </p:txBody>
      </p:sp>
      <p:pic>
        <p:nvPicPr>
          <p:cNvPr id="5" name="Рисунок 4"/>
          <p:cNvPicPr>
            <a:picLocks noChangeAspect="1"/>
          </p:cNvPicPr>
          <p:nvPr/>
        </p:nvPicPr>
        <p:blipFill>
          <a:blip r:embed="rId3"/>
          <a:stretch>
            <a:fillRect/>
          </a:stretch>
        </p:blipFill>
        <p:spPr>
          <a:xfrm>
            <a:off x="7351349" y="150627"/>
            <a:ext cx="4678996" cy="3117381"/>
          </a:xfrm>
          <a:prstGeom prst="rect">
            <a:avLst/>
          </a:prstGeom>
        </p:spPr>
      </p:pic>
      <p:pic>
        <p:nvPicPr>
          <p:cNvPr id="6" name="Рисунок 5"/>
          <p:cNvPicPr>
            <a:picLocks noChangeAspect="1"/>
          </p:cNvPicPr>
          <p:nvPr/>
        </p:nvPicPr>
        <p:blipFill>
          <a:blip r:embed="rId4"/>
          <a:stretch>
            <a:fillRect/>
          </a:stretch>
        </p:blipFill>
        <p:spPr>
          <a:xfrm>
            <a:off x="7351349" y="3429001"/>
            <a:ext cx="4678996" cy="3171824"/>
          </a:xfrm>
          <a:prstGeom prst="rect">
            <a:avLst/>
          </a:prstGeom>
        </p:spPr>
      </p:pic>
    </p:spTree>
    <p:extLst>
      <p:ext uri="{BB962C8B-B14F-4D97-AF65-F5344CB8AC3E}">
        <p14:creationId xmlns:p14="http://schemas.microsoft.com/office/powerpoint/2010/main" val="484570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6562165" y="100384"/>
            <a:ext cx="5629835" cy="6515569"/>
          </a:xfrm>
        </p:spPr>
        <p:txBody>
          <a:bodyPr>
            <a:normAutofit/>
          </a:bodyPr>
          <a:lstStyle/>
          <a:p>
            <a:pPr algn="l"/>
            <a:r>
              <a:rPr lang="ru-RU" sz="2700" dirty="0" err="1">
                <a:latin typeface="Times New Roman" panose="02020603050405020304" pitchFamily="18" charset="0"/>
                <a:cs typeface="Times New Roman" panose="02020603050405020304" pitchFamily="18" charset="0"/>
              </a:rPr>
              <a:t>Крымскотатарский</a:t>
            </a:r>
            <a:r>
              <a:rPr lang="ru-RU" sz="2700" dirty="0">
                <a:latin typeface="Times New Roman" panose="02020603050405020304" pitchFamily="18" charset="0"/>
                <a:cs typeface="Times New Roman" panose="02020603050405020304" pitchFamily="18" charset="0"/>
              </a:rPr>
              <a:t> женский головной убор «фес» по форме представляет собой нижнюю часть усечённого </a:t>
            </a:r>
            <a:r>
              <a:rPr lang="ru-RU" sz="2700" dirty="0" smtClean="0">
                <a:latin typeface="Times New Roman" panose="02020603050405020304" pitchFamily="18" charset="0"/>
                <a:cs typeface="Times New Roman" panose="02020603050405020304" pitchFamily="18" charset="0"/>
              </a:rPr>
              <a:t>конуса. </a:t>
            </a:r>
            <a:r>
              <a:rPr lang="ru-RU" sz="2700" dirty="0">
                <a:latin typeface="Times New Roman" panose="02020603050405020304" pitchFamily="18" charset="0"/>
                <a:cs typeface="Times New Roman" panose="02020603050405020304" pitchFamily="18" charset="0"/>
              </a:rPr>
              <a:t>Это маленькая шапочка, украшенная вышивкой или монетами. Высота феса должна составлять четыре пальца женской руки, он должен хорошо держаться на голове. Фес носили с самого </a:t>
            </a:r>
            <a:r>
              <a:rPr lang="ru-RU" sz="2700" dirty="0" smtClean="0">
                <a:latin typeface="Times New Roman" panose="02020603050405020304" pitchFamily="18" charset="0"/>
                <a:cs typeface="Times New Roman" panose="02020603050405020304" pitchFamily="18" charset="0"/>
              </a:rPr>
              <a:t>детства.</a:t>
            </a:r>
            <a:br>
              <a:rPr lang="ru-RU" sz="2700" dirty="0" smtClean="0">
                <a:latin typeface="Times New Roman" panose="02020603050405020304" pitchFamily="18" charset="0"/>
                <a:cs typeface="Times New Roman" panose="02020603050405020304" pitchFamily="18" charset="0"/>
              </a:rPr>
            </a:br>
            <a:r>
              <a:rPr lang="ru-RU" sz="2700" dirty="0" smtClean="0">
                <a:latin typeface="Times New Roman" panose="02020603050405020304" pitchFamily="18" charset="0"/>
                <a:cs typeface="Times New Roman" panose="02020603050405020304" pitchFamily="18" charset="0"/>
              </a:rPr>
              <a:t>Верх </a:t>
            </a:r>
            <a:r>
              <a:rPr lang="ru-RU" sz="2700" dirty="0">
                <a:latin typeface="Times New Roman" panose="02020603050405020304" pitchFamily="18" charset="0"/>
                <a:cs typeface="Times New Roman" panose="02020603050405020304" pitchFamily="18" charset="0"/>
              </a:rPr>
              <a:t>феса украшало круглое ювелирное изделие «</a:t>
            </a:r>
            <a:r>
              <a:rPr lang="ru-RU" sz="2700" dirty="0" err="1">
                <a:latin typeface="Times New Roman" panose="02020603050405020304" pitchFamily="18" charset="0"/>
                <a:cs typeface="Times New Roman" panose="02020603050405020304" pitchFamily="18" charset="0"/>
              </a:rPr>
              <a:t>тепелик</a:t>
            </a:r>
            <a:r>
              <a:rPr lang="ru-RU" sz="2700" dirty="0">
                <a:latin typeface="Times New Roman" panose="02020603050405020304" pitchFamily="18" charset="0"/>
                <a:cs typeface="Times New Roman" panose="02020603050405020304" pitchFamily="18" charset="0"/>
              </a:rPr>
              <a:t>», инкрустированное различными камнями. Головной убор мужчин назывался «</a:t>
            </a:r>
            <a:r>
              <a:rPr lang="ru-RU" sz="2700" dirty="0" err="1">
                <a:latin typeface="Times New Roman" panose="02020603050405020304" pitchFamily="18" charset="0"/>
                <a:cs typeface="Times New Roman" panose="02020603050405020304" pitchFamily="18" charset="0"/>
              </a:rPr>
              <a:t>къалпакъ</a:t>
            </a:r>
            <a:r>
              <a:rPr lang="ru-RU" sz="2700" dirty="0">
                <a:latin typeface="Times New Roman" panose="02020603050405020304" pitchFamily="18" charset="0"/>
                <a:cs typeface="Times New Roman" panose="02020603050405020304" pitchFamily="18" charset="0"/>
              </a:rPr>
              <a:t>», его изготавливали из </a:t>
            </a:r>
            <a:r>
              <a:rPr lang="ru-RU" sz="2700" baseline="30000" dirty="0" smtClean="0">
                <a:latin typeface="Times New Roman" panose="02020603050405020304" pitchFamily="18" charset="0"/>
                <a:cs typeface="Times New Roman" panose="02020603050405020304" pitchFamily="18" charset="0"/>
              </a:rPr>
              <a:t>каракуля.</a:t>
            </a:r>
            <a:r>
              <a:rPr lang="ru-RU" dirty="0"/>
              <a:t/>
            </a:r>
            <a:br>
              <a:rPr lang="ru-RU" dirty="0"/>
            </a:br>
            <a:endParaRPr lang="ru-RU" sz="2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1133755" y="1590597"/>
            <a:ext cx="4962245" cy="3995815"/>
          </a:xfrm>
          <a:prstGeom prst="rect">
            <a:avLst/>
          </a:prstGeom>
        </p:spPr>
      </p:pic>
    </p:spTree>
    <p:extLst>
      <p:ext uri="{BB962C8B-B14F-4D97-AF65-F5344CB8AC3E}">
        <p14:creationId xmlns:p14="http://schemas.microsoft.com/office/powerpoint/2010/main" val="2752909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3" name="Подзаголовок 2"/>
          <p:cNvSpPr>
            <a:spLocks noGrp="1"/>
          </p:cNvSpPr>
          <p:nvPr>
            <p:ph type="subTitle" idx="1"/>
          </p:nvPr>
        </p:nvSpPr>
        <p:spPr>
          <a:xfrm>
            <a:off x="363629" y="267166"/>
            <a:ext cx="5732371" cy="5936410"/>
          </a:xfrm>
        </p:spPr>
        <p:txBody>
          <a:bodyPr>
            <a:normAutofit fontScale="55000" lnSpcReduction="20000"/>
          </a:bodyPr>
          <a:lstStyle/>
          <a:p>
            <a:pPr algn="l"/>
            <a:r>
              <a:rPr lang="ru-RU" sz="4400" dirty="0" err="1">
                <a:latin typeface="Times New Roman" panose="02020603050405020304" pitchFamily="18" charset="0"/>
                <a:cs typeface="Times New Roman" panose="02020603050405020304" pitchFamily="18" charset="0"/>
              </a:rPr>
              <a:t>Крымскотатарсие</a:t>
            </a:r>
            <a:r>
              <a:rPr lang="ru-RU" sz="4400" dirty="0">
                <a:latin typeface="Times New Roman" panose="02020603050405020304" pitchFamily="18" charset="0"/>
                <a:cs typeface="Times New Roman" panose="02020603050405020304" pitchFamily="18" charset="0"/>
              </a:rPr>
              <a:t> деревянные </a:t>
            </a:r>
            <a:r>
              <a:rPr lang="ru-RU" sz="4400" u="sng" dirty="0" smtClean="0">
                <a:latin typeface="Times New Roman" panose="02020603050405020304" pitchFamily="18" charset="0"/>
                <a:cs typeface="Times New Roman" panose="02020603050405020304" pitchFamily="18" charset="0"/>
              </a:rPr>
              <a:t>сандалии</a:t>
            </a:r>
            <a:r>
              <a:rPr lang="ru-RU" sz="4400" dirty="0">
                <a:latin typeface="Times New Roman" panose="02020603050405020304" pitchFamily="18" charset="0"/>
                <a:cs typeface="Times New Roman" panose="02020603050405020304" pitchFamily="18" charset="0"/>
              </a:rPr>
              <a:t> назывались «</a:t>
            </a:r>
            <a:r>
              <a:rPr lang="ru-RU" sz="4400" dirty="0" err="1">
                <a:latin typeface="Times New Roman" panose="02020603050405020304" pitchFamily="18" charset="0"/>
                <a:cs typeface="Times New Roman" panose="02020603050405020304" pitchFamily="18" charset="0"/>
              </a:rPr>
              <a:t>налыны</a:t>
            </a:r>
            <a:r>
              <a:rPr lang="ru-RU" sz="4400" dirty="0">
                <a:latin typeface="Times New Roman" panose="02020603050405020304" pitchFamily="18" charset="0"/>
                <a:cs typeface="Times New Roman" panose="02020603050405020304" pitchFamily="18" charset="0"/>
              </a:rPr>
              <a:t>», они походили на японские </a:t>
            </a:r>
            <a:r>
              <a:rPr lang="ru-RU" sz="4400" dirty="0" smtClean="0">
                <a:latin typeface="Times New Roman" panose="02020603050405020304" pitchFamily="18" charset="0"/>
                <a:cs typeface="Times New Roman" panose="02020603050405020304" pitchFamily="18" charset="0"/>
              </a:rPr>
              <a:t>«</a:t>
            </a:r>
            <a:r>
              <a:rPr lang="ru-RU" sz="4400" u="sng" dirty="0" err="1" smtClean="0">
                <a:latin typeface="Times New Roman" panose="02020603050405020304" pitchFamily="18" charset="0"/>
                <a:cs typeface="Times New Roman" panose="02020603050405020304" pitchFamily="18" charset="0"/>
              </a:rPr>
              <a:t>гэта</a:t>
            </a:r>
            <a:r>
              <a:rPr lang="ru-RU" sz="4400" dirty="0" smtClean="0">
                <a:latin typeface="Times New Roman" panose="02020603050405020304" pitchFamily="18" charset="0"/>
                <a:cs typeface="Times New Roman" panose="02020603050405020304" pitchFamily="18" charset="0"/>
              </a:rPr>
              <a:t>». </a:t>
            </a:r>
            <a:r>
              <a:rPr lang="ru-RU" sz="4400" dirty="0" err="1">
                <a:latin typeface="Times New Roman" panose="02020603050405020304" pitchFamily="18" charset="0"/>
                <a:cs typeface="Times New Roman" panose="02020603050405020304" pitchFamily="18" charset="0"/>
              </a:rPr>
              <a:t>Налыны</a:t>
            </a:r>
            <a:r>
              <a:rPr lang="ru-RU" sz="4400" dirty="0">
                <a:latin typeface="Times New Roman" panose="02020603050405020304" pitchFamily="18" charset="0"/>
                <a:cs typeface="Times New Roman" panose="02020603050405020304" pitchFamily="18" charset="0"/>
              </a:rPr>
              <a:t> одевали для похода в баню, во время стирки и в непогоду. У </a:t>
            </a:r>
            <a:r>
              <a:rPr lang="ru-RU" sz="4400" dirty="0" err="1">
                <a:latin typeface="Times New Roman" panose="02020603050405020304" pitchFamily="18" charset="0"/>
                <a:cs typeface="Times New Roman" panose="02020603050405020304" pitchFamily="18" charset="0"/>
              </a:rPr>
              <a:t>налынов</a:t>
            </a:r>
            <a:r>
              <a:rPr lang="ru-RU" sz="4400" dirty="0">
                <a:latin typeface="Times New Roman" panose="02020603050405020304" pitchFamily="18" charset="0"/>
                <a:cs typeface="Times New Roman" panose="02020603050405020304" pitchFamily="18" charset="0"/>
              </a:rPr>
              <a:t> была высокая деревянная платформа из двух каблуков. В женский гардероб также входили мягкие кожаные туфельки с загнутыми носами или мягкие сапожки из </a:t>
            </a:r>
            <a:r>
              <a:rPr lang="ru-RU" sz="4400" u="sng" dirty="0" smtClean="0">
                <a:latin typeface="Times New Roman" panose="02020603050405020304" pitchFamily="18" charset="0"/>
                <a:cs typeface="Times New Roman" panose="02020603050405020304" pitchFamily="18" charset="0"/>
              </a:rPr>
              <a:t>с</a:t>
            </a:r>
            <a:r>
              <a:rPr lang="ru-RU" sz="4400" dirty="0" smtClean="0">
                <a:latin typeface="Times New Roman" panose="02020603050405020304" pitchFamily="18" charset="0"/>
                <a:cs typeface="Times New Roman" panose="02020603050405020304" pitchFamily="18" charset="0"/>
              </a:rPr>
              <a:t>афьяна.</a:t>
            </a:r>
            <a:endParaRPr lang="ru-RU" sz="4400" dirty="0">
              <a:latin typeface="Times New Roman" panose="02020603050405020304" pitchFamily="18" charset="0"/>
              <a:cs typeface="Times New Roman" panose="02020603050405020304" pitchFamily="18" charset="0"/>
            </a:endParaRPr>
          </a:p>
          <a:p>
            <a:pPr algn="l"/>
            <a:r>
              <a:rPr lang="ru-RU" sz="4400" dirty="0">
                <a:latin typeface="Times New Roman" panose="02020603050405020304" pitchFamily="18" charset="0"/>
                <a:cs typeface="Times New Roman" panose="02020603050405020304" pitchFamily="18" charset="0"/>
              </a:rPr>
              <a:t>На ногах крымские татары носили "</a:t>
            </a:r>
            <a:r>
              <a:rPr lang="ru-RU" sz="4400" dirty="0" err="1">
                <a:latin typeface="Times New Roman" panose="02020603050405020304" pitchFamily="18" charset="0"/>
                <a:cs typeface="Times New Roman" panose="02020603050405020304" pitchFamily="18" charset="0"/>
              </a:rPr>
              <a:t>чарыки</a:t>
            </a:r>
            <a:r>
              <a:rPr lang="ru-RU" sz="4400" dirty="0">
                <a:latin typeface="Times New Roman" panose="02020603050405020304" pitchFamily="18" charset="0"/>
                <a:cs typeface="Times New Roman" panose="02020603050405020304" pitchFamily="18" charset="0"/>
              </a:rPr>
              <a:t>", изготавливаемые из цельного куска кожи. Кроме этого мужчины носили кожаные сапоги, женщины вязаные носки и обувь в зависимости от сезона — сафьяновые сапожки, туфли без задников — "</a:t>
            </a:r>
            <a:r>
              <a:rPr lang="ru-RU" sz="4400" dirty="0" err="1">
                <a:latin typeface="Times New Roman" panose="02020603050405020304" pitchFamily="18" charset="0"/>
                <a:cs typeface="Times New Roman" panose="02020603050405020304" pitchFamily="18" charset="0"/>
              </a:rPr>
              <a:t>папучи</a:t>
            </a:r>
            <a:r>
              <a:rPr lang="ru-RU" sz="4400" dirty="0">
                <a:latin typeface="Times New Roman" panose="02020603050405020304" pitchFamily="18" charset="0"/>
                <a:cs typeface="Times New Roman" panose="02020603050405020304" pitchFamily="18" charset="0"/>
              </a:rPr>
              <a:t>".</a:t>
            </a:r>
          </a:p>
          <a:p>
            <a:pPr algn="l"/>
            <a:r>
              <a:rPr lang="ru-RU" sz="4400" dirty="0" err="1">
                <a:latin typeface="Times New Roman" panose="02020603050405020304" pitchFamily="18" charset="0"/>
                <a:cs typeface="Times New Roman" panose="02020603050405020304" pitchFamily="18" charset="0"/>
              </a:rPr>
              <a:t>Крымскотатарские</a:t>
            </a:r>
            <a:r>
              <a:rPr lang="ru-RU" sz="4400" dirty="0">
                <a:latin typeface="Times New Roman" panose="02020603050405020304" pitchFamily="18" charset="0"/>
                <a:cs typeface="Times New Roman" panose="02020603050405020304" pitchFamily="18" charset="0"/>
              </a:rPr>
              <a:t> головные уборы бывали нижние и верхние, домашние и уличные.</a:t>
            </a:r>
          </a:p>
          <a:p>
            <a:r>
              <a:rPr lang="ru-RU" dirty="0"/>
              <a:t> </a:t>
            </a:r>
          </a:p>
          <a:p>
            <a:endParaRPr lang="ru-RU" dirty="0"/>
          </a:p>
        </p:txBody>
      </p:sp>
      <p:pic>
        <p:nvPicPr>
          <p:cNvPr id="5" name="Рисунок 4"/>
          <p:cNvPicPr>
            <a:picLocks noChangeAspect="1"/>
          </p:cNvPicPr>
          <p:nvPr/>
        </p:nvPicPr>
        <p:blipFill>
          <a:blip r:embed="rId3"/>
          <a:stretch>
            <a:fillRect/>
          </a:stretch>
        </p:blipFill>
        <p:spPr>
          <a:xfrm>
            <a:off x="6459629" y="3924860"/>
            <a:ext cx="2139763" cy="2278716"/>
          </a:xfrm>
          <a:prstGeom prst="rect">
            <a:avLst/>
          </a:prstGeom>
        </p:spPr>
      </p:pic>
      <p:pic>
        <p:nvPicPr>
          <p:cNvPr id="7" name="Рисунок 6"/>
          <p:cNvPicPr>
            <a:picLocks noChangeAspect="1"/>
          </p:cNvPicPr>
          <p:nvPr/>
        </p:nvPicPr>
        <p:blipFill>
          <a:blip r:embed="rId4"/>
          <a:stretch>
            <a:fillRect/>
          </a:stretch>
        </p:blipFill>
        <p:spPr>
          <a:xfrm>
            <a:off x="9273987" y="189282"/>
            <a:ext cx="2563906" cy="6479436"/>
          </a:xfrm>
          <a:prstGeom prst="rect">
            <a:avLst/>
          </a:prstGeom>
        </p:spPr>
      </p:pic>
      <p:pic>
        <p:nvPicPr>
          <p:cNvPr id="8" name="Рисунок 7"/>
          <p:cNvPicPr>
            <a:picLocks noChangeAspect="1"/>
          </p:cNvPicPr>
          <p:nvPr/>
        </p:nvPicPr>
        <p:blipFill>
          <a:blip r:embed="rId5"/>
          <a:stretch>
            <a:fillRect/>
          </a:stretch>
        </p:blipFill>
        <p:spPr>
          <a:xfrm>
            <a:off x="6002593" y="431329"/>
            <a:ext cx="3741320" cy="2590800"/>
          </a:xfrm>
          <a:prstGeom prst="rect">
            <a:avLst/>
          </a:prstGeom>
        </p:spPr>
      </p:pic>
    </p:spTree>
    <p:extLst>
      <p:ext uri="{BB962C8B-B14F-4D97-AF65-F5344CB8AC3E}">
        <p14:creationId xmlns:p14="http://schemas.microsoft.com/office/powerpoint/2010/main" val="152080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734</Words>
  <Application>Microsoft Office PowerPoint</Application>
  <PresentationFormat>Широкоэкранный</PresentationFormat>
  <Paragraphs>28</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Calibri Light</vt:lpstr>
      <vt:lpstr>Times New Roman</vt:lpstr>
      <vt:lpstr>Тема Office</vt:lpstr>
      <vt:lpstr>Костюмы крымскихтатар </vt:lpstr>
      <vt:lpstr>Презентация PowerPoint</vt:lpstr>
      <vt:lpstr>Презентация PowerPoint</vt:lpstr>
      <vt:lpstr>Презентация PowerPoint</vt:lpstr>
      <vt:lpstr>Мужская одежда </vt:lpstr>
      <vt:lpstr>Тюбетейка – это небольшая, надеваемая на макушку шапочка. Обычно их шили из однотонных тканей – бархата, шелка, парчи обязательно на хлопчатобумажной основе (подкладке), которая простегивалась мелкими стежками.  Первый тип тюбетейки назывался «рахчин» и был особо популярен среди степных крымских татар. Она кроилась из четырех клиньев и имела форму полусферы. Второй тип тюбетейки назывался «такъие», состоял из твердого околыша и плоского верха (по форме напоминал усеченный конус или цилиндр) и т.д. Ранние виды головных уборов не сохранились, а самые популярные и широко растиражированные, такие как «къалпакъ», «такъеи» и «фес» являются самыми распрастраненными. </vt:lpstr>
      <vt:lpstr>Презентация PowerPoint</vt:lpstr>
      <vt:lpstr>Крымскотатарский женский головной убор «фес» по форме представляет собой нижнюю часть усечённого конуса. Это маленькая шапочка, украшенная вышивкой или монетами. Высота феса должна составлять четыре пальца женской руки, он должен хорошо держаться на голове. Фес носили с самого детства. Верх феса украшало круглое ювелирное изделие «тепелик», инкрустированное различными камнями. Головной убор мужчин назывался «къалпакъ», его изготавливали из каракуля. </vt:lpstr>
      <vt:lpstr>Презентация PowerPoint</vt:lpstr>
      <vt:lpstr>Орнамент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Костюмы крымскихтатар </dc:title>
  <dc:creator>User</dc:creator>
  <cp:lastModifiedBy>User</cp:lastModifiedBy>
  <cp:revision>8</cp:revision>
  <dcterms:created xsi:type="dcterms:W3CDTF">2022-09-25T21:38:34Z</dcterms:created>
  <dcterms:modified xsi:type="dcterms:W3CDTF">2022-09-25T22:50:29Z</dcterms:modified>
</cp:coreProperties>
</file>