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3" r:id="rId2"/>
    <p:sldId id="264" r:id="rId3"/>
    <p:sldId id="265" r:id="rId4"/>
    <p:sldId id="266" r:id="rId5"/>
    <p:sldId id="267" r:id="rId6"/>
    <p:sldId id="256" r:id="rId7"/>
    <p:sldId id="257" r:id="rId8"/>
    <p:sldId id="258" r:id="rId9"/>
    <p:sldId id="259" r:id="rId10"/>
    <p:sldId id="268" r:id="rId11"/>
    <p:sldId id="262" r:id="rId12"/>
    <p:sldId id="261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2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EE312-D97E-4BA7-A90B-E310BB7243BC}" type="datetimeFigureOut">
              <a:rPr lang="ru-RU" smtClean="0"/>
              <a:t>26.10.2022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DB1A0-A888-4573-AC20-838045316F9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EE312-D97E-4BA7-A90B-E310BB7243BC}" type="datetimeFigureOut">
              <a:rPr lang="ru-RU" smtClean="0"/>
              <a:t>26.10.2022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DB1A0-A888-4573-AC20-838045316F9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EE312-D97E-4BA7-A90B-E310BB7243BC}" type="datetimeFigureOut">
              <a:rPr lang="ru-RU" smtClean="0"/>
              <a:t>26.10.2022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DB1A0-A888-4573-AC20-838045316F9D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EE312-D97E-4BA7-A90B-E310BB7243BC}" type="datetimeFigureOut">
              <a:rPr lang="ru-RU" smtClean="0"/>
              <a:t>26.10.2022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DB1A0-A888-4573-AC20-838045316F9D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EE312-D97E-4BA7-A90B-E310BB7243BC}" type="datetimeFigureOut">
              <a:rPr lang="ru-RU" smtClean="0"/>
              <a:t>26.10.2022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DB1A0-A888-4573-AC20-838045316F9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EE312-D97E-4BA7-A90B-E310BB7243BC}" type="datetimeFigureOut">
              <a:rPr lang="ru-RU" smtClean="0"/>
              <a:t>26.10.2022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DB1A0-A888-4573-AC20-838045316F9D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EE312-D97E-4BA7-A90B-E310BB7243BC}" type="datetimeFigureOut">
              <a:rPr lang="ru-RU" smtClean="0"/>
              <a:t>26.10.2022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DB1A0-A888-4573-AC20-838045316F9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EE312-D97E-4BA7-A90B-E310BB7243BC}" type="datetimeFigureOut">
              <a:rPr lang="ru-RU" smtClean="0"/>
              <a:t>26.10.2022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DB1A0-A888-4573-AC20-838045316F9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EE312-D97E-4BA7-A90B-E310BB7243BC}" type="datetimeFigureOut">
              <a:rPr lang="ru-RU" smtClean="0"/>
              <a:t>26.10.2022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DB1A0-A888-4573-AC20-838045316F9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EE312-D97E-4BA7-A90B-E310BB7243BC}" type="datetimeFigureOut">
              <a:rPr lang="ru-RU" smtClean="0"/>
              <a:t>26.10.2022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DB1A0-A888-4573-AC20-838045316F9D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EE312-D97E-4BA7-A90B-E310BB7243BC}" type="datetimeFigureOut">
              <a:rPr lang="ru-RU" smtClean="0"/>
              <a:t>26.10.2022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DB1A0-A888-4573-AC20-838045316F9D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493EE312-D97E-4BA7-A90B-E310BB7243BC}" type="datetimeFigureOut">
              <a:rPr lang="ru-RU" smtClean="0"/>
              <a:t>26.10.2022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61BDB1A0-A888-4573-AC20-838045316F9D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8640960" cy="6597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055905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Самопроверка , сравнение своих ответов с эталоном </a:t>
            </a:r>
          </a:p>
        </p:txBody>
      </p:sp>
      <p:pic>
        <p:nvPicPr>
          <p:cNvPr id="30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772816"/>
            <a:ext cx="8568952" cy="47525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335315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8712968" cy="62510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94309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56600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1988840"/>
            <a:ext cx="7408333" cy="4137323"/>
          </a:xfrm>
        </p:spPr>
        <p:txBody>
          <a:bodyPr/>
          <a:lstStyle/>
          <a:p>
            <a:pPr marL="0" indent="0">
              <a:buNone/>
            </a:pPr>
            <a:r>
              <a:rPr lang="ru-RU" sz="3200" dirty="0" smtClean="0">
                <a:solidFill>
                  <a:schemeClr val="tx1"/>
                </a:solidFill>
              </a:rPr>
              <a:t>В </a:t>
            </a:r>
            <a:r>
              <a:rPr lang="ru-RU" sz="3200" dirty="0">
                <a:solidFill>
                  <a:schemeClr val="tx1"/>
                </a:solidFill>
              </a:rPr>
              <a:t>небе ясном солнце светит,</a:t>
            </a:r>
          </a:p>
          <a:p>
            <a:pPr marL="0" indent="0">
              <a:buNone/>
            </a:pPr>
            <a:r>
              <a:rPr lang="ru-RU" sz="3200" dirty="0">
                <a:solidFill>
                  <a:schemeClr val="tx1"/>
                </a:solidFill>
              </a:rPr>
              <a:t>Космонавт летит в ракете. (</a:t>
            </a:r>
            <a:r>
              <a:rPr lang="ru-RU" sz="3200" i="1" dirty="0">
                <a:solidFill>
                  <a:schemeClr val="tx1"/>
                </a:solidFill>
              </a:rPr>
              <a:t>Потягивание и руки вверх</a:t>
            </a:r>
            <a:r>
              <a:rPr lang="ru-RU" sz="3200" dirty="0">
                <a:solidFill>
                  <a:schemeClr val="tx1"/>
                </a:solidFill>
              </a:rPr>
              <a:t>)</a:t>
            </a:r>
          </a:p>
          <a:p>
            <a:pPr marL="0" indent="0">
              <a:buNone/>
            </a:pPr>
            <a:r>
              <a:rPr lang="ru-RU" sz="3200" dirty="0">
                <a:solidFill>
                  <a:schemeClr val="tx1"/>
                </a:solidFill>
              </a:rPr>
              <a:t>А внизу леса, поля –</a:t>
            </a:r>
          </a:p>
          <a:p>
            <a:pPr marL="0" indent="0">
              <a:buNone/>
            </a:pPr>
            <a:r>
              <a:rPr lang="ru-RU" sz="3200" dirty="0">
                <a:solidFill>
                  <a:schemeClr val="tx1"/>
                </a:solidFill>
              </a:rPr>
              <a:t>Расстилается Земля. (</a:t>
            </a:r>
            <a:r>
              <a:rPr lang="ru-RU" sz="3200" i="1" dirty="0">
                <a:solidFill>
                  <a:schemeClr val="tx1"/>
                </a:solidFill>
              </a:rPr>
              <a:t>Низкий наклон вперёд, руки разводятся в стороны</a:t>
            </a:r>
            <a:r>
              <a:rPr lang="ru-RU" sz="3200" dirty="0">
                <a:solidFill>
                  <a:schemeClr val="tx1"/>
                </a:solidFill>
              </a:rPr>
              <a:t>)</a:t>
            </a:r>
          </a:p>
          <a:p>
            <a:endParaRPr lang="ru-RU" dirty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Физкультминутка.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2887769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dirty="0">
                <a:solidFill>
                  <a:schemeClr val="tx1"/>
                </a:solidFill>
              </a:rPr>
              <a:t>1в. (уровень А)  </a:t>
            </a:r>
            <a:r>
              <a:rPr lang="ru-RU" dirty="0"/>
              <a:t>Найди предложения  с однородными членами, выпиши  их , расставь знаки препинания.                </a:t>
            </a:r>
          </a:p>
          <a:p>
            <a:pPr marL="0" indent="0">
              <a:buNone/>
            </a:pPr>
            <a:r>
              <a:rPr lang="ru-RU" dirty="0"/>
              <a:t>           В наших  лесах живут медведи лисы волки. </a:t>
            </a:r>
          </a:p>
          <a:p>
            <a:pPr marL="0" indent="0">
              <a:buNone/>
            </a:pPr>
            <a:r>
              <a:rPr lang="ru-RU" dirty="0"/>
              <a:t>           Мы очень спешили к поезду  но опоздали. </a:t>
            </a:r>
          </a:p>
          <a:p>
            <a:pPr marL="0" indent="0">
              <a:buNone/>
            </a:pPr>
            <a:r>
              <a:rPr lang="ru-RU" dirty="0"/>
              <a:t>           Дети  любят   цветные интересные книги.        </a:t>
            </a:r>
          </a:p>
          <a:p>
            <a:pPr marL="0" indent="0">
              <a:buNone/>
            </a:pPr>
            <a:r>
              <a:rPr lang="ru-RU" dirty="0"/>
              <a:t>          Многие хребты Алтая покрыты вечным  снегом.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/>
              <a:t>Разноуровневые</a:t>
            </a:r>
            <a:r>
              <a:rPr lang="ru-RU" dirty="0"/>
              <a:t> задания по вариантам</a:t>
            </a:r>
          </a:p>
        </p:txBody>
      </p:sp>
    </p:spTree>
    <p:extLst>
      <p:ext uri="{BB962C8B-B14F-4D97-AF65-F5344CB8AC3E}">
        <p14:creationId xmlns:p14="http://schemas.microsoft.com/office/powerpoint/2010/main" val="300877030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dirty="0">
                <a:solidFill>
                  <a:schemeClr val="tx1"/>
                </a:solidFill>
              </a:rPr>
              <a:t>2в.(уровень Б)  </a:t>
            </a:r>
            <a:r>
              <a:rPr lang="ru-RU" dirty="0"/>
              <a:t>Спиши предложения, вставь пропущенные союзы (а, и, но), знаки препинания,  разбери предложения по членам.</a:t>
            </a:r>
          </a:p>
          <a:p>
            <a:pPr marL="0" indent="0">
              <a:buNone/>
            </a:pPr>
            <a:r>
              <a:rPr lang="ru-RU" dirty="0"/>
              <a:t>1.	 Ветер по морю гуляет…кораблик подгоняет.</a:t>
            </a:r>
          </a:p>
          <a:p>
            <a:pPr marL="0" indent="0">
              <a:buNone/>
            </a:pPr>
            <a:r>
              <a:rPr lang="ru-RU" dirty="0"/>
              <a:t>2.	 Мы  собирались на речку … раздумали.</a:t>
            </a:r>
          </a:p>
          <a:p>
            <a:pPr marL="0" indent="0">
              <a:buNone/>
            </a:pPr>
            <a:r>
              <a:rPr lang="ru-RU" dirty="0"/>
              <a:t>3.	 Мальчик был слабый….смелый.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/>
              <a:t>Разноуровневые</a:t>
            </a:r>
            <a:r>
              <a:rPr lang="ru-RU" dirty="0"/>
              <a:t> задания по вариантам</a:t>
            </a:r>
          </a:p>
        </p:txBody>
      </p:sp>
    </p:spTree>
    <p:extLst>
      <p:ext uri="{BB962C8B-B14F-4D97-AF65-F5344CB8AC3E}">
        <p14:creationId xmlns:p14="http://schemas.microsoft.com/office/powerpoint/2010/main" val="14352177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755576" y="2060848"/>
            <a:ext cx="7408333" cy="3450696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b="1" dirty="0">
                <a:solidFill>
                  <a:schemeClr val="tx1"/>
                </a:solidFill>
              </a:rPr>
              <a:t>3в.(уровень С)</a:t>
            </a:r>
          </a:p>
          <a:p>
            <a:pPr marL="0" indent="0">
              <a:buNone/>
            </a:pPr>
            <a:r>
              <a:rPr lang="ru-RU" dirty="0"/>
              <a:t>Спиши, распространяя предложения однородными членами. Разбери их по членам. В понравившемся тебе предложении определи части речи. 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i="1" u="sng" dirty="0"/>
              <a:t>Интерактивная форма задания </a:t>
            </a:r>
            <a:r>
              <a:rPr lang="ru-RU" dirty="0"/>
              <a:t>https://learningapps.org/watch?v=p37izmbxj21</a:t>
            </a:r>
          </a:p>
          <a:p>
            <a:pPr marL="0" indent="0">
              <a:buNone/>
            </a:pPr>
            <a:r>
              <a:rPr lang="ru-RU" dirty="0"/>
              <a:t>1. В нашем лесу растут ёлки, … . 2. В лесу мы собираем землянику, … , … . 3. Белки питаются желудями, … . 4. В зоологическом саду дети видели обезьян, … 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/>
              <a:t>Разноуровневые</a:t>
            </a:r>
            <a:r>
              <a:rPr lang="ru-RU" dirty="0"/>
              <a:t> задания по вариантам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1268760"/>
            <a:ext cx="1158875" cy="1158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4232885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2132856"/>
            <a:ext cx="7408333" cy="3993307"/>
          </a:xfrm>
        </p:spPr>
        <p:txBody>
          <a:bodyPr/>
          <a:lstStyle/>
          <a:p>
            <a:pPr marL="0" indent="0">
              <a:buNone/>
            </a:pPr>
            <a:r>
              <a:rPr lang="ru-RU" sz="3200" b="1" dirty="0" smtClean="0"/>
              <a:t>Уровень </a:t>
            </a:r>
            <a:r>
              <a:rPr lang="ru-RU" sz="3200" b="1" dirty="0"/>
              <a:t>А</a:t>
            </a:r>
          </a:p>
          <a:p>
            <a:pPr marL="0" indent="0">
              <a:buNone/>
            </a:pPr>
            <a:r>
              <a:rPr lang="ru-RU" sz="3200" dirty="0"/>
              <a:t>-находит 3 предложения с однородными членами;                  (3б.)</a:t>
            </a:r>
          </a:p>
          <a:p>
            <a:pPr marL="0" indent="0">
              <a:buNone/>
            </a:pPr>
            <a:r>
              <a:rPr lang="ru-RU" sz="3200" dirty="0"/>
              <a:t>-выписывает предложения , правильно поставив знаки препинания       (3б.)</a:t>
            </a:r>
          </a:p>
          <a:p>
            <a:pPr marL="0" indent="0">
              <a:buNone/>
            </a:pPr>
            <a:r>
              <a:rPr lang="ru-RU" sz="3200" b="1" dirty="0"/>
              <a:t>Итого: 6 баллов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tx1"/>
                </a:solidFill>
              </a:rPr>
              <a:t>Дескрипторы и критерии оценивания</a:t>
            </a:r>
            <a:r>
              <a:rPr lang="ru-RU" sz="3600" b="1" dirty="0">
                <a:solidFill>
                  <a:schemeClr val="tx1"/>
                </a:solidFill>
              </a:rPr>
              <a:t/>
            </a:r>
            <a:br>
              <a:rPr lang="ru-RU" sz="3600" b="1" dirty="0">
                <a:solidFill>
                  <a:schemeClr val="tx1"/>
                </a:solidFill>
              </a:rPr>
            </a:br>
            <a:endParaRPr lang="ru-RU" sz="3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279971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b="1" dirty="0"/>
              <a:t>Уровень Б</a:t>
            </a:r>
          </a:p>
          <a:p>
            <a:pPr marL="0" indent="0">
              <a:buNone/>
            </a:pPr>
            <a:r>
              <a:rPr lang="ru-RU" sz="3200" dirty="0"/>
              <a:t>-списывает предложения,</a:t>
            </a:r>
          </a:p>
          <a:p>
            <a:pPr marL="0" indent="0">
              <a:buNone/>
            </a:pPr>
            <a:r>
              <a:rPr lang="ru-RU" sz="3200" dirty="0"/>
              <a:t>вставляя подходящие </a:t>
            </a:r>
            <a:r>
              <a:rPr lang="ru-RU" sz="3200" dirty="0" smtClean="0"/>
              <a:t>союзы;                </a:t>
            </a:r>
            <a:r>
              <a:rPr lang="ru-RU" sz="3200" dirty="0"/>
              <a:t>(3б.) </a:t>
            </a:r>
          </a:p>
          <a:p>
            <a:pPr marL="0" indent="0">
              <a:buNone/>
            </a:pPr>
            <a:r>
              <a:rPr lang="ru-RU" sz="3200" dirty="0"/>
              <a:t>-ставит знаки препинания;    (3б</a:t>
            </a:r>
            <a:r>
              <a:rPr lang="ru-RU" sz="3200" dirty="0" smtClean="0"/>
              <a:t>.)</a:t>
            </a:r>
            <a:r>
              <a:rPr lang="ru-RU" sz="3500" dirty="0" smtClean="0"/>
              <a:t>-</a:t>
            </a:r>
            <a:r>
              <a:rPr lang="ru-RU" sz="3500" dirty="0"/>
              <a:t>разбирает предложения по </a:t>
            </a:r>
            <a:r>
              <a:rPr lang="ru-RU" sz="3500" dirty="0" smtClean="0"/>
              <a:t>членам.              </a:t>
            </a:r>
            <a:r>
              <a:rPr lang="ru-RU" sz="3500" dirty="0"/>
              <a:t>(3б.)</a:t>
            </a:r>
          </a:p>
          <a:p>
            <a:pPr marL="0" indent="0">
              <a:buNone/>
            </a:pPr>
            <a:r>
              <a:rPr lang="ru-RU" sz="3200" b="1" dirty="0"/>
              <a:t>Итого: </a:t>
            </a:r>
            <a:r>
              <a:rPr lang="ru-RU" sz="3200" dirty="0"/>
              <a:t>9 баллов</a:t>
            </a:r>
          </a:p>
          <a:p>
            <a:endParaRPr lang="ru-RU" dirty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>
                <a:solidFill>
                  <a:schemeClr val="tx1"/>
                </a:solidFill>
              </a:rPr>
              <a:t>Дескрипторы и критерии оценивания</a:t>
            </a:r>
            <a:br>
              <a:rPr lang="ru-RU" sz="3600" b="1" dirty="0">
                <a:solidFill>
                  <a:schemeClr val="tx1"/>
                </a:solidFill>
              </a:rPr>
            </a:br>
            <a:endParaRPr lang="ru-RU" sz="3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69994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dirty="0"/>
              <a:t>Уровень С</a:t>
            </a:r>
          </a:p>
          <a:p>
            <a:pPr marL="0" indent="0">
              <a:buNone/>
            </a:pPr>
            <a:r>
              <a:rPr lang="ru-RU" dirty="0"/>
              <a:t>-</a:t>
            </a:r>
            <a:r>
              <a:rPr lang="ru-RU" sz="2800" dirty="0"/>
              <a:t>распространяет  предложения однородными</a:t>
            </a:r>
          </a:p>
          <a:p>
            <a:pPr marL="0" indent="0">
              <a:buNone/>
            </a:pPr>
            <a:r>
              <a:rPr lang="ru-RU" sz="2800" dirty="0"/>
              <a:t>членами,     1 балл за каждое слово;     (5 б.)</a:t>
            </a:r>
          </a:p>
          <a:p>
            <a:pPr marL="0" indent="0">
              <a:buNone/>
            </a:pPr>
            <a:r>
              <a:rPr lang="ru-RU" sz="2800" dirty="0"/>
              <a:t>- разбирает предложения по членам;                (4 б.)</a:t>
            </a:r>
          </a:p>
          <a:p>
            <a:pPr marL="0" indent="0">
              <a:buNone/>
            </a:pPr>
            <a:r>
              <a:rPr lang="ru-RU" sz="2800" dirty="0"/>
              <a:t>-определяет части речи .                     (1 б.)</a:t>
            </a:r>
          </a:p>
          <a:p>
            <a:pPr marL="0" indent="0">
              <a:buNone/>
            </a:pPr>
            <a:r>
              <a:rPr lang="ru-RU" sz="2800" b="1" dirty="0"/>
              <a:t>Итого:10 б</a:t>
            </a:r>
            <a:r>
              <a:rPr lang="ru-RU" sz="2800" dirty="0"/>
              <a:t>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>
                <a:solidFill>
                  <a:schemeClr val="tx1"/>
                </a:solidFill>
              </a:rPr>
              <a:t>Дескрипторы и критерии оценивания</a:t>
            </a:r>
            <a:br>
              <a:rPr lang="ru-RU" sz="3600" b="1" dirty="0">
                <a:solidFill>
                  <a:schemeClr val="tx1"/>
                </a:solidFill>
              </a:rPr>
            </a:br>
            <a:endParaRPr lang="ru-RU" sz="3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78798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3600" dirty="0" smtClean="0">
                <a:solidFill>
                  <a:schemeClr val="tx1"/>
                </a:solidFill>
              </a:rPr>
              <a:t>“</a:t>
            </a:r>
            <a:r>
              <a:rPr lang="ru-RU" sz="3600" dirty="0">
                <a:solidFill>
                  <a:schemeClr val="tx1"/>
                </a:solidFill>
              </a:rPr>
              <a:t>Кто ничего не замечает,</a:t>
            </a:r>
          </a:p>
          <a:p>
            <a:pPr marL="0" indent="0">
              <a:buNone/>
            </a:pPr>
            <a:r>
              <a:rPr lang="ru-RU" sz="3600" dirty="0">
                <a:solidFill>
                  <a:schemeClr val="tx1"/>
                </a:solidFill>
              </a:rPr>
              <a:t>Тот ничего не изучает,</a:t>
            </a:r>
          </a:p>
          <a:p>
            <a:pPr marL="0" indent="0">
              <a:buNone/>
            </a:pPr>
            <a:r>
              <a:rPr lang="ru-RU" sz="3600" dirty="0">
                <a:solidFill>
                  <a:schemeClr val="tx1"/>
                </a:solidFill>
              </a:rPr>
              <a:t>Кто ничего не изучает,</a:t>
            </a:r>
          </a:p>
          <a:p>
            <a:pPr marL="0" indent="0">
              <a:buNone/>
            </a:pPr>
            <a:r>
              <a:rPr lang="ru-RU" sz="3600" dirty="0">
                <a:solidFill>
                  <a:schemeClr val="tx1"/>
                </a:solidFill>
              </a:rPr>
              <a:t>Тот вечно хнычет и скучает”.</a:t>
            </a:r>
          </a:p>
          <a:p>
            <a:pPr marL="0" indent="0">
              <a:buNone/>
            </a:pPr>
            <a:r>
              <a:rPr lang="ru-RU" sz="3600" dirty="0">
                <a:solidFill>
                  <a:schemeClr val="tx1"/>
                </a:solidFill>
              </a:rPr>
              <a:t>А мы сегодня не будем    скучать и продолжим  изучать</a:t>
            </a:r>
            <a:r>
              <a:rPr lang="ru-RU" dirty="0"/>
              <a:t>…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Создание </a:t>
            </a:r>
            <a:r>
              <a:rPr lang="ru-RU" dirty="0"/>
              <a:t>положительного эмоционального настроя: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657850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99592" y="1844824"/>
            <a:ext cx="7408333" cy="4353347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dirty="0" smtClean="0"/>
              <a:t> </a:t>
            </a:r>
            <a:r>
              <a:rPr lang="ru-RU" sz="3600" b="1" u="sng" dirty="0">
                <a:solidFill>
                  <a:schemeClr val="tx1"/>
                </a:solidFill>
              </a:rPr>
              <a:t>«ЗАЖГИ СВОЮ ЗВЕЗДУ</a:t>
            </a:r>
            <a:r>
              <a:rPr lang="ru-RU" sz="3600" b="1" dirty="0">
                <a:solidFill>
                  <a:schemeClr val="tx1"/>
                </a:solidFill>
              </a:rPr>
              <a:t>»</a:t>
            </a:r>
          </a:p>
          <a:p>
            <a:pPr marL="0" indent="0" algn="ctr">
              <a:buNone/>
            </a:pPr>
            <a:r>
              <a:rPr lang="ru-RU" dirty="0"/>
              <a:t>	</a:t>
            </a:r>
            <a:r>
              <a:rPr lang="ru-RU" sz="3200" b="1" dirty="0">
                <a:solidFill>
                  <a:schemeClr val="tx1"/>
                </a:solidFill>
              </a:rPr>
              <a:t>Я молодец! Сегодня у меня всё получалось </a:t>
            </a:r>
            <a:r>
              <a:rPr lang="ru-RU" sz="3200" b="1" dirty="0" smtClean="0">
                <a:solidFill>
                  <a:schemeClr val="tx1"/>
                </a:solidFill>
              </a:rPr>
              <a:t>легко – </a:t>
            </a:r>
            <a:r>
              <a:rPr lang="ru-RU" sz="3200" b="1" dirty="0" smtClean="0">
                <a:solidFill>
                  <a:srgbClr val="00B050"/>
                </a:solidFill>
              </a:rPr>
              <a:t>зелёная  звезда;</a:t>
            </a:r>
          </a:p>
          <a:p>
            <a:pPr marL="0" indent="0" algn="ctr">
              <a:buNone/>
            </a:pPr>
            <a:endParaRPr lang="ru-RU" sz="3200" b="1" dirty="0">
              <a:solidFill>
                <a:srgbClr val="00B050"/>
              </a:solidFill>
            </a:endParaRPr>
          </a:p>
          <a:p>
            <a:pPr marL="0" indent="0" algn="ctr">
              <a:buNone/>
            </a:pPr>
            <a:r>
              <a:rPr lang="ru-RU" sz="3200" b="1" dirty="0">
                <a:solidFill>
                  <a:schemeClr val="tx1"/>
                </a:solidFill>
              </a:rPr>
              <a:t>Всё хорошо, но я могу лучше -</a:t>
            </a:r>
            <a:r>
              <a:rPr lang="ru-RU" sz="32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синяя </a:t>
            </a:r>
            <a:r>
              <a:rPr lang="ru-RU" sz="3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звезда</a:t>
            </a:r>
            <a:r>
              <a:rPr lang="ru-RU" sz="3200" dirty="0" smtClean="0"/>
              <a:t>;</a:t>
            </a:r>
          </a:p>
          <a:p>
            <a:pPr marL="0" indent="0" algn="ctr">
              <a:buNone/>
            </a:pPr>
            <a:endParaRPr lang="ru-RU" sz="3200" dirty="0"/>
          </a:p>
          <a:p>
            <a:pPr marL="0" indent="0" algn="ctr">
              <a:buNone/>
            </a:pPr>
            <a:r>
              <a:rPr lang="ru-RU" sz="3200" b="1" dirty="0">
                <a:solidFill>
                  <a:schemeClr val="tx1"/>
                </a:solidFill>
              </a:rPr>
              <a:t>Мне было сложно, но я старался </a:t>
            </a:r>
            <a:r>
              <a:rPr lang="ru-RU" sz="3200" dirty="0" smtClean="0"/>
              <a:t>– </a:t>
            </a:r>
            <a:r>
              <a:rPr lang="ru-RU" sz="3200" b="1" dirty="0" smtClean="0">
                <a:solidFill>
                  <a:srgbClr val="FF0000"/>
                </a:solidFill>
              </a:rPr>
              <a:t>красная звезда</a:t>
            </a:r>
            <a:r>
              <a:rPr lang="ru-RU" sz="3200" dirty="0"/>
              <a:t>.	</a:t>
            </a:r>
          </a:p>
          <a:p>
            <a:pPr algn="ctr"/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Рефлексия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392907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Оценивание эмоционального состояния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700808"/>
            <a:ext cx="6264696" cy="460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192055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ru-RU" sz="5400" dirty="0"/>
              <a:t>1 – Марс,  2 – Венера, </a:t>
            </a:r>
            <a:endParaRPr lang="ru-RU" sz="5400" dirty="0" smtClean="0"/>
          </a:p>
          <a:p>
            <a:pPr marL="0" indent="0">
              <a:buNone/>
            </a:pPr>
            <a:r>
              <a:rPr lang="ru-RU" sz="5400" dirty="0" smtClean="0"/>
              <a:t> </a:t>
            </a:r>
            <a:r>
              <a:rPr lang="ru-RU" sz="5400" dirty="0"/>
              <a:t>3 – Сатурн,4 – Юпитер.</a:t>
            </a:r>
            <a:br>
              <a:rPr lang="ru-RU" sz="5400" dirty="0"/>
            </a:br>
            <a:endParaRPr lang="ru-RU" sz="54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b="1" dirty="0">
                <a:solidFill>
                  <a:schemeClr val="tx1"/>
                </a:solidFill>
              </a:rPr>
              <a:t>Деление на 4 группы по названию планет Солнечной системы:</a:t>
            </a:r>
            <a:br>
              <a:rPr lang="ru-RU" sz="2000" b="1" dirty="0">
                <a:solidFill>
                  <a:schemeClr val="tx1"/>
                </a:solidFill>
              </a:rPr>
            </a:br>
            <a:r>
              <a:rPr lang="ru-RU" sz="2000" b="1" dirty="0">
                <a:solidFill>
                  <a:schemeClr val="tx1"/>
                </a:solidFill>
              </a:rPr>
              <a:t/>
            </a:r>
            <a:br>
              <a:rPr lang="ru-RU" sz="2000" b="1" dirty="0">
                <a:solidFill>
                  <a:schemeClr val="tx1"/>
                </a:solidFill>
              </a:rPr>
            </a:br>
            <a:endParaRPr lang="ru-RU" sz="2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24514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4800" b="1" i="1" dirty="0">
                <a:solidFill>
                  <a:schemeClr val="tx1"/>
                </a:solidFill>
              </a:rPr>
              <a:t>Не будь сыном только своего отца - будь сыном всего народа!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Минутка </a:t>
            </a:r>
            <a:r>
              <a:rPr lang="ru-RU" dirty="0" smtClean="0"/>
              <a:t>чистописания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310069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AutoShape 2" descr="Слова есть в русской речи, Не очень-то внешне похожие, Но полномочия на них Поровну возложены. И подчеркнуть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Слова есть в русской речи, Не очень-то внешне похожие, Но полномочия на них Поровну возложены. И подчеркнуть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57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37615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AutoShape 2" descr="Однородные члены предложенияЦель:Научиться …Определять… Правильно расставлять….Как вы думаете, какова цель нашего урока, чем сегодня будем заниматься ?Какую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937"/>
            <a:ext cx="9252520" cy="69494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97107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02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58294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38137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7433</TotalTime>
  <Words>404</Words>
  <Application>Microsoft Office PowerPoint</Application>
  <PresentationFormat>Экран (4:3)</PresentationFormat>
  <Paragraphs>59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Волна</vt:lpstr>
      <vt:lpstr>Презентация PowerPoint</vt:lpstr>
      <vt:lpstr> Создание положительного эмоционального настроя: </vt:lpstr>
      <vt:lpstr>Оценивание эмоционального состояния</vt:lpstr>
      <vt:lpstr>Деление на 4 группы по названию планет Солнечной системы:  </vt:lpstr>
      <vt:lpstr>Минутка чистописания</vt:lpstr>
      <vt:lpstr>Презентация PowerPoint</vt:lpstr>
      <vt:lpstr>Презентация PowerPoint</vt:lpstr>
      <vt:lpstr>Презентация PowerPoint</vt:lpstr>
      <vt:lpstr>Презентация PowerPoint</vt:lpstr>
      <vt:lpstr>Самопроверка , сравнение своих ответов с эталоном </vt:lpstr>
      <vt:lpstr>Презентация PowerPoint</vt:lpstr>
      <vt:lpstr>Презентация PowerPoint</vt:lpstr>
      <vt:lpstr>Физкультминутка. </vt:lpstr>
      <vt:lpstr>Разноуровневые задания по вариантам</vt:lpstr>
      <vt:lpstr>Разноуровневые задания по вариантам</vt:lpstr>
      <vt:lpstr>Разноуровневые задания по вариантам</vt:lpstr>
      <vt:lpstr>Дескрипторы и критерии оценивания </vt:lpstr>
      <vt:lpstr>Дескрипторы и критерии оценивания </vt:lpstr>
      <vt:lpstr>Дескрипторы и критерии оценивания </vt:lpstr>
      <vt:lpstr>Рефлексия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14</cp:revision>
  <dcterms:created xsi:type="dcterms:W3CDTF">2022-10-21T12:38:23Z</dcterms:created>
  <dcterms:modified xsi:type="dcterms:W3CDTF">2022-10-26T16:34:23Z</dcterms:modified>
</cp:coreProperties>
</file>