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18ED2E-69CA-4487-367F-EDF58B9B05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48B8D2C-2BA8-2B19-4997-C12623E998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9FC1818-99EB-2E37-8920-A0B54DC137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30135-29B7-4116-80EC-E9F7B27BAB66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744978F-D279-84B8-5D52-17D91D0B2E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BE0EC7B-B810-08AE-4168-590C182A6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C3E58-E063-43F5-8E7E-B7A7594DFA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7688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AAE83A2-DDB9-456C-E08C-94110815E3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EA80ADE-221F-87B1-162F-500B8A22D4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EC2D974-09C4-A5C1-D767-6773B979DA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30135-29B7-4116-80EC-E9F7B27BAB66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B652C37-74ED-4355-9E48-DB63C00D91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1938209-8EBC-B0D4-3A33-0C68943159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C3E58-E063-43F5-8E7E-B7A7594DFA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87720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75B3785C-AF1B-F5E8-B0A8-EC34A52B101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D364352-FAE1-CD56-22AC-262AF7F6230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176D007-5774-D7F7-183C-D59A0676DB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30135-29B7-4116-80EC-E9F7B27BAB66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2887E5F-2F8C-8DEF-95CA-5216AEB21A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87EA553-9FF5-3E01-A1D0-30DDC4D531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C3E58-E063-43F5-8E7E-B7A7594DFA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20596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77A5B81-EF0D-900E-1756-FA69E329CF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4AE2875-B25E-2044-A2B9-02AD769D48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FD39815-C32B-9445-0F8D-1E4876A08C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30135-29B7-4116-80EC-E9F7B27BAB66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4C38BFE-A80E-F14D-EFFD-3E4A7A694D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C30D7B0-F59B-43CA-CA9A-BF4F9C5BD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C3E58-E063-43F5-8E7E-B7A7594DFA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7654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205F0C-8A67-E183-8FDF-F33B2DBCA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8BA451D-355C-D11C-8197-0CEC3B062E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2764D4D-A3A0-0D2D-8566-05D3A2FA41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30135-29B7-4116-80EC-E9F7B27BAB66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5F3CAAB-F53E-14AB-AB9F-63D6D4E404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6634C28-5CC2-41CD-56C3-21988733B9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C3E58-E063-43F5-8E7E-B7A7594DFA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24734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B75786-7CAC-1C43-C0E9-52149BDDAA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250EEBE-546D-CC25-F6E0-14E8239DDC6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BC5DADD-AD51-2B45-376C-4A7603475A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86EE6AB-C56A-7F07-AF70-25F170C91C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30135-29B7-4116-80EC-E9F7B27BAB66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0282CF9-A5D9-FBDF-7411-EEAD2A92E9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173E676-DD82-82A4-E629-986BE773C3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C3E58-E063-43F5-8E7E-B7A7594DFA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3703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613014-B086-541B-3758-7219834224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FD02E47-70D4-FE5A-47DA-5E5C172DEC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5CE49B7-EDE3-CFCA-81FB-FBD1C9C63E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13288FB9-65C2-F581-9EA9-E26C7CB54D2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FE1963C8-8B73-129F-F0A2-514984CB5FF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A2A4A46B-793A-6A61-7DDC-75FAA78F2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30135-29B7-4116-80EC-E9F7B27BAB66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203FB27C-D5BB-FE96-37FF-98AC50E5C4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B8315910-825D-6A8C-7C3B-F8FC353C1B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C3E58-E063-43F5-8E7E-B7A7594DFA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56169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D8814B2-2513-A68E-C7B4-EF09D6B8B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744EEEDD-C7AE-1D7E-1D64-BD9993A8FF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30135-29B7-4116-80EC-E9F7B27BAB66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CB8E3C6-C544-CED1-3561-79B4E75DAC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E219ED0F-8580-9A4B-67B0-85043B1460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C3E58-E063-43F5-8E7E-B7A7594DFA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75805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66F34886-AF99-1796-507D-6676CC79EE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30135-29B7-4116-80EC-E9F7B27BAB66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88F6773E-BCFF-953A-1EDA-FF0741FD1C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46959FF-FF94-D3CC-D980-DB009B9A84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C3E58-E063-43F5-8E7E-B7A7594DFA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94604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46CF63-3267-7DF8-1DEE-8F0168B718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9C30126-7804-BB7D-DC31-FA32EFFB11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DA118B0-61C1-B2E3-D58A-EDE7F27284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CC2EDB7-9004-28E8-FFD2-A207CB081E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30135-29B7-4116-80EC-E9F7B27BAB66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BB8AB27-06D3-0F65-6E2D-C4A05DBC2B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31E9C45-F020-15F2-C416-13995CAAE2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C3E58-E063-43F5-8E7E-B7A7594DFA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35956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E26096-E3CA-98C9-E5CF-9F00195E4D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8BFF1D87-99A3-AF3F-F49D-C87C81D06D3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7D63DB3-61C6-FC15-0A6E-56785A33C8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13923A1-E398-FB48-EC42-F86FC7D59B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30135-29B7-4116-80EC-E9F7B27BAB66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2B9018B-0E05-A9DE-A96D-A1EC27DDBD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F465BD0-4EFC-57DC-71F0-38C25E7268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C3E58-E063-43F5-8E7E-B7A7594DFA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2659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8B53FF-965A-DB08-3AAA-D10A1224B2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2CDEB98-7408-A0C9-280F-EF33A3E71E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1C383F0-24CB-26D8-AEB4-AF568E0BCF1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330135-29B7-4116-80EC-E9F7B27BAB66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2A3018F-2872-5C42-9EBC-A8997769A4F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A29AB21-A2AA-2010-7C3D-55393DB024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DC3E58-E063-43F5-8E7E-B7A7594DFA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00630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92%D1%81%D0%B5%D0%BC%D0%B8%D1%80%D0%BD%D1%8B%D0%B9_%D0%BF%D0%BE%D1%82%D0%BE%D0%BF" TargetMode="External"/><Relationship Id="rId3" Type="http://schemas.openxmlformats.org/officeDocument/2006/relationships/hyperlink" Target="https://ru.wikipedia.org/wiki/%D0%A8%D0%B5%D1%81%D1%82%D0%B8%D0%B4%D0%B5%D1%81%D1%8F%D1%82%D0%B5%D1%80%D0%B8%D1%87%D0%BD%D0%B0%D1%8F_%D1%81%D0%B8%D1%81%D1%82%D0%B5%D0%BC%D0%B0_%D1%81%D1%87%D0%B8%D1%81%D0%BB%D0%B5%D0%BD%D0%B8%D1%8F" TargetMode="External"/><Relationship Id="rId7" Type="http://schemas.openxmlformats.org/officeDocument/2006/relationships/hyperlink" Target="https://ru.wikipedia.org/wiki/%D0%91%D0%B8%D0%B1%D0%BB%D0%B8%D1%8F" TargetMode="External"/><Relationship Id="rId2" Type="http://schemas.openxmlformats.org/officeDocument/2006/relationships/hyperlink" Target="https://ru.wikipedia.org/wiki/%D0%93%D1%80%D0%B0%D0%B4%D1%83%D1%81_(%D0%B3%D0%B5%D0%BE%D0%BC%D0%B5%D1%82%D1%80%D0%B8%D1%8F)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ru.wikipedia.org/wiki/%D0%90%D1%81%D1%82%D1%80%D0%BE%D0%BB%D0%BE%D0%B3%D0%B8%D1%8F" TargetMode="External"/><Relationship Id="rId5" Type="http://schemas.openxmlformats.org/officeDocument/2006/relationships/hyperlink" Target="https://ru.wikipedia.org/wiki/%D0%97%D0%BE%D0%B4%D0%B8%D0%B0%D0%BA" TargetMode="External"/><Relationship Id="rId10" Type="http://schemas.openxmlformats.org/officeDocument/2006/relationships/image" Target="../media/image15.jpeg"/><Relationship Id="rId4" Type="http://schemas.openxmlformats.org/officeDocument/2006/relationships/hyperlink" Target="https://ru.wikipedia.org/wiki/%D0%90%D1%81%D1%82%D1%80%D0%BE%D0%BD%D0%BE%D0%BC%D0%B8%D1%8F" TargetMode="External"/><Relationship Id="rId9" Type="http://schemas.openxmlformats.org/officeDocument/2006/relationships/hyperlink" Target="https://ru.wikipedia.org/wiki/%D0%92%D0%B0%D0%B2%D0%B8%D0%BB%D0%BE%D0%BD%D1%81%D0%BA%D0%B0%D1%8F_%D0%B1%D0%B0%D1%88%D0%BD%D1%8F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2392151-5ED1-DBB0-BAC3-99600D8840B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i="0" dirty="0">
                <a:solidFill>
                  <a:srgbClr val="333333"/>
                </a:solidFill>
                <a:effectLst/>
                <a:latin typeface="Circe"/>
              </a:rPr>
              <a:t>Древнее Двуречье</a:t>
            </a: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4559136-40C6-5A70-944B-3BF1F01649E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pPr algn="r"/>
            <a:endParaRPr lang="ru-RU" dirty="0"/>
          </a:p>
          <a:p>
            <a:pPr algn="r"/>
            <a:endParaRPr lang="ru-RU" dirty="0"/>
          </a:p>
          <a:p>
            <a:pPr algn="r"/>
            <a:r>
              <a:rPr lang="ru-RU" dirty="0"/>
              <a:t>Выполнил ученик МБОУ ЦО №62</a:t>
            </a:r>
          </a:p>
          <a:p>
            <a:pPr algn="r"/>
            <a:r>
              <a:rPr lang="ru-RU" dirty="0"/>
              <a:t>5 класса «Б» Гафуров Артём</a:t>
            </a:r>
          </a:p>
        </p:txBody>
      </p:sp>
    </p:spTree>
    <p:extLst>
      <p:ext uri="{BB962C8B-B14F-4D97-AF65-F5344CB8AC3E}">
        <p14:creationId xmlns:p14="http://schemas.microsoft.com/office/powerpoint/2010/main" val="30597863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69F4E61A-B4A3-9CD7-3E73-43ED1498DA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455286"/>
          </a:xfrm>
        </p:spPr>
        <p:txBody>
          <a:bodyPr>
            <a:normAutofit fontScale="90000"/>
          </a:bodyPr>
          <a:lstStyle/>
          <a:p>
            <a:r>
              <a:rPr lang="en-US" sz="1800" b="0" i="0" dirty="0">
                <a:solidFill>
                  <a:srgbClr val="000000"/>
                </a:solidFill>
                <a:effectLst/>
                <a:latin typeface="Circe"/>
              </a:rPr>
              <a:t/>
            </a:r>
            <a:br>
              <a:rPr lang="en-US" sz="1800" b="0" i="0" dirty="0">
                <a:solidFill>
                  <a:srgbClr val="000000"/>
                </a:solidFill>
                <a:effectLst/>
                <a:latin typeface="Circe"/>
              </a:rPr>
            </a:br>
            <a:r>
              <a:rPr lang="ru-RU" sz="2200" b="0" i="0" dirty="0">
                <a:effectLst/>
                <a:latin typeface="Circe"/>
              </a:rPr>
              <a:t>Древняя Месопотамия</a:t>
            </a:r>
            <a:r>
              <a:rPr lang="en-US" sz="2200" b="0" i="0" dirty="0">
                <a:effectLst/>
                <a:latin typeface="Circe"/>
              </a:rPr>
              <a:t> </a:t>
            </a:r>
            <a:r>
              <a:rPr lang="ru-RU" sz="2200" b="0" i="0" dirty="0">
                <a:effectLst/>
                <a:latin typeface="Circe"/>
              </a:rPr>
              <a:t>о</a:t>
            </a:r>
            <a:r>
              <a:rPr lang="ru-RU" sz="2200" dirty="0">
                <a:latin typeface="Circe"/>
              </a:rPr>
              <a:t>ставила глубокий след в мировой культуре: к её достижениям восходят древнейшие традиции математики (деление круга на 360 </a:t>
            </a:r>
            <a:r>
              <a:rPr lang="ru-RU" sz="2200" dirty="0">
                <a:latin typeface="Circe"/>
                <a:hlinkClick r:id="rId2" tooltip="Градус (геометрия)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градусов</a:t>
            </a:r>
            <a:r>
              <a:rPr lang="ru-RU" sz="2200" dirty="0">
                <a:latin typeface="Circe"/>
              </a:rPr>
              <a:t> и другие единицы </a:t>
            </a:r>
            <a:r>
              <a:rPr lang="ru-RU" sz="2200" u="sng" dirty="0">
                <a:latin typeface="Circe"/>
              </a:rPr>
              <a:t>шестидесятеричной</a:t>
            </a:r>
            <a:r>
              <a:rPr lang="ru-RU" sz="2200" u="sng" dirty="0">
                <a:latin typeface="Circe"/>
                <a:hlinkClick r:id="rId3" tooltip="Шестидесятеричная система счисления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 </a:t>
            </a:r>
            <a:r>
              <a:rPr lang="ru-RU" sz="2200" dirty="0">
                <a:latin typeface="Circe"/>
                <a:hlinkClick r:id="rId3" tooltip="Шестидесятеричная система счисления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системы исчисления</a:t>
            </a:r>
            <a:r>
              <a:rPr lang="ru-RU" sz="2200" dirty="0">
                <a:latin typeface="Circe"/>
              </a:rPr>
              <a:t>), </a:t>
            </a:r>
            <a:r>
              <a:rPr lang="ru-RU" sz="2200" dirty="0">
                <a:latin typeface="Circe"/>
                <a:hlinkClick r:id="rId4" tooltip="Астрономия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астрономии</a:t>
            </a:r>
            <a:r>
              <a:rPr lang="ru-RU" sz="2200" dirty="0">
                <a:latin typeface="Circe"/>
              </a:rPr>
              <a:t> (</a:t>
            </a:r>
            <a:r>
              <a:rPr lang="ru-RU" sz="2200" dirty="0">
                <a:latin typeface="Circe"/>
                <a:hlinkClick r:id="rId5" tooltip="Зодиак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зодиак</a:t>
            </a:r>
            <a:r>
              <a:rPr lang="ru-RU" sz="2200" dirty="0">
                <a:latin typeface="Circe"/>
              </a:rPr>
              <a:t> и другие созвездия), </a:t>
            </a:r>
            <a:r>
              <a:rPr lang="ru-RU" sz="2200" dirty="0">
                <a:latin typeface="Circe"/>
                <a:hlinkClick r:id="rId6" tooltip="Астрология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астрология</a:t>
            </a:r>
            <a:r>
              <a:rPr lang="ru-RU" sz="2200" dirty="0">
                <a:latin typeface="Circe"/>
              </a:rPr>
              <a:t>; оказала серьёзное влияние на </a:t>
            </a:r>
            <a:r>
              <a:rPr lang="ru-RU" sz="2200" dirty="0">
                <a:latin typeface="Circe"/>
                <a:hlinkClick r:id="rId7" tooltip="Библия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библейскую</a:t>
            </a:r>
            <a:r>
              <a:rPr lang="ru-RU" sz="2200" dirty="0">
                <a:latin typeface="Circe"/>
              </a:rPr>
              <a:t> традицию (Миф о </a:t>
            </a:r>
            <a:r>
              <a:rPr lang="ru-RU" sz="2200" dirty="0">
                <a:latin typeface="Circe"/>
                <a:hlinkClick r:id="rId8" tooltip="Всемирный потоп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Потопе</a:t>
            </a:r>
            <a:r>
              <a:rPr lang="ru-RU" sz="2200" dirty="0">
                <a:latin typeface="Circe"/>
              </a:rPr>
              <a:t>, </a:t>
            </a:r>
            <a:r>
              <a:rPr lang="ru-RU" sz="2200" dirty="0">
                <a:latin typeface="Circe"/>
                <a:hlinkClick r:id="rId9" tooltip="Вавилонская башня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Вавилонской башне</a:t>
            </a:r>
            <a:r>
              <a:rPr lang="ru-RU" sz="2200" dirty="0">
                <a:latin typeface="Circe"/>
              </a:rPr>
              <a:t> и другие сюжеты)</a:t>
            </a:r>
            <a:br>
              <a:rPr lang="ru-RU" sz="2200" dirty="0">
                <a:latin typeface="Circe"/>
              </a:rPr>
            </a:br>
            <a:endParaRPr lang="ru-RU" sz="2200" dirty="0">
              <a:latin typeface="Circe"/>
            </a:endParaRPr>
          </a:p>
        </p:txBody>
      </p:sp>
      <p:pic>
        <p:nvPicPr>
          <p:cNvPr id="1036" name="Picture 12" descr="Искусство Месопотамии">
            <a:extLst>
              <a:ext uri="{FF2B5EF4-FFF2-40B4-BE49-F238E27FC236}">
                <a16:creationId xmlns:a16="http://schemas.microsoft.com/office/drawing/2014/main" id="{469B2100-6806-B444-FF45-AE6F6ED87730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5173" y="1974304"/>
            <a:ext cx="5181600" cy="388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33690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472143-48DF-E9E7-F10B-DD097E78B4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ru-RU" sz="2400" b="1" i="0" dirty="0">
                <a:solidFill>
                  <a:srgbClr val="FF6600"/>
                </a:solidFill>
                <a:effectLst/>
                <a:latin typeface="Circe"/>
              </a:rPr>
              <a:t>Двуречье</a:t>
            </a:r>
            <a:r>
              <a:rPr lang="ru-RU" sz="2400" b="0" i="0" dirty="0">
                <a:solidFill>
                  <a:srgbClr val="333333"/>
                </a:solidFill>
                <a:effectLst/>
                <a:latin typeface="Circe"/>
              </a:rPr>
              <a:t>, или по-другому </a:t>
            </a:r>
            <a:r>
              <a:rPr lang="ru-RU" sz="2400" b="1" i="0" dirty="0">
                <a:solidFill>
                  <a:srgbClr val="FF6600"/>
                </a:solidFill>
                <a:effectLst/>
                <a:latin typeface="Circe"/>
              </a:rPr>
              <a:t>Междуречье</a:t>
            </a:r>
            <a:r>
              <a:rPr lang="ru-RU" sz="2400" b="0" i="0" dirty="0">
                <a:solidFill>
                  <a:srgbClr val="333333"/>
                </a:solidFill>
                <a:effectLst/>
                <a:latin typeface="Circe"/>
              </a:rPr>
              <a:t> (</a:t>
            </a:r>
            <a:r>
              <a:rPr lang="ru-RU" sz="2400" b="1" i="0" dirty="0">
                <a:solidFill>
                  <a:srgbClr val="FF6600"/>
                </a:solidFill>
                <a:effectLst/>
                <a:latin typeface="Circe"/>
              </a:rPr>
              <a:t>Месопотамия</a:t>
            </a:r>
            <a:r>
              <a:rPr lang="ru-RU" sz="2400" b="0" i="0" dirty="0">
                <a:solidFill>
                  <a:srgbClr val="333333"/>
                </a:solidFill>
                <a:effectLst/>
                <a:latin typeface="Circe"/>
              </a:rPr>
              <a:t>) — это историческая область в Передней Азии между двумя реками — Тигр и Евфрат. Жители Двуречья в третьем тысячелетии до н. э. создали одну из древнейших цивилизаций с развитой духовной культурой.</a:t>
            </a:r>
            <a:endParaRPr lang="ru-RU" sz="2400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8B7C9208-31CB-B159-2D3F-101ABAB80BE6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89673" y="1825625"/>
            <a:ext cx="4078654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E752FBAD-13D4-D1A9-EDFB-B049EDD6EB27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400" b="0" i="0" dirty="0">
                <a:solidFill>
                  <a:srgbClr val="333333"/>
                </a:solidFill>
                <a:effectLst/>
                <a:latin typeface="Circe"/>
              </a:rPr>
              <a:t>Цивилизация в долине Тигра и Евфрата появилась, как и в Египте, благодаря ежегодным разливам рек, после которых в долине оставались плодородные почвы, удобренные илом. Произошло это примерно в то же время, что и в долине Нила, — более 5000 лет назад.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1978975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400FF28D-35EB-9385-E994-F215BE69A76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87105" y="436226"/>
            <a:ext cx="4432183" cy="5796794"/>
          </a:xfrm>
        </p:spPr>
        <p:txBody>
          <a:bodyPr>
            <a:normAutofit/>
          </a:bodyPr>
          <a:lstStyle/>
          <a:p>
            <a:r>
              <a:rPr lang="ru-RU" sz="2400" b="0" i="0" dirty="0">
                <a:solidFill>
                  <a:srgbClr val="333333"/>
                </a:solidFill>
                <a:effectLst/>
                <a:latin typeface="Circe"/>
              </a:rPr>
              <a:t>Тигр и Евфрат были основными источниками воды, столь необходимой для ведения сельского хозяйства в этой стране с жарким климатом. Между этими реками располагалась широкая равнина. </a:t>
            </a:r>
            <a:r>
              <a:rPr lang="ru-RU" sz="2400" b="1" dirty="0"/>
              <a:t>Бурные разливы рек обрушивались на селения и загоны для скота. Приходилось строить насыпи по берегам, чтобы наводнением не смыло посевы на полях. </a:t>
            </a:r>
            <a:r>
              <a:rPr lang="ru-RU" sz="2400" b="0" i="0" dirty="0">
                <a:solidFill>
                  <a:srgbClr val="333333"/>
                </a:solidFill>
                <a:effectLst/>
                <a:latin typeface="Circe"/>
              </a:rPr>
              <a:t> А для орошения полей и садов создавали систему каналов и водохранилищ. </a:t>
            </a:r>
            <a:endParaRPr lang="ru-RU" sz="2400" b="1" dirty="0"/>
          </a:p>
        </p:txBody>
      </p:sp>
      <p:pic>
        <p:nvPicPr>
          <p:cNvPr id="2050" name="Picture 2" descr="Древнее Междуречье • История, Всеобщая история. Древний мир | Фоксфорд  Учебник">
            <a:extLst>
              <a:ext uri="{FF2B5EF4-FFF2-40B4-BE49-F238E27FC236}">
                <a16:creationId xmlns:a16="http://schemas.microsoft.com/office/drawing/2014/main" id="{BB7F2CB9-D987-92E9-482B-45483448FD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4118" y="1082911"/>
            <a:ext cx="5661025" cy="4692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2925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217DAE-DB56-B60D-975A-C4F0E3D107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ru-RU" sz="2000" b="0" i="0" dirty="0">
                <a:solidFill>
                  <a:srgbClr val="333333"/>
                </a:solidFill>
                <a:effectLst/>
                <a:latin typeface="Circe"/>
              </a:rPr>
              <a:t>Урожайность в долине двух рек была очень высокой: в удачные годы можно было собрать два урожая вместо одного, поэтому основная часть населения Междуречья занималась земледелием. Из зерновых культур селяне выращивали пшеницу, просо, ячмень и кунжут, а в огородах растили лук, горох, репу, свёклу, редис, огурцы.</a:t>
            </a:r>
            <a:endParaRPr lang="ru-RU" sz="20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BD37187-C84E-9023-BC0F-9E052FAC9C3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89460" y="1690688"/>
            <a:ext cx="5181600" cy="4351338"/>
          </a:xfrm>
        </p:spPr>
        <p:txBody>
          <a:bodyPr>
            <a:normAutofit/>
          </a:bodyPr>
          <a:lstStyle/>
          <a:p>
            <a:pPr algn="just"/>
            <a:r>
              <a:rPr lang="ru-RU" sz="2000" b="0" i="0" dirty="0">
                <a:solidFill>
                  <a:srgbClr val="333333"/>
                </a:solidFill>
                <a:effectLst/>
                <a:latin typeface="Circe"/>
              </a:rPr>
              <a:t>Также земледельцы ухаживали за садами, состоящими из винограда, гранатовых деревьев и финиковых пальм. Финиковое дерево имело особенное значение для хозяйства жителей древнего Двуречья. Финики они ели сами и отдавали скоту, из их сока изготавливали напитки, из листьев и коры плели различные предметы.</a:t>
            </a:r>
            <a:endParaRPr lang="ru-RU" sz="2000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792176C9-DB9F-8CF3-BBC3-3CAC5321CC4E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9650" y="1690688"/>
            <a:ext cx="3408926" cy="4679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Узагальнення за Ісеместр | Тест з всесвітньої історії – «На Урок»">
            <a:extLst>
              <a:ext uri="{FF2B5EF4-FFF2-40B4-BE49-F238E27FC236}">
                <a16:creationId xmlns:a16="http://schemas.microsoft.com/office/drawing/2014/main" id="{E514AF84-FF86-A60F-3BE6-16951DF6DC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5686" y="3942570"/>
            <a:ext cx="2298049" cy="2240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72420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51691E-6C8F-91B5-7F14-4ACD465328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1437" y="398681"/>
            <a:ext cx="5067301" cy="5414889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2200" dirty="0">
                <a:solidFill>
                  <a:srgbClr val="333333"/>
                </a:solidFill>
                <a:latin typeface="Circe"/>
              </a:rPr>
              <a:t>Страна была не богата природными ресурсами — в избытке были только глина и тростник, которые активно применялись в строительстве храмов и дворцов, а также для создания ремесленных изделий. Даже для записей древние жители Междуречья использовали таблички из глины. Хотя глина и была главным строительным материалом, из-за недостатка дерева для разведения огня кирпичи из неё почти не обжигали. Обожжённый кирпич использовали только для нижних слоёв стен общественных зданий и самых богатых домов. Верхние части сооружений строили из необожжённого кирпича. </a:t>
            </a:r>
            <a:br>
              <a:rPr lang="ru-RU" sz="2200" dirty="0">
                <a:solidFill>
                  <a:srgbClr val="333333"/>
                </a:solidFill>
                <a:latin typeface="Circe"/>
              </a:rPr>
            </a:br>
            <a:r>
              <a:rPr lang="ru-RU" sz="2200" dirty="0">
                <a:solidFill>
                  <a:srgbClr val="333333"/>
                </a:solidFill>
                <a:latin typeface="Circe"/>
              </a:rPr>
              <a:t>Металлы, строительный камень и дерево приходилось доставлять в Междуречье из соседних стран.</a:t>
            </a:r>
            <a:br>
              <a:rPr lang="ru-RU" sz="2200" dirty="0">
                <a:solidFill>
                  <a:srgbClr val="333333"/>
                </a:solidFill>
                <a:latin typeface="Circe"/>
              </a:rPr>
            </a:br>
            <a:endParaRPr lang="ru-RU" sz="2200" dirty="0"/>
          </a:p>
        </p:txBody>
      </p:sp>
      <p:pic>
        <p:nvPicPr>
          <p:cNvPr id="8198" name="Picture 6" descr="Сырцовый (необожженный) кирпич из долины Царей (Египет) - Кирпичная  библиотека Талпа Б.В.">
            <a:extLst>
              <a:ext uri="{FF2B5EF4-FFF2-40B4-BE49-F238E27FC236}">
                <a16:creationId xmlns:a16="http://schemas.microsoft.com/office/drawing/2014/main" id="{0104E073-5DD4-CD35-0E41-F1D3DA0813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6302" y="520117"/>
            <a:ext cx="4151910" cy="2768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Древнее Двуречье. 5 класс - презентация онлайн">
            <a:extLst>
              <a:ext uri="{FF2B5EF4-FFF2-40B4-BE49-F238E27FC236}">
                <a16:creationId xmlns:a16="http://schemas.microsoft.com/office/drawing/2014/main" id="{43F20746-C5F9-8381-0630-0670EFBA56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6302" y="3487808"/>
            <a:ext cx="4144843" cy="2850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50505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E98588B-2055-431B-1CAC-5B86E0D630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ru-RU" sz="1600" b="0" i="0" dirty="0">
                <a:solidFill>
                  <a:srgbClr val="333333"/>
                </a:solidFill>
                <a:effectLst/>
                <a:latin typeface="Circe"/>
              </a:rPr>
              <a:t>Шумеры считаются создателями письменности — ещё в середине четвёртого тысячелетия до н. э. у них появилась </a:t>
            </a:r>
            <a:r>
              <a:rPr lang="ru-RU" sz="1600" b="1" i="0" dirty="0">
                <a:solidFill>
                  <a:srgbClr val="FF6600"/>
                </a:solidFill>
                <a:effectLst/>
                <a:latin typeface="Circe"/>
              </a:rPr>
              <a:t>клинопись</a:t>
            </a:r>
            <a:r>
              <a:rPr lang="ru-RU" sz="1600" b="0" i="0" dirty="0">
                <a:solidFill>
                  <a:srgbClr val="333333"/>
                </a:solidFill>
                <a:effectLst/>
                <a:latin typeface="Circe"/>
              </a:rPr>
              <a:t>. Чтобы учитывать имущество и точно знать, сколько налогов отправляется в казну, в шумерских городах придумали специальные знаки-рисунки. Эти знаки выдавливались на глиняных табличках тростниковой палочкой, имеющей форму клина на конце, — отсюда и название письменности. Значки обозначали не только понятия, но и сочетания букв. Всего в клинописи использовалось несколько сотен знаков.</a:t>
            </a:r>
            <a:endParaRPr lang="ru-RU" sz="1600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6F064B6-C6A1-F26C-4042-F1BDBBA2A80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Autofit/>
          </a:bodyPr>
          <a:lstStyle/>
          <a:p>
            <a:pPr algn="just"/>
            <a:r>
              <a:rPr lang="ru-RU" sz="1800" b="0" i="0" dirty="0">
                <a:solidFill>
                  <a:srgbClr val="333333"/>
                </a:solidFill>
                <a:effectLst/>
                <a:latin typeface="Circe"/>
              </a:rPr>
              <a:t>Таблички с текстом высушивали на солнце, а некоторые, имеющие важные надписи, обжигали в печи. Такие записи были защищены от воздействия воды и огня, поэтому сохранились до наших дней и служат источником ценной информации о далёкой древности. Например, учёные сумели расшифровать записанное на табличках </a:t>
            </a:r>
            <a:r>
              <a:rPr lang="ru-RU" sz="1800" b="0" i="0" dirty="0" err="1">
                <a:solidFill>
                  <a:srgbClr val="333333"/>
                </a:solidFill>
                <a:effectLst/>
                <a:latin typeface="Circe"/>
              </a:rPr>
              <a:t>древнешумерское</a:t>
            </a:r>
            <a:r>
              <a:rPr lang="ru-RU" sz="1800" b="0" i="0" dirty="0">
                <a:solidFill>
                  <a:srgbClr val="333333"/>
                </a:solidFill>
                <a:effectLst/>
                <a:latin typeface="Circe"/>
              </a:rPr>
              <a:t> литературное произведение — «</a:t>
            </a:r>
            <a:r>
              <a:rPr lang="ru-RU" sz="1800" b="1" i="0" dirty="0">
                <a:solidFill>
                  <a:srgbClr val="FF6600"/>
                </a:solidFill>
                <a:effectLst/>
                <a:latin typeface="Circe"/>
              </a:rPr>
              <a:t>Эпос о Гильгамеше</a:t>
            </a:r>
            <a:r>
              <a:rPr lang="ru-RU" sz="1800" b="0" i="0" dirty="0">
                <a:solidFill>
                  <a:srgbClr val="333333"/>
                </a:solidFill>
                <a:effectLst/>
                <a:latin typeface="Circe"/>
              </a:rPr>
              <a:t>».</a:t>
            </a:r>
          </a:p>
          <a:p>
            <a:pPr algn="just"/>
            <a:r>
              <a:rPr lang="ru-RU" sz="2000" b="1" i="0" dirty="0">
                <a:solidFill>
                  <a:srgbClr val="FF6600"/>
                </a:solidFill>
                <a:effectLst/>
                <a:latin typeface="Circe"/>
              </a:rPr>
              <a:t>Клинопись</a:t>
            </a:r>
            <a:r>
              <a:rPr lang="ru-RU" sz="2000" b="0" i="0" dirty="0">
                <a:solidFill>
                  <a:srgbClr val="333333"/>
                </a:solidFill>
                <a:effectLst/>
                <a:latin typeface="Circe"/>
              </a:rPr>
              <a:t> — древнейшая система письма, зародившаяся в Древнем Междуречье. Своё название получила от клинообразных знаков, из которых она состоит.</a:t>
            </a:r>
            <a:endParaRPr lang="ru-RU" sz="2000" dirty="0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B28AFA55-08FF-1D4D-BA97-8342A9C53D3C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116" y="1825625"/>
            <a:ext cx="4855767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8774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289052-D2EE-B639-C3A1-784A33686E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200" b="0" i="0" dirty="0">
                <a:solidFill>
                  <a:srgbClr val="333333"/>
                </a:solidFill>
                <a:effectLst/>
                <a:latin typeface="Circe"/>
              </a:rPr>
              <a:t>В Междуречье были созданы многочисленные школы, где мальчиков, которые хотели стать чиновниками и жрецами, учили считать и читать. Обучение было платным, поэтому его могли себе позволить только дети из знатных семей. Строгих учителей называли «отцами», а учеников —  «сыновьями» школы. Уроки длились от восхода до заката солнца.</a:t>
            </a:r>
            <a:endParaRPr lang="ru-RU" sz="2200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00EAFAF-6BCB-0BB4-4104-1E53EB7A3968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rtl="0"/>
            <a:r>
              <a:rPr lang="ru-RU" sz="2000" b="0" i="0" dirty="0">
                <a:solidFill>
                  <a:srgbClr val="333333"/>
                </a:solidFill>
                <a:effectLst/>
                <a:latin typeface="Circe"/>
              </a:rPr>
              <a:t>Научиться читать и писать в Древнем Двуречье было так же трудно, как и в Египте — чтобы в совершенстве овладеть клинописью, нужно было посещать школу много лет.</a:t>
            </a:r>
          </a:p>
          <a:p>
            <a:pPr rtl="0"/>
            <a:r>
              <a:rPr lang="ru-RU" sz="2000" b="0" i="0" dirty="0">
                <a:solidFill>
                  <a:srgbClr val="333333"/>
                </a:solidFill>
                <a:effectLst/>
                <a:latin typeface="Circe"/>
              </a:rPr>
              <a:t>Большое внимание уделялось также изучению математики — она была нужна для измерений при возведении плотин и дамб и расчётов массы грузов, которые перевозили корабли. Особенно почитали в Междуречье число 60: оно признавалось священным.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3D91F095-6FC7-E281-655E-E7FA64FAE15C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339940"/>
            <a:ext cx="5181600" cy="3322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16457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CFE261-4C7A-4EE2-1A12-71CBD4F450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i="0" dirty="0">
                <a:solidFill>
                  <a:srgbClr val="333333"/>
                </a:solidFill>
                <a:effectLst/>
                <a:latin typeface="Circe"/>
              </a:rPr>
              <a:t>Религия в Междуречье</a:t>
            </a:r>
            <a:endParaRPr lang="ru-RU" sz="3200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8EDDDCE-4614-1087-FD9C-BCFAA7D8061C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pPr algn="l" rtl="0"/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В Древнем Междуречье верили в многочисленных богов, обожествлялись также небо, земля и вода. </a:t>
            </a:r>
          </a:p>
          <a:p>
            <a:pPr algn="l"/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В центре города возводили </a:t>
            </a:r>
            <a:r>
              <a:rPr lang="ru-RU" b="1" i="0" dirty="0">
                <a:solidFill>
                  <a:srgbClr val="FF6600"/>
                </a:solidFill>
                <a:effectLst/>
                <a:latin typeface="Circe"/>
              </a:rPr>
              <a:t>зиккурат</a:t>
            </a:r>
            <a:r>
              <a:rPr lang="ru-RU" b="1" i="0" dirty="0">
                <a:solidFill>
                  <a:srgbClr val="333333"/>
                </a:solidFill>
                <a:effectLst/>
                <a:latin typeface="Circe"/>
              </a:rPr>
              <a:t> </a:t>
            </a:r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— высокую ступенчатую башню, вверху которой находился храм бога. В каждой местности был свой особо почитаемый бог, олицетворявший высшие силы. Где-то почитали больше бога солнца </a:t>
            </a:r>
            <a:r>
              <a:rPr lang="ru-RU" b="0" i="0" dirty="0" err="1">
                <a:solidFill>
                  <a:srgbClr val="333333"/>
                </a:solidFill>
                <a:effectLst/>
                <a:latin typeface="Circe"/>
              </a:rPr>
              <a:t>Шамаша</a:t>
            </a:r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, в где-то — бога луны Сина.</a:t>
            </a:r>
          </a:p>
          <a:p>
            <a:endParaRPr lang="ru-RU" dirty="0"/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CCE6BC36-239B-0AE0-CAD1-872F39243FF9}"/>
              </a:ext>
            </a:extLst>
          </p:cNvPr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2685104"/>
            <a:ext cx="5183188" cy="3324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98897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FE3569-4E68-3980-C5BB-E3AA858CA6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0" i="0" dirty="0">
                <a:solidFill>
                  <a:srgbClr val="333333"/>
                </a:solidFill>
                <a:effectLst/>
                <a:latin typeface="Circe"/>
              </a:rPr>
              <a:t>Религиозные обряды проводили жрецы, которым было разрешено подниматься в святилище в башне. Как и в Египте, жрецы Междуречья обладали колоссальными богатствами, они ухаживали за статуями богов, читали им молитвы, устраивали жертвоприношения в их честь.</a:t>
            </a:r>
            <a:endParaRPr lang="ru-RU" sz="2000" dirty="0"/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6EDE1938-6013-9953-AB05-FF87E5669893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906" y="1691299"/>
            <a:ext cx="3083330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>
            <a:extLst>
              <a:ext uri="{FF2B5EF4-FFF2-40B4-BE49-F238E27FC236}">
                <a16:creationId xmlns:a16="http://schemas.microsoft.com/office/drawing/2014/main" id="{2CDEB7C9-9190-0D92-C748-DFD8EC34B178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7211" y="1708666"/>
            <a:ext cx="139065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5FE8F606-E9AD-6CF2-B900-FEB436B435FD}"/>
              </a:ext>
            </a:extLst>
          </p:cNvPr>
          <p:cNvSpPr txBox="1"/>
          <p:nvPr/>
        </p:nvSpPr>
        <p:spPr>
          <a:xfrm>
            <a:off x="4717211" y="3648457"/>
            <a:ext cx="2525087" cy="3691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0" i="0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Бог Солнца </a:t>
            </a:r>
            <a:r>
              <a:rPr lang="ru-RU" b="0" i="0" dirty="0" err="1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Шамаш</a:t>
            </a:r>
            <a:endParaRPr lang="ru-RU" dirty="0"/>
          </a:p>
        </p:txBody>
      </p:sp>
      <p:pic>
        <p:nvPicPr>
          <p:cNvPr id="7178" name="Picture 10" descr="Шумерский бог Луны. Бог Луны у египтян">
            <a:extLst>
              <a:ext uri="{FF2B5EF4-FFF2-40B4-BE49-F238E27FC236}">
                <a16:creationId xmlns:a16="http://schemas.microsoft.com/office/drawing/2014/main" id="{11168785-402D-1E15-FA20-D6B5A464A9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3208" y="1825625"/>
            <a:ext cx="2711908" cy="1559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C2D3D74A-E036-AAA8-1CC3-8E63A7FA6B12}"/>
              </a:ext>
            </a:extLst>
          </p:cNvPr>
          <p:cNvSpPr txBox="1"/>
          <p:nvPr/>
        </p:nvSpPr>
        <p:spPr>
          <a:xfrm>
            <a:off x="8084192" y="3444897"/>
            <a:ext cx="21909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0" i="0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Бог Луны Син</a:t>
            </a:r>
            <a:endParaRPr lang="ru-RU" dirty="0"/>
          </a:p>
        </p:txBody>
      </p:sp>
      <p:pic>
        <p:nvPicPr>
          <p:cNvPr id="7182" name="Picture 14" descr="Эа (бог) — Википедия">
            <a:extLst>
              <a:ext uri="{FF2B5EF4-FFF2-40B4-BE49-F238E27FC236}">
                <a16:creationId xmlns:a16="http://schemas.microsoft.com/office/drawing/2014/main" id="{B01555B9-F3D8-ECD8-F27D-A0E58B1E90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1547" y="4156483"/>
            <a:ext cx="1390650" cy="1801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C3C9CAD2-5ECB-D584-E6A0-FCD45B573E20}"/>
              </a:ext>
            </a:extLst>
          </p:cNvPr>
          <p:cNvSpPr txBox="1"/>
          <p:nvPr/>
        </p:nvSpPr>
        <p:spPr>
          <a:xfrm>
            <a:off x="4639112" y="6023387"/>
            <a:ext cx="2494514" cy="37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0" i="0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Бог воды </a:t>
            </a:r>
            <a:r>
              <a:rPr lang="ru-RU" b="0" i="0" dirty="0" err="1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Эа</a:t>
            </a:r>
            <a:endParaRPr lang="ru-RU" dirty="0"/>
          </a:p>
        </p:txBody>
      </p:sp>
      <p:pic>
        <p:nvPicPr>
          <p:cNvPr id="7186" name="Picture 18" descr="Ассирийская молитва Иштар &quot;Хорошо молиться тебе&quot; . | ВКонтакте">
            <a:extLst>
              <a:ext uri="{FF2B5EF4-FFF2-40B4-BE49-F238E27FC236}">
                <a16:creationId xmlns:a16="http://schemas.microsoft.com/office/drawing/2014/main" id="{D7CCD97D-6A37-1DC6-30D4-2EDD2F005F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3208" y="4003793"/>
            <a:ext cx="1639515" cy="2186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F1AE4DBC-B2AF-2918-C769-2543ACEA95F4}"/>
              </a:ext>
            </a:extLst>
          </p:cNvPr>
          <p:cNvSpPr txBox="1"/>
          <p:nvPr/>
        </p:nvSpPr>
        <p:spPr>
          <a:xfrm>
            <a:off x="9427828" y="4457552"/>
            <a:ext cx="219092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0" i="0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Богиня плодородия и любви Иштар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208785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</TotalTime>
  <Words>578</Words>
  <Application>Microsoft Office PowerPoint</Application>
  <PresentationFormat>Широкоэкранный</PresentationFormat>
  <Paragraphs>26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Circe</vt:lpstr>
      <vt:lpstr>Georgia</vt:lpstr>
      <vt:lpstr>Тема Office</vt:lpstr>
      <vt:lpstr>Древнее Двуречье</vt:lpstr>
      <vt:lpstr>Двуречье, или по-другому Междуречье (Месопотамия) — это историческая область в Передней Азии между двумя реками — Тигр и Евфрат. Жители Двуречья в третьем тысячелетии до н. э. создали одну из древнейших цивилизаций с развитой духовной культурой.</vt:lpstr>
      <vt:lpstr>Тигр и Евфрат были основными источниками воды, столь необходимой для ведения сельского хозяйства в этой стране с жарким климатом. Между этими реками располагалась широкая равнина. Бурные разливы рек обрушивались на селения и загоны для скота. Приходилось строить насыпи по берегам, чтобы наводнением не смыло посевы на полях.  А для орошения полей и садов создавали систему каналов и водохранилищ. </vt:lpstr>
      <vt:lpstr>Урожайность в долине двух рек была очень высокой: в удачные годы можно было собрать два урожая вместо одного, поэтому основная часть населения Междуречья занималась земледелием. Из зерновых культур селяне выращивали пшеницу, просо, ячмень и кунжут, а в огородах растили лук, горох, репу, свёклу, редис, огурцы.</vt:lpstr>
      <vt:lpstr>Страна была не богата природными ресурсами — в избытке были только глина и тростник, которые активно применялись в строительстве храмов и дворцов, а также для создания ремесленных изделий. Даже для записей древние жители Междуречья использовали таблички из глины. Хотя глина и была главным строительным материалом, из-за недостатка дерева для разведения огня кирпичи из неё почти не обжигали. Обожжённый кирпич использовали только для нижних слоёв стен общественных зданий и самых богатых домов. Верхние части сооружений строили из необожжённого кирпича.  Металлы, строительный камень и дерево приходилось доставлять в Междуречье из соседних стран. </vt:lpstr>
      <vt:lpstr>Шумеры считаются создателями письменности — ещё в середине четвёртого тысячелетия до н. э. у них появилась клинопись. Чтобы учитывать имущество и точно знать, сколько налогов отправляется в казну, в шумерских городах придумали специальные знаки-рисунки. Эти знаки выдавливались на глиняных табличках тростниковой палочкой, имеющей форму клина на конце, — отсюда и название письменности. Значки обозначали не только понятия, но и сочетания букв. Всего в клинописи использовалось несколько сотен знаков.</vt:lpstr>
      <vt:lpstr>В Междуречье были созданы многочисленные школы, где мальчиков, которые хотели стать чиновниками и жрецами, учили считать и читать. Обучение было платным, поэтому его могли себе позволить только дети из знатных семей. Строгих учителей называли «отцами», а учеников —  «сыновьями» школы. Уроки длились от восхода до заката солнца.</vt:lpstr>
      <vt:lpstr>Религия в Междуречье</vt:lpstr>
      <vt:lpstr>Религиозные обряды проводили жрецы, которым было разрешено подниматься в святилище в башне. Как и в Египте, жрецы Междуречья обладали колоссальными богатствами, они ухаживали за статуями богов, читали им молитвы, устраивали жертвоприношения в их честь.</vt:lpstr>
      <vt:lpstr> Древняя Месопотамия оставила глубокий след в мировой культуре: к её достижениям восходят древнейшие традиции математики (деление круга на 360 градусов и другие единицы шестидесятеричной системы исчисления), астрономии (зодиак и другие созвездия), астрология; оказала серьёзное влияние на библейскую традицию (Миф о Потопе, Вавилонской башне и другие сюжеты)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Древнее Двуречье</dc:title>
  <dc:creator>Равшан Гафуров</dc:creator>
  <cp:lastModifiedBy>Артём Короник</cp:lastModifiedBy>
  <cp:revision>17</cp:revision>
  <dcterms:created xsi:type="dcterms:W3CDTF">2022-10-29T16:44:25Z</dcterms:created>
  <dcterms:modified xsi:type="dcterms:W3CDTF">2022-11-01T14:26:52Z</dcterms:modified>
</cp:coreProperties>
</file>