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notesMasterIdLst>
    <p:notesMasterId r:id="rId47"/>
  </p:notesMasterIdLst>
  <p:sldIdLst>
    <p:sldId id="293" r:id="rId11"/>
    <p:sldId id="312" r:id="rId12"/>
    <p:sldId id="328" r:id="rId13"/>
    <p:sldId id="322" r:id="rId14"/>
    <p:sldId id="317" r:id="rId15"/>
    <p:sldId id="321" r:id="rId16"/>
    <p:sldId id="268" r:id="rId17"/>
    <p:sldId id="331" r:id="rId18"/>
    <p:sldId id="301" r:id="rId19"/>
    <p:sldId id="294" r:id="rId20"/>
    <p:sldId id="304" r:id="rId21"/>
    <p:sldId id="330" r:id="rId22"/>
    <p:sldId id="316" r:id="rId23"/>
    <p:sldId id="308" r:id="rId24"/>
    <p:sldId id="318" r:id="rId25"/>
    <p:sldId id="315" r:id="rId26"/>
    <p:sldId id="295" r:id="rId27"/>
    <p:sldId id="313" r:id="rId28"/>
    <p:sldId id="296" r:id="rId29"/>
    <p:sldId id="305" r:id="rId30"/>
    <p:sldId id="306" r:id="rId31"/>
    <p:sldId id="303" r:id="rId32"/>
    <p:sldId id="270" r:id="rId33"/>
    <p:sldId id="299" r:id="rId34"/>
    <p:sldId id="300" r:id="rId35"/>
    <p:sldId id="290" r:id="rId36"/>
    <p:sldId id="329" r:id="rId37"/>
    <p:sldId id="319" r:id="rId38"/>
    <p:sldId id="260" r:id="rId39"/>
    <p:sldId id="324" r:id="rId40"/>
    <p:sldId id="325" r:id="rId41"/>
    <p:sldId id="327" r:id="rId42"/>
    <p:sldId id="326" r:id="rId43"/>
    <p:sldId id="320" r:id="rId44"/>
    <p:sldId id="292" r:id="rId45"/>
    <p:sldId id="297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D676DDBE-E9CD-4BC9-97E1-653650416A39}">
          <p14:sldIdLst>
            <p14:sldId id="293"/>
            <p14:sldId id="312"/>
            <p14:sldId id="328"/>
            <p14:sldId id="322"/>
            <p14:sldId id="317"/>
            <p14:sldId id="321"/>
            <p14:sldId id="268"/>
            <p14:sldId id="331"/>
            <p14:sldId id="301"/>
            <p14:sldId id="294"/>
            <p14:sldId id="304"/>
            <p14:sldId id="330"/>
            <p14:sldId id="316"/>
            <p14:sldId id="308"/>
            <p14:sldId id="318"/>
            <p14:sldId id="315"/>
            <p14:sldId id="295"/>
            <p14:sldId id="313"/>
            <p14:sldId id="296"/>
            <p14:sldId id="305"/>
            <p14:sldId id="306"/>
            <p14:sldId id="303"/>
            <p14:sldId id="270"/>
            <p14:sldId id="299"/>
            <p14:sldId id="300"/>
            <p14:sldId id="290"/>
            <p14:sldId id="329"/>
            <p14:sldId id="319"/>
            <p14:sldId id="260"/>
            <p14:sldId id="324"/>
            <p14:sldId id="325"/>
            <p14:sldId id="327"/>
            <p14:sldId id="326"/>
            <p14:sldId id="320"/>
            <p14:sldId id="292"/>
            <p14:sldId id="297"/>
          </p14:sldIdLst>
        </p14:section>
        <p14:section name="Раздел без заголовка" id="{887091DB-55D2-45C9-9D01-E4EB8B81726D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2" autoAdjust="0"/>
    <p:restoredTop sz="94717" autoAdjust="0"/>
  </p:normalViewPr>
  <p:slideViewPr>
    <p:cSldViewPr>
      <p:cViewPr varScale="1">
        <p:scale>
          <a:sx n="63" d="100"/>
          <a:sy n="63" d="100"/>
        </p:scale>
        <p:origin x="-102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'[Диаграмма в Microsoft PowerPoint]Лист1'!$B$1</c:f>
              <c:strCache>
                <c:ptCount val="1"/>
                <c:pt idx="0">
                  <c:v>5 кл. нач.года</c:v>
                </c:pt>
              </c:strCache>
            </c:strRef>
          </c:tx>
          <c:cat>
            <c:strRef>
              <c:f>'[Диаграмма в Microsoft PowerPoint]Лист1'!$A$2:$A$8</c:f>
              <c:strCache>
                <c:ptCount val="7"/>
                <c:pt idx="0">
                  <c:v>действия целеполагания</c:v>
                </c:pt>
                <c:pt idx="1">
                  <c:v>действия контроля и оценки</c:v>
                </c:pt>
                <c:pt idx="2">
                  <c:v>положительная мотивация КОД</c:v>
                </c:pt>
                <c:pt idx="3">
                  <c:v>активность познавательной деятельности</c:v>
                </c:pt>
                <c:pt idx="4">
                  <c:v>проявление инициативы</c:v>
                </c:pt>
                <c:pt idx="5">
                  <c:v>проявление самостоятельности</c:v>
                </c:pt>
                <c:pt idx="6">
                  <c:v>проявление ответственности</c:v>
                </c:pt>
              </c:strCache>
            </c:strRef>
          </c:cat>
          <c:val>
            <c:numRef>
              <c:f>'[Диаграмма в Microsoft PowerPoint]Лист1'!$B$2:$B$8</c:f>
              <c:numCache>
                <c:formatCode>General</c:formatCode>
                <c:ptCount val="7"/>
                <c:pt idx="0">
                  <c:v>45</c:v>
                </c:pt>
                <c:pt idx="1">
                  <c:v>60</c:v>
                </c:pt>
                <c:pt idx="2">
                  <c:v>91</c:v>
                </c:pt>
                <c:pt idx="3">
                  <c:v>65</c:v>
                </c:pt>
                <c:pt idx="4">
                  <c:v>42</c:v>
                </c:pt>
                <c:pt idx="5">
                  <c:v>60</c:v>
                </c:pt>
                <c:pt idx="6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E91-48B7-93B6-A357F327A26D}"/>
            </c:ext>
          </c:extLst>
        </c:ser>
        <c:ser>
          <c:idx val="1"/>
          <c:order val="1"/>
          <c:tx>
            <c:strRef>
              <c:f>'[Диаграмма в Microsoft PowerPoint]Лист1'!$C$1</c:f>
              <c:strCache>
                <c:ptCount val="1"/>
                <c:pt idx="0">
                  <c:v>5 кл. IIIчетв.</c:v>
                </c:pt>
              </c:strCache>
            </c:strRef>
          </c:tx>
          <c:spPr>
            <a:effectLst>
              <a:outerShdw blurRad="50800" dist="50800" dir="5400000" algn="ctr" rotWithShape="0">
                <a:schemeClr val="accent3">
                  <a:lumMod val="60000"/>
                  <a:lumOff val="40000"/>
                </a:schemeClr>
              </a:outerShdw>
            </a:effectLst>
          </c:spPr>
          <c:cat>
            <c:strRef>
              <c:f>'[Диаграмма в Microsoft PowerPoint]Лист1'!$A$2:$A$8</c:f>
              <c:strCache>
                <c:ptCount val="7"/>
                <c:pt idx="0">
                  <c:v>действия целеполагания</c:v>
                </c:pt>
                <c:pt idx="1">
                  <c:v>действия контроля и оценки</c:v>
                </c:pt>
                <c:pt idx="2">
                  <c:v>положительная мотивация КОД</c:v>
                </c:pt>
                <c:pt idx="3">
                  <c:v>активность познавательной деятельности</c:v>
                </c:pt>
                <c:pt idx="4">
                  <c:v>проявление инициативы</c:v>
                </c:pt>
                <c:pt idx="5">
                  <c:v>проявление самостоятельности</c:v>
                </c:pt>
                <c:pt idx="6">
                  <c:v>проявление ответственности</c:v>
                </c:pt>
              </c:strCache>
            </c:strRef>
          </c:cat>
          <c:val>
            <c:numRef>
              <c:f>'[Диаграмма в Microsoft PowerPoint]Лист1'!$C$2:$C$8</c:f>
              <c:numCache>
                <c:formatCode>General</c:formatCode>
                <c:ptCount val="7"/>
                <c:pt idx="0">
                  <c:v>48</c:v>
                </c:pt>
                <c:pt idx="1">
                  <c:v>64</c:v>
                </c:pt>
                <c:pt idx="2">
                  <c:v>98</c:v>
                </c:pt>
                <c:pt idx="3">
                  <c:v>81</c:v>
                </c:pt>
                <c:pt idx="4">
                  <c:v>55</c:v>
                </c:pt>
                <c:pt idx="5">
                  <c:v>70</c:v>
                </c:pt>
                <c:pt idx="6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E91-48B7-93B6-A357F327A26D}"/>
            </c:ext>
          </c:extLst>
        </c:ser>
        <c:ser>
          <c:idx val="2"/>
          <c:order val="2"/>
          <c:tx>
            <c:strRef>
              <c:f>'[Диаграмма в Microsoft PowerPoint]Лист1'!$D$1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'[Диаграмма в Microsoft PowerPoint]Лист1'!$A$2:$A$8</c:f>
              <c:strCache>
                <c:ptCount val="7"/>
                <c:pt idx="0">
                  <c:v>действия целеполагания</c:v>
                </c:pt>
                <c:pt idx="1">
                  <c:v>действия контроля и оценки</c:v>
                </c:pt>
                <c:pt idx="2">
                  <c:v>положительная мотивация КОД</c:v>
                </c:pt>
                <c:pt idx="3">
                  <c:v>активность познавательной деятельности</c:v>
                </c:pt>
                <c:pt idx="4">
                  <c:v>проявление инициативы</c:v>
                </c:pt>
                <c:pt idx="5">
                  <c:v>проявление самостоятельности</c:v>
                </c:pt>
                <c:pt idx="6">
                  <c:v>проявление ответственности</c:v>
                </c:pt>
              </c:strCache>
            </c:strRef>
          </c:cat>
          <c:val>
            <c:numRef>
              <c:f>'[Диаграмма в Microsoft PowerPoint]Лист1'!$D$2:$D$8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E91-48B7-93B6-A357F327A26D}"/>
            </c:ext>
          </c:extLst>
        </c:ser>
        <c:dLbls/>
        <c:gapWidth val="0"/>
        <c:overlap val="10"/>
        <c:axId val="205665024"/>
        <c:axId val="205666560"/>
      </c:barChart>
      <c:catAx>
        <c:axId val="2056650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700" baseline="0"/>
            </a:pPr>
            <a:endParaRPr lang="ru-RU"/>
          </a:p>
        </c:txPr>
        <c:crossAx val="205666560"/>
        <c:crosses val="autoZero"/>
        <c:auto val="1"/>
        <c:lblAlgn val="ctr"/>
        <c:lblOffset val="100"/>
      </c:catAx>
      <c:valAx>
        <c:axId val="205666560"/>
        <c:scaling>
          <c:orientation val="minMax"/>
          <c:max val="100"/>
        </c:scaling>
        <c:axPos val="l"/>
        <c:majorGridlines/>
        <c:numFmt formatCode="General" sourceLinked="1"/>
        <c:tickLblPos val="nextTo"/>
        <c:crossAx val="205665024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3970650086498324"/>
          <c:y val="0.16260836214276847"/>
          <c:w val="0.250845144190328"/>
          <c:h val="0.38429267663070121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F15E4E-15B3-422C-97AE-1ECAEDCE0A9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71C0A0D-48CA-45BA-9211-8C2991593715}">
      <dgm:prSet phldrT="[Текст]" custT="1"/>
      <dgm:spPr>
        <a:solidFill>
          <a:srgbClr val="70DA46"/>
        </a:solidFill>
      </dgm:spPr>
      <dgm:t>
        <a:bodyPr/>
        <a:lstStyle/>
        <a:p>
          <a:r>
            <a:rPr lang="ru-RU" sz="3600" dirty="0" err="1" smtClean="0">
              <a:solidFill>
                <a:schemeClr val="tx1"/>
              </a:solidFill>
            </a:rPr>
            <a:t>Познаватель-ная</a:t>
          </a:r>
          <a:r>
            <a:rPr lang="ru-RU" sz="3600" dirty="0" smtClean="0">
              <a:solidFill>
                <a:schemeClr val="tx1"/>
              </a:solidFill>
            </a:rPr>
            <a:t> активность</a:t>
          </a:r>
          <a:endParaRPr lang="ru-RU" sz="3600" dirty="0">
            <a:solidFill>
              <a:schemeClr val="tx1"/>
            </a:solidFill>
          </a:endParaRPr>
        </a:p>
      </dgm:t>
    </dgm:pt>
    <dgm:pt modelId="{84FC8D14-675E-4E1B-8DCF-A5710C04720F}" type="parTrans" cxnId="{498D6675-1317-4F5A-927C-1DDE3C89E915}">
      <dgm:prSet/>
      <dgm:spPr/>
      <dgm:t>
        <a:bodyPr/>
        <a:lstStyle/>
        <a:p>
          <a:endParaRPr lang="ru-RU"/>
        </a:p>
      </dgm:t>
    </dgm:pt>
    <dgm:pt modelId="{D727DBA8-8F29-4110-BB64-0DAFC2EAAA32}" type="sibTrans" cxnId="{498D6675-1317-4F5A-927C-1DDE3C89E915}">
      <dgm:prSet/>
      <dgm:spPr/>
      <dgm:t>
        <a:bodyPr/>
        <a:lstStyle/>
        <a:p>
          <a:endParaRPr lang="ru-RU"/>
        </a:p>
      </dgm:t>
    </dgm:pt>
    <dgm:pt modelId="{2D1AC431-C15E-4785-AE3E-76759744E907}">
      <dgm:prSet phldrT="[Текст]" custT="1"/>
      <dgm:spPr>
        <a:solidFill>
          <a:srgbClr val="70DA46"/>
        </a:solidFill>
      </dgm:spPr>
      <dgm:t>
        <a:bodyPr/>
        <a:lstStyle/>
        <a:p>
          <a:r>
            <a:rPr lang="ru-RU" sz="4000" b="1" dirty="0" smtClean="0">
              <a:solidFill>
                <a:schemeClr val="tx1"/>
              </a:solidFill>
            </a:rPr>
            <a:t>Успешная</a:t>
          </a:r>
        </a:p>
        <a:p>
          <a:r>
            <a:rPr lang="ru-RU" sz="4000" b="1" dirty="0" smtClean="0">
              <a:solidFill>
                <a:schemeClr val="tx1"/>
              </a:solidFill>
            </a:rPr>
            <a:t>личность</a:t>
          </a:r>
          <a:endParaRPr lang="ru-RU" sz="4000" b="1" dirty="0">
            <a:solidFill>
              <a:schemeClr val="tx1"/>
            </a:solidFill>
          </a:endParaRPr>
        </a:p>
      </dgm:t>
    </dgm:pt>
    <dgm:pt modelId="{2F661F7A-AF75-4677-8C97-DF9452FB6DEE}" type="parTrans" cxnId="{CC023F02-92A1-4B4F-8CE7-E79DF9FF8072}">
      <dgm:prSet/>
      <dgm:spPr/>
      <dgm:t>
        <a:bodyPr/>
        <a:lstStyle/>
        <a:p>
          <a:endParaRPr lang="ru-RU"/>
        </a:p>
      </dgm:t>
    </dgm:pt>
    <dgm:pt modelId="{46A7D305-0440-4AD2-823F-DC165BE6D4D8}" type="sibTrans" cxnId="{CC023F02-92A1-4B4F-8CE7-E79DF9FF8072}">
      <dgm:prSet/>
      <dgm:spPr/>
      <dgm:t>
        <a:bodyPr/>
        <a:lstStyle/>
        <a:p>
          <a:endParaRPr lang="ru-RU"/>
        </a:p>
      </dgm:t>
    </dgm:pt>
    <dgm:pt modelId="{85185C02-6819-477A-AE1E-C141CAF1D678}">
      <dgm:prSet phldrT="[Текст]" custT="1"/>
      <dgm:spPr>
        <a:solidFill>
          <a:srgbClr val="70DA46"/>
        </a:solidFill>
      </dgm:spPr>
      <dgm:t>
        <a:bodyPr/>
        <a:lstStyle/>
        <a:p>
          <a:r>
            <a:rPr lang="ru-RU" sz="3600" b="0" dirty="0" smtClean="0">
              <a:solidFill>
                <a:schemeClr val="tx1"/>
              </a:solidFill>
            </a:rPr>
            <a:t>Что?</a:t>
          </a:r>
        </a:p>
        <a:p>
          <a:r>
            <a:rPr lang="ru-RU" sz="3600" b="0" dirty="0" smtClean="0">
              <a:solidFill>
                <a:schemeClr val="tx1"/>
              </a:solidFill>
            </a:rPr>
            <a:t>Зачем?</a:t>
          </a:r>
        </a:p>
        <a:p>
          <a:r>
            <a:rPr lang="ru-RU" sz="3600" b="0" dirty="0" smtClean="0">
              <a:solidFill>
                <a:schemeClr val="tx1"/>
              </a:solidFill>
            </a:rPr>
            <a:t>Как?</a:t>
          </a:r>
          <a:endParaRPr lang="ru-RU" sz="3000" b="0" dirty="0">
            <a:solidFill>
              <a:schemeClr val="tx1"/>
            </a:solidFill>
          </a:endParaRPr>
        </a:p>
      </dgm:t>
    </dgm:pt>
    <dgm:pt modelId="{5E13CECE-CE1B-4635-865D-88F1940341E8}" type="sibTrans" cxnId="{4B7A24D4-4C82-4387-9EAA-80A53ED605D6}">
      <dgm:prSet/>
      <dgm:spPr/>
      <dgm:t>
        <a:bodyPr/>
        <a:lstStyle/>
        <a:p>
          <a:endParaRPr lang="ru-RU"/>
        </a:p>
      </dgm:t>
    </dgm:pt>
    <dgm:pt modelId="{A3595490-495A-49F4-84D9-ABF6B30706EF}" type="parTrans" cxnId="{4B7A24D4-4C82-4387-9EAA-80A53ED605D6}">
      <dgm:prSet/>
      <dgm:spPr/>
      <dgm:t>
        <a:bodyPr/>
        <a:lstStyle/>
        <a:p>
          <a:endParaRPr lang="ru-RU"/>
        </a:p>
      </dgm:t>
    </dgm:pt>
    <dgm:pt modelId="{AF8B9484-A8B8-4041-98B2-91D884D68C45}" type="pres">
      <dgm:prSet presAssocID="{B2F15E4E-15B3-422C-97AE-1ECAEDCE0A93}" presName="CompostProcess" presStyleCnt="0">
        <dgm:presLayoutVars>
          <dgm:dir/>
          <dgm:resizeHandles val="exact"/>
        </dgm:presLayoutVars>
      </dgm:prSet>
      <dgm:spPr/>
    </dgm:pt>
    <dgm:pt modelId="{567C1657-F570-4367-AA14-9C684A2ABD59}" type="pres">
      <dgm:prSet presAssocID="{B2F15E4E-15B3-422C-97AE-1ECAEDCE0A93}" presName="arrow" presStyleLbl="bgShp" presStyleIdx="0" presStyleCnt="1"/>
      <dgm:spPr>
        <a:solidFill>
          <a:schemeClr val="bg1">
            <a:lumMod val="65000"/>
          </a:schemeClr>
        </a:solidFill>
      </dgm:spPr>
    </dgm:pt>
    <dgm:pt modelId="{96B9F3D6-C8B0-436E-B2DB-BAAAE579C14F}" type="pres">
      <dgm:prSet presAssocID="{B2F15E4E-15B3-422C-97AE-1ECAEDCE0A93}" presName="linearProcess" presStyleCnt="0"/>
      <dgm:spPr/>
    </dgm:pt>
    <dgm:pt modelId="{7AC952F7-48AF-4FA3-8C9A-DE9D81A4F88F}" type="pres">
      <dgm:prSet presAssocID="{85185C02-6819-477A-AE1E-C141CAF1D678}" presName="textNode" presStyleLbl="node1" presStyleIdx="0" presStyleCnt="3" custScaleX="806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C59F6-D68F-437C-B4CD-08C01890E730}" type="pres">
      <dgm:prSet presAssocID="{5E13CECE-CE1B-4635-865D-88F1940341E8}" presName="sibTrans" presStyleCnt="0"/>
      <dgm:spPr/>
    </dgm:pt>
    <dgm:pt modelId="{E9F68B0B-C5A3-4F18-8E41-2177082EBE25}" type="pres">
      <dgm:prSet presAssocID="{771C0A0D-48CA-45BA-9211-8C2991593715}" presName="textNode" presStyleLbl="node1" presStyleIdx="1" presStyleCnt="3" custScaleX="119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FD5E4F-328E-4B20-AE9C-B66C487C1966}" type="pres">
      <dgm:prSet presAssocID="{D727DBA8-8F29-4110-BB64-0DAFC2EAAA32}" presName="sibTrans" presStyleCnt="0"/>
      <dgm:spPr/>
    </dgm:pt>
    <dgm:pt modelId="{5630DA52-1A5F-4D37-8007-D13A177329F1}" type="pres">
      <dgm:prSet presAssocID="{2D1AC431-C15E-4785-AE3E-76759744E90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29D2E-BACD-4781-AC3B-32B250390660}" type="presOf" srcId="{771C0A0D-48CA-45BA-9211-8C2991593715}" destId="{E9F68B0B-C5A3-4F18-8E41-2177082EBE25}" srcOrd="0" destOrd="0" presId="urn:microsoft.com/office/officeart/2005/8/layout/hProcess9"/>
    <dgm:cxn modelId="{498D6675-1317-4F5A-927C-1DDE3C89E915}" srcId="{B2F15E4E-15B3-422C-97AE-1ECAEDCE0A93}" destId="{771C0A0D-48CA-45BA-9211-8C2991593715}" srcOrd="1" destOrd="0" parTransId="{84FC8D14-675E-4E1B-8DCF-A5710C04720F}" sibTransId="{D727DBA8-8F29-4110-BB64-0DAFC2EAAA32}"/>
    <dgm:cxn modelId="{9106D1B1-2C79-4C22-821C-44299AFFDC7B}" type="presOf" srcId="{85185C02-6819-477A-AE1E-C141CAF1D678}" destId="{7AC952F7-48AF-4FA3-8C9A-DE9D81A4F88F}" srcOrd="0" destOrd="0" presId="urn:microsoft.com/office/officeart/2005/8/layout/hProcess9"/>
    <dgm:cxn modelId="{CC023F02-92A1-4B4F-8CE7-E79DF9FF8072}" srcId="{B2F15E4E-15B3-422C-97AE-1ECAEDCE0A93}" destId="{2D1AC431-C15E-4785-AE3E-76759744E907}" srcOrd="2" destOrd="0" parTransId="{2F661F7A-AF75-4677-8C97-DF9452FB6DEE}" sibTransId="{46A7D305-0440-4AD2-823F-DC165BE6D4D8}"/>
    <dgm:cxn modelId="{4B7A24D4-4C82-4387-9EAA-80A53ED605D6}" srcId="{B2F15E4E-15B3-422C-97AE-1ECAEDCE0A93}" destId="{85185C02-6819-477A-AE1E-C141CAF1D678}" srcOrd="0" destOrd="0" parTransId="{A3595490-495A-49F4-84D9-ABF6B30706EF}" sibTransId="{5E13CECE-CE1B-4635-865D-88F1940341E8}"/>
    <dgm:cxn modelId="{EE34C6ED-EA5B-4714-9165-255438E264A5}" type="presOf" srcId="{2D1AC431-C15E-4785-AE3E-76759744E907}" destId="{5630DA52-1A5F-4D37-8007-D13A177329F1}" srcOrd="0" destOrd="0" presId="urn:microsoft.com/office/officeart/2005/8/layout/hProcess9"/>
    <dgm:cxn modelId="{9932C0B2-2722-4BA8-BC92-BF374D9F2AF5}" type="presOf" srcId="{B2F15E4E-15B3-422C-97AE-1ECAEDCE0A93}" destId="{AF8B9484-A8B8-4041-98B2-91D884D68C45}" srcOrd="0" destOrd="0" presId="urn:microsoft.com/office/officeart/2005/8/layout/hProcess9"/>
    <dgm:cxn modelId="{EF592976-8518-444F-90AB-31ED4CFC00C9}" type="presParOf" srcId="{AF8B9484-A8B8-4041-98B2-91D884D68C45}" destId="{567C1657-F570-4367-AA14-9C684A2ABD59}" srcOrd="0" destOrd="0" presId="urn:microsoft.com/office/officeart/2005/8/layout/hProcess9"/>
    <dgm:cxn modelId="{08D229C5-E3D5-4F72-91C3-55421CE9121D}" type="presParOf" srcId="{AF8B9484-A8B8-4041-98B2-91D884D68C45}" destId="{96B9F3D6-C8B0-436E-B2DB-BAAAE579C14F}" srcOrd="1" destOrd="0" presId="urn:microsoft.com/office/officeart/2005/8/layout/hProcess9"/>
    <dgm:cxn modelId="{AAC701FF-1DC4-4EFF-AABF-CFAA8540199D}" type="presParOf" srcId="{96B9F3D6-C8B0-436E-B2DB-BAAAE579C14F}" destId="{7AC952F7-48AF-4FA3-8C9A-DE9D81A4F88F}" srcOrd="0" destOrd="0" presId="urn:microsoft.com/office/officeart/2005/8/layout/hProcess9"/>
    <dgm:cxn modelId="{434613EA-B4D3-4EB8-BB02-DE239E0AB842}" type="presParOf" srcId="{96B9F3D6-C8B0-436E-B2DB-BAAAE579C14F}" destId="{98DC59F6-D68F-437C-B4CD-08C01890E730}" srcOrd="1" destOrd="0" presId="urn:microsoft.com/office/officeart/2005/8/layout/hProcess9"/>
    <dgm:cxn modelId="{08068FE4-B34F-47E9-A000-884493C7E7F0}" type="presParOf" srcId="{96B9F3D6-C8B0-436E-B2DB-BAAAE579C14F}" destId="{E9F68B0B-C5A3-4F18-8E41-2177082EBE25}" srcOrd="2" destOrd="0" presId="urn:microsoft.com/office/officeart/2005/8/layout/hProcess9"/>
    <dgm:cxn modelId="{E4274AC9-B172-4E8D-847F-11012569C704}" type="presParOf" srcId="{96B9F3D6-C8B0-436E-B2DB-BAAAE579C14F}" destId="{13FD5E4F-328E-4B20-AE9C-B66C487C1966}" srcOrd="3" destOrd="0" presId="urn:microsoft.com/office/officeart/2005/8/layout/hProcess9"/>
    <dgm:cxn modelId="{05A42BF6-452A-458A-BE77-0A5C788A58C8}" type="presParOf" srcId="{96B9F3D6-C8B0-436E-B2DB-BAAAE579C14F}" destId="{5630DA52-1A5F-4D37-8007-D13A177329F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CFD41B-E43F-4F43-9CA2-86C7AD97BE0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643FCB-0ABA-4C79-9BA4-616A1D2591F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3200" dirty="0" smtClean="0">
              <a:solidFill>
                <a:schemeClr val="bg1"/>
              </a:solidFill>
            </a:rPr>
            <a:t>Учет возрастных психологических  особенностей обучающихся</a:t>
          </a:r>
          <a:endParaRPr lang="ru-RU" sz="3200" dirty="0">
            <a:solidFill>
              <a:schemeClr val="bg1"/>
            </a:solidFill>
          </a:endParaRPr>
        </a:p>
      </dgm:t>
    </dgm:pt>
    <dgm:pt modelId="{D68617BC-DBAB-475B-8CE7-FD2820D928E5}" type="parTrans" cxnId="{69E65D1E-8C9F-432D-83A2-766EDCEF8AAC}">
      <dgm:prSet/>
      <dgm:spPr/>
      <dgm:t>
        <a:bodyPr/>
        <a:lstStyle/>
        <a:p>
          <a:endParaRPr lang="ru-RU"/>
        </a:p>
      </dgm:t>
    </dgm:pt>
    <dgm:pt modelId="{DA0ADB01-2306-4001-A417-86309E56B7BE}" type="sibTrans" cxnId="{69E65D1E-8C9F-432D-83A2-766EDCEF8AAC}">
      <dgm:prSet/>
      <dgm:spPr/>
      <dgm:t>
        <a:bodyPr/>
        <a:lstStyle/>
        <a:p>
          <a:endParaRPr lang="ru-RU"/>
        </a:p>
      </dgm:t>
    </dgm:pt>
    <dgm:pt modelId="{778B90DD-74A0-4B60-A359-60C9A292D36D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3200" dirty="0" smtClean="0">
              <a:solidFill>
                <a:schemeClr val="bg1"/>
              </a:solidFill>
            </a:rPr>
            <a:t>Творческая среда – свобода и активность </a:t>
          </a:r>
          <a:endParaRPr lang="ru-RU" sz="3200" dirty="0">
            <a:solidFill>
              <a:schemeClr val="bg1"/>
            </a:solidFill>
          </a:endParaRPr>
        </a:p>
      </dgm:t>
    </dgm:pt>
    <dgm:pt modelId="{EA8C6105-EB38-4843-8CA6-F1D5F4DAE292}" type="sibTrans" cxnId="{C2DF1CC7-1E6A-4346-9D4E-3131E2E3D8D7}">
      <dgm:prSet/>
      <dgm:spPr/>
      <dgm:t>
        <a:bodyPr/>
        <a:lstStyle/>
        <a:p>
          <a:endParaRPr lang="ru-RU"/>
        </a:p>
      </dgm:t>
    </dgm:pt>
    <dgm:pt modelId="{6EE7325B-9B38-4B50-909E-071A80BBE207}" type="parTrans" cxnId="{C2DF1CC7-1E6A-4346-9D4E-3131E2E3D8D7}">
      <dgm:prSet/>
      <dgm:spPr/>
      <dgm:t>
        <a:bodyPr/>
        <a:lstStyle/>
        <a:p>
          <a:endParaRPr lang="ru-RU"/>
        </a:p>
      </dgm:t>
    </dgm:pt>
    <dgm:pt modelId="{2DC58CD8-5E42-47C5-8E4A-6EECAE952091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3200" dirty="0" smtClean="0">
              <a:solidFill>
                <a:schemeClr val="bg1"/>
              </a:solidFill>
            </a:rPr>
            <a:t>Наличие результата</a:t>
          </a:r>
          <a:endParaRPr lang="ru-RU" sz="3200" dirty="0">
            <a:solidFill>
              <a:schemeClr val="bg1"/>
            </a:solidFill>
          </a:endParaRPr>
        </a:p>
      </dgm:t>
    </dgm:pt>
    <dgm:pt modelId="{E8DB2F56-8F38-415A-8C00-0E45B336A35C}" type="sibTrans" cxnId="{8933BB35-9C6D-4E2A-9819-D0ABBA7BBC93}">
      <dgm:prSet/>
      <dgm:spPr/>
      <dgm:t>
        <a:bodyPr/>
        <a:lstStyle/>
        <a:p>
          <a:endParaRPr lang="ru-RU"/>
        </a:p>
      </dgm:t>
    </dgm:pt>
    <dgm:pt modelId="{09ACC745-26E9-49ED-B3A2-1A35B05FDACE}" type="parTrans" cxnId="{8933BB35-9C6D-4E2A-9819-D0ABBA7BBC93}">
      <dgm:prSet/>
      <dgm:spPr/>
      <dgm:t>
        <a:bodyPr/>
        <a:lstStyle/>
        <a:p>
          <a:endParaRPr lang="ru-RU"/>
        </a:p>
      </dgm:t>
    </dgm:pt>
    <dgm:pt modelId="{6C7DB6C9-6059-43F0-80EE-269B2AAE04EA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3200" dirty="0" smtClean="0">
              <a:solidFill>
                <a:schemeClr val="bg1"/>
              </a:solidFill>
            </a:rPr>
            <a:t>Самостоятельное добывание знаний в процессе собственной учебно-познавательной деятельности </a:t>
          </a:r>
          <a:endParaRPr lang="ru-RU" sz="3200" dirty="0">
            <a:solidFill>
              <a:schemeClr val="bg1"/>
            </a:solidFill>
          </a:endParaRPr>
        </a:p>
      </dgm:t>
    </dgm:pt>
    <dgm:pt modelId="{D2F662CE-5FDE-4F17-82DA-C6D26C53D825}" type="sibTrans" cxnId="{9C0D5DCE-42A8-406D-A6EA-5B3D035E3494}">
      <dgm:prSet/>
      <dgm:spPr/>
      <dgm:t>
        <a:bodyPr/>
        <a:lstStyle/>
        <a:p>
          <a:endParaRPr lang="ru-RU"/>
        </a:p>
      </dgm:t>
    </dgm:pt>
    <dgm:pt modelId="{D51A1EFC-A7DC-477D-9F34-9D447B0B45F5}" type="parTrans" cxnId="{9C0D5DCE-42A8-406D-A6EA-5B3D035E3494}">
      <dgm:prSet/>
      <dgm:spPr/>
      <dgm:t>
        <a:bodyPr/>
        <a:lstStyle/>
        <a:p>
          <a:endParaRPr lang="ru-RU"/>
        </a:p>
      </dgm:t>
    </dgm:pt>
    <dgm:pt modelId="{83AABDAE-E81F-40D8-859D-682E5EB17584}" type="pres">
      <dgm:prSet presAssocID="{A4CFD41B-E43F-4F43-9CA2-86C7AD97BE0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67937A-B0A3-42EA-AAFC-6725D122E73E}" type="pres">
      <dgm:prSet presAssocID="{7B643FCB-0ABA-4C79-9BA4-616A1D2591F9}" presName="parentLin" presStyleCnt="0"/>
      <dgm:spPr/>
    </dgm:pt>
    <dgm:pt modelId="{BE431407-3081-4D27-A2F3-BEFE984C48B9}" type="pres">
      <dgm:prSet presAssocID="{7B643FCB-0ABA-4C79-9BA4-616A1D2591F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3522736-A1C1-4ED9-9604-B195686B74FF}" type="pres">
      <dgm:prSet presAssocID="{7B643FCB-0ABA-4C79-9BA4-616A1D2591F9}" presName="parentText" presStyleLbl="node1" presStyleIdx="0" presStyleCnt="4" custScaleX="117205" custScaleY="464943" custLinFactX="6142" custLinFactNeighborX="100000" custLinFactNeighborY="-57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C0CA8C-C0F0-4D48-89D1-B27B636A8BE8}" type="pres">
      <dgm:prSet presAssocID="{7B643FCB-0ABA-4C79-9BA4-616A1D2591F9}" presName="negativeSpace" presStyleCnt="0"/>
      <dgm:spPr/>
    </dgm:pt>
    <dgm:pt modelId="{4BE18057-A8D8-49EA-9977-2DDF52C6ECCD}" type="pres">
      <dgm:prSet presAssocID="{7B643FCB-0ABA-4C79-9BA4-616A1D2591F9}" presName="childText" presStyleLbl="conFgAcc1" presStyleIdx="0" presStyleCnt="4" custScaleY="302605">
        <dgm:presLayoutVars>
          <dgm:bulletEnabled val="1"/>
        </dgm:presLayoutVars>
      </dgm:prSet>
      <dgm:spPr>
        <a:solidFill>
          <a:srgbClr val="70DA46">
            <a:alpha val="90000"/>
          </a:srgbClr>
        </a:solidFill>
      </dgm:spPr>
    </dgm:pt>
    <dgm:pt modelId="{E7972510-6227-42A9-A98A-85C1CAF1FC1F}" type="pres">
      <dgm:prSet presAssocID="{DA0ADB01-2306-4001-A417-86309E56B7BE}" presName="spaceBetweenRectangles" presStyleCnt="0"/>
      <dgm:spPr/>
    </dgm:pt>
    <dgm:pt modelId="{C5914A96-D387-40A6-8BE1-E1730E49D742}" type="pres">
      <dgm:prSet presAssocID="{778B90DD-74A0-4B60-A359-60C9A292D36D}" presName="parentLin" presStyleCnt="0"/>
      <dgm:spPr/>
    </dgm:pt>
    <dgm:pt modelId="{12D64AFD-BB1E-4939-AC50-D22AB7BD8CAD}" type="pres">
      <dgm:prSet presAssocID="{778B90DD-74A0-4B60-A359-60C9A292D36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837DC4FB-B143-4506-A476-973A72AF9F27}" type="pres">
      <dgm:prSet presAssocID="{778B90DD-74A0-4B60-A359-60C9A292D36D}" presName="parentText" presStyleLbl="node1" presStyleIdx="1" presStyleCnt="4" custScaleX="116953" custScaleY="393055" custLinFactX="7735" custLinFactY="700000" custLinFactNeighborX="100000" custLinFactNeighborY="7194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B29F0-98D8-4321-A8CF-CFDD6A019CDA}" type="pres">
      <dgm:prSet presAssocID="{778B90DD-74A0-4B60-A359-60C9A292D36D}" presName="negativeSpace" presStyleCnt="0"/>
      <dgm:spPr/>
    </dgm:pt>
    <dgm:pt modelId="{922094A5-BB09-44CC-9678-750DB250E87D}" type="pres">
      <dgm:prSet presAssocID="{778B90DD-74A0-4B60-A359-60C9A292D36D}" presName="childText" presStyleLbl="conFgAcc1" presStyleIdx="1" presStyleCnt="4" custScaleY="281209">
        <dgm:presLayoutVars>
          <dgm:bulletEnabled val="1"/>
        </dgm:presLayoutVars>
      </dgm:prSet>
      <dgm:spPr>
        <a:solidFill>
          <a:srgbClr val="70DA46">
            <a:alpha val="90000"/>
          </a:srgbClr>
        </a:solidFill>
      </dgm:spPr>
    </dgm:pt>
    <dgm:pt modelId="{11A4A120-3C48-40D6-ACB9-CA451E31CBF8}" type="pres">
      <dgm:prSet presAssocID="{EA8C6105-EB38-4843-8CA6-F1D5F4DAE292}" presName="spaceBetweenRectangles" presStyleCnt="0"/>
      <dgm:spPr/>
    </dgm:pt>
    <dgm:pt modelId="{65F6634E-888A-4F94-95CA-2B56D21FC4F8}" type="pres">
      <dgm:prSet presAssocID="{2DC58CD8-5E42-47C5-8E4A-6EECAE952091}" presName="parentLin" presStyleCnt="0"/>
      <dgm:spPr/>
    </dgm:pt>
    <dgm:pt modelId="{60F00E05-8E77-4E7C-8C5C-0ACD4B9F70E7}" type="pres">
      <dgm:prSet presAssocID="{2DC58CD8-5E42-47C5-8E4A-6EECAE95209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9F8683A2-C317-4C72-95D3-8951321C2847}" type="pres">
      <dgm:prSet presAssocID="{2DC58CD8-5E42-47C5-8E4A-6EECAE952091}" presName="parentText" presStyleLbl="node1" presStyleIdx="2" presStyleCnt="4" custScaleX="117076" custScaleY="396363" custLinFactX="7483" custLinFactY="654694" custLinFactNeighborX="100000" custLinFactNeighborY="7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C22AF7-169E-483A-B685-FB4A51E043E8}" type="pres">
      <dgm:prSet presAssocID="{2DC58CD8-5E42-47C5-8E4A-6EECAE952091}" presName="negativeSpace" presStyleCnt="0"/>
      <dgm:spPr/>
    </dgm:pt>
    <dgm:pt modelId="{78CB35EF-9A97-40D5-A75B-2117A92B5BF3}" type="pres">
      <dgm:prSet presAssocID="{2DC58CD8-5E42-47C5-8E4A-6EECAE952091}" presName="childText" presStyleLbl="conFgAcc1" presStyleIdx="2" presStyleCnt="4" custScaleY="314955" custLinFactY="970934" custLinFactNeighborY="1000000">
        <dgm:presLayoutVars>
          <dgm:bulletEnabled val="1"/>
        </dgm:presLayoutVars>
      </dgm:prSet>
      <dgm:spPr>
        <a:solidFill>
          <a:srgbClr val="70DA46">
            <a:alpha val="90000"/>
          </a:srgbClr>
        </a:solidFill>
      </dgm:spPr>
    </dgm:pt>
    <dgm:pt modelId="{77F9CBD5-1861-4FAC-A6B3-DDE60151DF93}" type="pres">
      <dgm:prSet presAssocID="{E8DB2F56-8F38-415A-8C00-0E45B336A35C}" presName="spaceBetweenRectangles" presStyleCnt="0"/>
      <dgm:spPr/>
    </dgm:pt>
    <dgm:pt modelId="{95EC9B48-1973-4F99-885B-7166A52DC339}" type="pres">
      <dgm:prSet presAssocID="{6C7DB6C9-6059-43F0-80EE-269B2AAE04EA}" presName="parentLin" presStyleCnt="0"/>
      <dgm:spPr/>
    </dgm:pt>
    <dgm:pt modelId="{FA49DB0A-C6FB-43A0-88BE-EE4B8DF399D6}" type="pres">
      <dgm:prSet presAssocID="{6C7DB6C9-6059-43F0-80EE-269B2AAE04EA}" presName="parentLeftMargin" presStyleLbl="node1" presStyleIdx="2" presStyleCnt="4" custScaleX="117205" custScaleY="464943" custLinFactX="4866" custLinFactY="300000" custLinFactNeighborX="100000" custLinFactNeighborY="306019"/>
      <dgm:spPr/>
      <dgm:t>
        <a:bodyPr/>
        <a:lstStyle/>
        <a:p>
          <a:endParaRPr lang="ru-RU"/>
        </a:p>
      </dgm:t>
    </dgm:pt>
    <dgm:pt modelId="{EA0F63A6-097F-44B6-BAB9-01C79983E715}" type="pres">
      <dgm:prSet presAssocID="{6C7DB6C9-6059-43F0-80EE-269B2AAE04EA}" presName="parentText" presStyleLbl="node1" presStyleIdx="3" presStyleCnt="4" custScaleX="117620" custScaleY="1291340" custLinFactX="5439" custLinFactY="-673178" custLinFactNeighborX="100000" custLinFactNeighborY="-7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E42805-1673-439B-8FD1-B09DCB965A95}" type="pres">
      <dgm:prSet presAssocID="{6C7DB6C9-6059-43F0-80EE-269B2AAE04EA}" presName="negativeSpace" presStyleCnt="0"/>
      <dgm:spPr/>
    </dgm:pt>
    <dgm:pt modelId="{C4171D30-8FF2-40A5-8EDA-AFFD898663F6}" type="pres">
      <dgm:prSet presAssocID="{6C7DB6C9-6059-43F0-80EE-269B2AAE04EA}" presName="childText" presStyleLbl="conFgAcc1" presStyleIdx="3" presStyleCnt="4" custLinFactY="139761" custLinFactNeighborX="-893" custLinFactNeighborY="200000">
        <dgm:presLayoutVars>
          <dgm:bulletEnabled val="1"/>
        </dgm:presLayoutVars>
      </dgm:prSet>
      <dgm:spPr/>
    </dgm:pt>
  </dgm:ptLst>
  <dgm:cxnLst>
    <dgm:cxn modelId="{9D411B95-B4B8-4247-918A-ACAD74D00191}" type="presOf" srcId="{7B643FCB-0ABA-4C79-9BA4-616A1D2591F9}" destId="{53522736-A1C1-4ED9-9604-B195686B74FF}" srcOrd="1" destOrd="0" presId="urn:microsoft.com/office/officeart/2005/8/layout/list1"/>
    <dgm:cxn modelId="{C2DF1CC7-1E6A-4346-9D4E-3131E2E3D8D7}" srcId="{A4CFD41B-E43F-4F43-9CA2-86C7AD97BE0D}" destId="{778B90DD-74A0-4B60-A359-60C9A292D36D}" srcOrd="1" destOrd="0" parTransId="{6EE7325B-9B38-4B50-909E-071A80BBE207}" sibTransId="{EA8C6105-EB38-4843-8CA6-F1D5F4DAE292}"/>
    <dgm:cxn modelId="{9C0D5DCE-42A8-406D-A6EA-5B3D035E3494}" srcId="{A4CFD41B-E43F-4F43-9CA2-86C7AD97BE0D}" destId="{6C7DB6C9-6059-43F0-80EE-269B2AAE04EA}" srcOrd="3" destOrd="0" parTransId="{D51A1EFC-A7DC-477D-9F34-9D447B0B45F5}" sibTransId="{D2F662CE-5FDE-4F17-82DA-C6D26C53D825}"/>
    <dgm:cxn modelId="{69E65D1E-8C9F-432D-83A2-766EDCEF8AAC}" srcId="{A4CFD41B-E43F-4F43-9CA2-86C7AD97BE0D}" destId="{7B643FCB-0ABA-4C79-9BA4-616A1D2591F9}" srcOrd="0" destOrd="0" parTransId="{D68617BC-DBAB-475B-8CE7-FD2820D928E5}" sibTransId="{DA0ADB01-2306-4001-A417-86309E56B7BE}"/>
    <dgm:cxn modelId="{2B2C12F2-B319-43AF-99E7-9D3A647665E7}" type="presOf" srcId="{2DC58CD8-5E42-47C5-8E4A-6EECAE952091}" destId="{60F00E05-8E77-4E7C-8C5C-0ACD4B9F70E7}" srcOrd="0" destOrd="0" presId="urn:microsoft.com/office/officeart/2005/8/layout/list1"/>
    <dgm:cxn modelId="{7145BC59-990D-4DB4-A813-60B01B67ADDC}" type="presOf" srcId="{778B90DD-74A0-4B60-A359-60C9A292D36D}" destId="{837DC4FB-B143-4506-A476-973A72AF9F27}" srcOrd="1" destOrd="0" presId="urn:microsoft.com/office/officeart/2005/8/layout/list1"/>
    <dgm:cxn modelId="{37D1E3C6-5FF5-4DAB-AF49-91C24CEAA38D}" type="presOf" srcId="{6C7DB6C9-6059-43F0-80EE-269B2AAE04EA}" destId="{FA49DB0A-C6FB-43A0-88BE-EE4B8DF399D6}" srcOrd="0" destOrd="0" presId="urn:microsoft.com/office/officeart/2005/8/layout/list1"/>
    <dgm:cxn modelId="{2DBC3562-7358-49BF-97A8-AFF110CEF7E5}" type="presOf" srcId="{6C7DB6C9-6059-43F0-80EE-269B2AAE04EA}" destId="{EA0F63A6-097F-44B6-BAB9-01C79983E715}" srcOrd="1" destOrd="0" presId="urn:microsoft.com/office/officeart/2005/8/layout/list1"/>
    <dgm:cxn modelId="{F66D018D-5324-4377-B0AA-C6E5F6D6DB58}" type="presOf" srcId="{2DC58CD8-5E42-47C5-8E4A-6EECAE952091}" destId="{9F8683A2-C317-4C72-95D3-8951321C2847}" srcOrd="1" destOrd="0" presId="urn:microsoft.com/office/officeart/2005/8/layout/list1"/>
    <dgm:cxn modelId="{46FFD0BF-EB63-4FF7-AFCB-219CCCDB87EC}" type="presOf" srcId="{7B643FCB-0ABA-4C79-9BA4-616A1D2591F9}" destId="{BE431407-3081-4D27-A2F3-BEFE984C48B9}" srcOrd="0" destOrd="0" presId="urn:microsoft.com/office/officeart/2005/8/layout/list1"/>
    <dgm:cxn modelId="{2764B232-8968-4AD8-BD87-C4A56C136F03}" type="presOf" srcId="{778B90DD-74A0-4B60-A359-60C9A292D36D}" destId="{12D64AFD-BB1E-4939-AC50-D22AB7BD8CAD}" srcOrd="0" destOrd="0" presId="urn:microsoft.com/office/officeart/2005/8/layout/list1"/>
    <dgm:cxn modelId="{8933BB35-9C6D-4E2A-9819-D0ABBA7BBC93}" srcId="{A4CFD41B-E43F-4F43-9CA2-86C7AD97BE0D}" destId="{2DC58CD8-5E42-47C5-8E4A-6EECAE952091}" srcOrd="2" destOrd="0" parTransId="{09ACC745-26E9-49ED-B3A2-1A35B05FDACE}" sibTransId="{E8DB2F56-8F38-415A-8C00-0E45B336A35C}"/>
    <dgm:cxn modelId="{FA66A5D7-03C3-43BE-98A1-1E5F8D978E92}" type="presOf" srcId="{A4CFD41B-E43F-4F43-9CA2-86C7AD97BE0D}" destId="{83AABDAE-E81F-40D8-859D-682E5EB17584}" srcOrd="0" destOrd="0" presId="urn:microsoft.com/office/officeart/2005/8/layout/list1"/>
    <dgm:cxn modelId="{753D2A07-EB24-41CF-B683-CF4150F57383}" type="presParOf" srcId="{83AABDAE-E81F-40D8-859D-682E5EB17584}" destId="{0E67937A-B0A3-42EA-AAFC-6725D122E73E}" srcOrd="0" destOrd="0" presId="urn:microsoft.com/office/officeart/2005/8/layout/list1"/>
    <dgm:cxn modelId="{09D4C8AD-9765-4CED-ABF3-BF55759C9557}" type="presParOf" srcId="{0E67937A-B0A3-42EA-AAFC-6725D122E73E}" destId="{BE431407-3081-4D27-A2F3-BEFE984C48B9}" srcOrd="0" destOrd="0" presId="urn:microsoft.com/office/officeart/2005/8/layout/list1"/>
    <dgm:cxn modelId="{5E751C68-1EBB-4C89-81AF-C3B6265D5C7F}" type="presParOf" srcId="{0E67937A-B0A3-42EA-AAFC-6725D122E73E}" destId="{53522736-A1C1-4ED9-9604-B195686B74FF}" srcOrd="1" destOrd="0" presId="urn:microsoft.com/office/officeart/2005/8/layout/list1"/>
    <dgm:cxn modelId="{F8197E96-60DC-46B8-AFF2-2366971E057D}" type="presParOf" srcId="{83AABDAE-E81F-40D8-859D-682E5EB17584}" destId="{DCC0CA8C-C0F0-4D48-89D1-B27B636A8BE8}" srcOrd="1" destOrd="0" presId="urn:microsoft.com/office/officeart/2005/8/layout/list1"/>
    <dgm:cxn modelId="{4C36216B-DBC7-4891-BE47-68F8C9CA56D9}" type="presParOf" srcId="{83AABDAE-E81F-40D8-859D-682E5EB17584}" destId="{4BE18057-A8D8-49EA-9977-2DDF52C6ECCD}" srcOrd="2" destOrd="0" presId="urn:microsoft.com/office/officeart/2005/8/layout/list1"/>
    <dgm:cxn modelId="{1594AE2B-6CF9-4E70-B3B6-81F3A5D0D854}" type="presParOf" srcId="{83AABDAE-E81F-40D8-859D-682E5EB17584}" destId="{E7972510-6227-42A9-A98A-85C1CAF1FC1F}" srcOrd="3" destOrd="0" presId="urn:microsoft.com/office/officeart/2005/8/layout/list1"/>
    <dgm:cxn modelId="{484A8CA5-D69C-492B-A2A7-7C5AA1631310}" type="presParOf" srcId="{83AABDAE-E81F-40D8-859D-682E5EB17584}" destId="{C5914A96-D387-40A6-8BE1-E1730E49D742}" srcOrd="4" destOrd="0" presId="urn:microsoft.com/office/officeart/2005/8/layout/list1"/>
    <dgm:cxn modelId="{4966A5B6-F89A-4022-83FB-25DA8BC8F2E2}" type="presParOf" srcId="{C5914A96-D387-40A6-8BE1-E1730E49D742}" destId="{12D64AFD-BB1E-4939-AC50-D22AB7BD8CAD}" srcOrd="0" destOrd="0" presId="urn:microsoft.com/office/officeart/2005/8/layout/list1"/>
    <dgm:cxn modelId="{C89927B5-A19B-4F59-8CB5-4E89815DBF1B}" type="presParOf" srcId="{C5914A96-D387-40A6-8BE1-E1730E49D742}" destId="{837DC4FB-B143-4506-A476-973A72AF9F27}" srcOrd="1" destOrd="0" presId="urn:microsoft.com/office/officeart/2005/8/layout/list1"/>
    <dgm:cxn modelId="{5500EFE2-C0C9-4E24-8F06-8BBE8AA8BF9E}" type="presParOf" srcId="{83AABDAE-E81F-40D8-859D-682E5EB17584}" destId="{51BB29F0-98D8-4321-A8CF-CFDD6A019CDA}" srcOrd="5" destOrd="0" presId="urn:microsoft.com/office/officeart/2005/8/layout/list1"/>
    <dgm:cxn modelId="{DA49F0A4-EE4C-4DE0-873E-E0835B4FDC9C}" type="presParOf" srcId="{83AABDAE-E81F-40D8-859D-682E5EB17584}" destId="{922094A5-BB09-44CC-9678-750DB250E87D}" srcOrd="6" destOrd="0" presId="urn:microsoft.com/office/officeart/2005/8/layout/list1"/>
    <dgm:cxn modelId="{3489ACA5-0AAE-435C-8469-A7E7AA24F927}" type="presParOf" srcId="{83AABDAE-E81F-40D8-859D-682E5EB17584}" destId="{11A4A120-3C48-40D6-ACB9-CA451E31CBF8}" srcOrd="7" destOrd="0" presId="urn:microsoft.com/office/officeart/2005/8/layout/list1"/>
    <dgm:cxn modelId="{AF0FE250-75A9-4BB4-8A82-3E90697574BF}" type="presParOf" srcId="{83AABDAE-E81F-40D8-859D-682E5EB17584}" destId="{65F6634E-888A-4F94-95CA-2B56D21FC4F8}" srcOrd="8" destOrd="0" presId="urn:microsoft.com/office/officeart/2005/8/layout/list1"/>
    <dgm:cxn modelId="{BC1CF922-2BBB-4C22-A48C-A5B011B99A21}" type="presParOf" srcId="{65F6634E-888A-4F94-95CA-2B56D21FC4F8}" destId="{60F00E05-8E77-4E7C-8C5C-0ACD4B9F70E7}" srcOrd="0" destOrd="0" presId="urn:microsoft.com/office/officeart/2005/8/layout/list1"/>
    <dgm:cxn modelId="{819F48EE-902D-4D68-B5D8-9B9166B27563}" type="presParOf" srcId="{65F6634E-888A-4F94-95CA-2B56D21FC4F8}" destId="{9F8683A2-C317-4C72-95D3-8951321C2847}" srcOrd="1" destOrd="0" presId="urn:microsoft.com/office/officeart/2005/8/layout/list1"/>
    <dgm:cxn modelId="{7D453210-9C12-4316-AEBF-CD41D42FDABD}" type="presParOf" srcId="{83AABDAE-E81F-40D8-859D-682E5EB17584}" destId="{E8C22AF7-169E-483A-B685-FB4A51E043E8}" srcOrd="9" destOrd="0" presId="urn:microsoft.com/office/officeart/2005/8/layout/list1"/>
    <dgm:cxn modelId="{C632A18B-FE47-4826-A9FD-72726E7D7EE6}" type="presParOf" srcId="{83AABDAE-E81F-40D8-859D-682E5EB17584}" destId="{78CB35EF-9A97-40D5-A75B-2117A92B5BF3}" srcOrd="10" destOrd="0" presId="urn:microsoft.com/office/officeart/2005/8/layout/list1"/>
    <dgm:cxn modelId="{81388B2D-06B5-4DE5-992C-5152CD7D183D}" type="presParOf" srcId="{83AABDAE-E81F-40D8-859D-682E5EB17584}" destId="{77F9CBD5-1861-4FAC-A6B3-DDE60151DF93}" srcOrd="11" destOrd="0" presId="urn:microsoft.com/office/officeart/2005/8/layout/list1"/>
    <dgm:cxn modelId="{17B3E241-315F-4CEE-A6B9-297BA43BEE8F}" type="presParOf" srcId="{83AABDAE-E81F-40D8-859D-682E5EB17584}" destId="{95EC9B48-1973-4F99-885B-7166A52DC339}" srcOrd="12" destOrd="0" presId="urn:microsoft.com/office/officeart/2005/8/layout/list1"/>
    <dgm:cxn modelId="{50FDF4A2-F318-4BB0-B35C-5BAE57241AC1}" type="presParOf" srcId="{95EC9B48-1973-4F99-885B-7166A52DC339}" destId="{FA49DB0A-C6FB-43A0-88BE-EE4B8DF399D6}" srcOrd="0" destOrd="0" presId="urn:microsoft.com/office/officeart/2005/8/layout/list1"/>
    <dgm:cxn modelId="{057D1FC3-1FFF-403E-B343-B38A76FAD659}" type="presParOf" srcId="{95EC9B48-1973-4F99-885B-7166A52DC339}" destId="{EA0F63A6-097F-44B6-BAB9-01C79983E715}" srcOrd="1" destOrd="0" presId="urn:microsoft.com/office/officeart/2005/8/layout/list1"/>
    <dgm:cxn modelId="{BADC1969-BC3E-4755-AFA8-C6521A1526A3}" type="presParOf" srcId="{83AABDAE-E81F-40D8-859D-682E5EB17584}" destId="{F0E42805-1673-439B-8FD1-B09DCB965A95}" srcOrd="13" destOrd="0" presId="urn:microsoft.com/office/officeart/2005/8/layout/list1"/>
    <dgm:cxn modelId="{0E79D223-7903-4135-B470-DB4FB4606614}" type="presParOf" srcId="{83AABDAE-E81F-40D8-859D-682E5EB17584}" destId="{C4171D30-8FF2-40A5-8EDA-AFFD898663F6}" srcOrd="14" destOrd="0" presId="urn:microsoft.com/office/officeart/2005/8/layout/list1"/>
  </dgm:cxnLst>
  <dgm:bg>
    <a:solidFill>
      <a:schemeClr val="bg1">
        <a:lumMod val="9500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7C1657-F570-4367-AA14-9C684A2ABD59}">
      <dsp:nvSpPr>
        <dsp:cNvPr id="0" name=""/>
        <dsp:cNvSpPr/>
      </dsp:nvSpPr>
      <dsp:spPr>
        <a:xfrm>
          <a:off x="666935" y="0"/>
          <a:ext cx="7558608" cy="5157192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C952F7-48AF-4FA3-8C9A-DE9D81A4F88F}">
      <dsp:nvSpPr>
        <dsp:cNvPr id="0" name=""/>
        <dsp:cNvSpPr/>
      </dsp:nvSpPr>
      <dsp:spPr>
        <a:xfrm>
          <a:off x="738" y="1547157"/>
          <a:ext cx="2186399" cy="2062876"/>
        </a:xfrm>
        <a:prstGeom prst="roundRect">
          <a:avLst/>
        </a:prstGeom>
        <a:solidFill>
          <a:srgbClr val="70DA4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>
              <a:solidFill>
                <a:schemeClr val="tx1"/>
              </a:solidFill>
            </a:rPr>
            <a:t>Что?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>
              <a:solidFill>
                <a:schemeClr val="tx1"/>
              </a:solidFill>
            </a:rPr>
            <a:t>Зачем?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>
              <a:solidFill>
                <a:schemeClr val="tx1"/>
              </a:solidFill>
            </a:rPr>
            <a:t>Как?</a:t>
          </a:r>
          <a:endParaRPr lang="ru-RU" sz="3000" b="0" kern="1200" dirty="0">
            <a:solidFill>
              <a:schemeClr val="tx1"/>
            </a:solidFill>
          </a:endParaRPr>
        </a:p>
      </dsp:txBody>
      <dsp:txXfrm>
        <a:off x="738" y="1547157"/>
        <a:ext cx="2186399" cy="2062876"/>
      </dsp:txXfrm>
    </dsp:sp>
    <dsp:sp modelId="{E9F68B0B-C5A3-4F18-8E41-2177082EBE25}">
      <dsp:nvSpPr>
        <dsp:cNvPr id="0" name=""/>
        <dsp:cNvSpPr/>
      </dsp:nvSpPr>
      <dsp:spPr>
        <a:xfrm>
          <a:off x="2557947" y="1547157"/>
          <a:ext cx="3251439" cy="2062876"/>
        </a:xfrm>
        <a:prstGeom prst="roundRect">
          <a:avLst/>
        </a:prstGeom>
        <a:solidFill>
          <a:srgbClr val="70DA4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err="1" smtClean="0">
              <a:solidFill>
                <a:schemeClr val="tx1"/>
              </a:solidFill>
            </a:rPr>
            <a:t>Познаватель-ная</a:t>
          </a:r>
          <a:r>
            <a:rPr lang="ru-RU" sz="3600" kern="1200" dirty="0" smtClean="0">
              <a:solidFill>
                <a:schemeClr val="tx1"/>
              </a:solidFill>
            </a:rPr>
            <a:t> активность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2557947" y="1547157"/>
        <a:ext cx="3251439" cy="2062876"/>
      </dsp:txXfrm>
    </dsp:sp>
    <dsp:sp modelId="{5630DA52-1A5F-4D37-8007-D13A177329F1}">
      <dsp:nvSpPr>
        <dsp:cNvPr id="0" name=""/>
        <dsp:cNvSpPr/>
      </dsp:nvSpPr>
      <dsp:spPr>
        <a:xfrm>
          <a:off x="6180196" y="1547157"/>
          <a:ext cx="2711544" cy="2062876"/>
        </a:xfrm>
        <a:prstGeom prst="roundRect">
          <a:avLst/>
        </a:prstGeom>
        <a:solidFill>
          <a:srgbClr val="70DA4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</a:rPr>
            <a:t>Успешная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</a:rPr>
            <a:t>личность</a:t>
          </a:r>
          <a:endParaRPr lang="ru-RU" sz="4000" b="1" kern="1200" dirty="0">
            <a:solidFill>
              <a:schemeClr val="tx1"/>
            </a:solidFill>
          </a:endParaRPr>
        </a:p>
      </dsp:txBody>
      <dsp:txXfrm>
        <a:off x="6180196" y="1547157"/>
        <a:ext cx="2711544" cy="206287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E18057-A8D8-49EA-9977-2DDF52C6ECCD}">
      <dsp:nvSpPr>
        <dsp:cNvPr id="0" name=""/>
        <dsp:cNvSpPr/>
      </dsp:nvSpPr>
      <dsp:spPr>
        <a:xfrm>
          <a:off x="0" y="659876"/>
          <a:ext cx="8064896" cy="381282"/>
        </a:xfrm>
        <a:prstGeom prst="rect">
          <a:avLst/>
        </a:prstGeom>
        <a:solidFill>
          <a:srgbClr val="70DA46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522736-A1C1-4ED9-9604-B195686B74FF}">
      <dsp:nvSpPr>
        <dsp:cNvPr id="0" name=""/>
        <dsp:cNvSpPr/>
      </dsp:nvSpPr>
      <dsp:spPr>
        <a:xfrm>
          <a:off x="1152105" y="38894"/>
          <a:ext cx="6610261" cy="686255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bg1"/>
              </a:solidFill>
            </a:rPr>
            <a:t>Учет возрастных психологических  особенностей обучающихся</a:t>
          </a:r>
          <a:endParaRPr lang="ru-RU" sz="3200" kern="1200" dirty="0">
            <a:solidFill>
              <a:schemeClr val="bg1"/>
            </a:solidFill>
          </a:endParaRPr>
        </a:p>
      </dsp:txBody>
      <dsp:txXfrm>
        <a:off x="1152105" y="38894"/>
        <a:ext cx="6610261" cy="686255"/>
      </dsp:txXfrm>
    </dsp:sp>
    <dsp:sp modelId="{922094A5-BB09-44CC-9678-750DB250E87D}">
      <dsp:nvSpPr>
        <dsp:cNvPr id="0" name=""/>
        <dsp:cNvSpPr/>
      </dsp:nvSpPr>
      <dsp:spPr>
        <a:xfrm>
          <a:off x="0" y="1574507"/>
          <a:ext cx="8064896" cy="354323"/>
        </a:xfrm>
        <a:prstGeom prst="rect">
          <a:avLst/>
        </a:prstGeom>
        <a:solidFill>
          <a:srgbClr val="70DA46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7DC4FB-B143-4506-A476-973A72AF9F27}">
      <dsp:nvSpPr>
        <dsp:cNvPr id="0" name=""/>
        <dsp:cNvSpPr/>
      </dsp:nvSpPr>
      <dsp:spPr>
        <a:xfrm>
          <a:off x="1241949" y="3163272"/>
          <a:ext cx="6596048" cy="58014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bg1"/>
              </a:solidFill>
            </a:rPr>
            <a:t>Творческая среда – свобода и активность </a:t>
          </a:r>
          <a:endParaRPr lang="ru-RU" sz="3200" kern="1200" dirty="0">
            <a:solidFill>
              <a:schemeClr val="bg1"/>
            </a:solidFill>
          </a:endParaRPr>
        </a:p>
      </dsp:txBody>
      <dsp:txXfrm>
        <a:off x="1241949" y="3163272"/>
        <a:ext cx="6596048" cy="580149"/>
      </dsp:txXfrm>
    </dsp:sp>
    <dsp:sp modelId="{78CB35EF-9A97-40D5-A75B-2117A92B5BF3}">
      <dsp:nvSpPr>
        <dsp:cNvPr id="0" name=""/>
        <dsp:cNvSpPr/>
      </dsp:nvSpPr>
      <dsp:spPr>
        <a:xfrm>
          <a:off x="0" y="3960439"/>
          <a:ext cx="8064896" cy="396843"/>
        </a:xfrm>
        <a:prstGeom prst="rect">
          <a:avLst/>
        </a:prstGeom>
        <a:solidFill>
          <a:srgbClr val="70DA46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8683A2-C317-4C72-95D3-8951321C2847}">
      <dsp:nvSpPr>
        <dsp:cNvPr id="0" name=""/>
        <dsp:cNvSpPr/>
      </dsp:nvSpPr>
      <dsp:spPr>
        <a:xfrm>
          <a:off x="1227736" y="3955359"/>
          <a:ext cx="6602985" cy="58503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bg1"/>
              </a:solidFill>
            </a:rPr>
            <a:t>Наличие результата</a:t>
          </a:r>
          <a:endParaRPr lang="ru-RU" sz="3200" kern="1200" dirty="0">
            <a:solidFill>
              <a:schemeClr val="bg1"/>
            </a:solidFill>
          </a:endParaRPr>
        </a:p>
      </dsp:txBody>
      <dsp:txXfrm>
        <a:off x="1227736" y="3955359"/>
        <a:ext cx="6602985" cy="585031"/>
      </dsp:txXfrm>
    </dsp:sp>
    <dsp:sp modelId="{C4171D30-8FF2-40A5-8EDA-AFFD898663F6}">
      <dsp:nvSpPr>
        <dsp:cNvPr id="0" name=""/>
        <dsp:cNvSpPr/>
      </dsp:nvSpPr>
      <dsp:spPr>
        <a:xfrm>
          <a:off x="0" y="4770544"/>
          <a:ext cx="806489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0F63A6-097F-44B6-BAB9-01C79983E715}">
      <dsp:nvSpPr>
        <dsp:cNvPr id="0" name=""/>
        <dsp:cNvSpPr/>
      </dsp:nvSpPr>
      <dsp:spPr>
        <a:xfrm>
          <a:off x="1181767" y="864095"/>
          <a:ext cx="6633666" cy="190601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bg1"/>
              </a:solidFill>
            </a:rPr>
            <a:t>Самостоятельное добывание знаний в процессе собственной учебно-познавательной деятельности </a:t>
          </a:r>
          <a:endParaRPr lang="ru-RU" sz="3200" kern="1200" dirty="0">
            <a:solidFill>
              <a:schemeClr val="bg1"/>
            </a:solidFill>
          </a:endParaRPr>
        </a:p>
      </dsp:txBody>
      <dsp:txXfrm>
        <a:off x="1181767" y="864095"/>
        <a:ext cx="6633666" cy="19060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3DF0B-E155-4649-B25C-664C58E2BB90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7DF92-EAB5-41FB-B74C-77F74948CC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1437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7DF92-EAB5-41FB-B74C-77F74948CCA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2893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7DF92-EAB5-41FB-B74C-77F74948CCA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267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927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26769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169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237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949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234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60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69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255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2157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839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1181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032471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55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074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794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98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1084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899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8370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324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4953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27486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914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71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158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962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140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189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5720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272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8688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41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49558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73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85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450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8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15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708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361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2476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91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0342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00108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997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8800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51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21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189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1356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4646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293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8886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8117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06684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4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811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2313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070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721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702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73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22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773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452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5072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59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657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02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5002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7416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721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3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616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624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309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811685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750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551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979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82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88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4111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691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1733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574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03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03801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2084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611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3069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460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01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024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764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42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055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6628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040809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811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674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6522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437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0947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2809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3236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2166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2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16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B73D7-F608-4169-8E66-9AA5C55750D3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87088-440A-42EE-91CB-789DE17FE3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244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74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7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026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03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8454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201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44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5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21.02.2021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50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emethod.ru/about.php?id_submenu=1" TargetMode="External"/><Relationship Id="rId2" Type="http://schemas.openxmlformats.org/officeDocument/2006/relationships/hyperlink" Target="http://www.evolkov.net/case/case.study.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68920"/>
            <a:ext cx="9144000" cy="6789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00987" y="2875277"/>
            <a:ext cx="461782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i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Кейс-метод </a:t>
            </a:r>
            <a:endParaRPr lang="ru-RU" sz="4400" dirty="0" smtClean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44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</a:t>
            </a:r>
            <a:r>
              <a:rPr lang="ru-RU" sz="44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средство формирования УУД</a:t>
            </a:r>
            <a:r>
              <a:rPr lang="ru-RU" sz="4400" i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»</a:t>
            </a:r>
            <a:endParaRPr lang="ru-RU" sz="4400" i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579" y="917265"/>
            <a:ext cx="873084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174194" y="620688"/>
            <a:ext cx="5544616" cy="0"/>
          </a:xfrm>
          <a:prstGeom prst="line">
            <a:avLst/>
          </a:prstGeom>
          <a:noFill/>
          <a:ln w="38100" cap="flat" cmpd="sng" algn="ctr">
            <a:solidFill>
              <a:srgbClr val="9BBB59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9" name="Объект 4"/>
          <p:cNvSpPr txBox="1">
            <a:spLocks/>
          </p:cNvSpPr>
          <p:nvPr/>
        </p:nvSpPr>
        <p:spPr>
          <a:xfrm>
            <a:off x="3594986" y="133668"/>
            <a:ext cx="5423036" cy="772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Методическое объединение</a:t>
            </a:r>
            <a:endParaRPr lang="ru-RU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2191704" y="721893"/>
            <a:ext cx="8229600" cy="15004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Гейль Ольга Николаевна,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МБОУ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Карапсельская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СОШ №13»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Иланского района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21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88640"/>
            <a:ext cx="8928992" cy="655272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204448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cs typeface="Times New Roman" pitchFamily="18" charset="0"/>
              </a:rPr>
              <a:t>Чем отличается кейс от проблемной ситуации?</a:t>
            </a:r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115616" y="2060848"/>
            <a:ext cx="6400800" cy="41764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Кейс не предлагает школьникам проблему </a:t>
            </a:r>
            <a: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 открытом виде, им предстоит вычленить </a:t>
            </a:r>
            <a: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ее из той информации,</a:t>
            </a:r>
            <a:b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которая содержится</a:t>
            </a:r>
            <a: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в описании кейса.</a:t>
            </a:r>
            <a:b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212976"/>
            <a:ext cx="43372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://1.bp.blogspot.com/-Q5SxosdQ44I/Vm8QL6CMopI/AAAAAAAAAGY/AEKtsxrpIEg/s1600/reading_to_children_anim_300_clr_10048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3456384" cy="33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daily.heroeswm.ru/upload/126_stick_figure_qu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72816"/>
            <a:ext cx="3965542" cy="531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901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txBody>
          <a:bodyPr/>
          <a:lstStyle/>
          <a:p>
            <a:r>
              <a:rPr lang="ru-RU" i="1" dirty="0">
                <a:solidFill>
                  <a:srgbClr val="FF0000"/>
                </a:solidFill>
              </a:rPr>
              <a:t>Кейс–«анализ конкретных ситуаций»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48988" y="2297905"/>
            <a:ext cx="5760640" cy="4464496"/>
          </a:xfrm>
        </p:spPr>
        <p:txBody>
          <a:bodyPr>
            <a:normAutofit/>
          </a:bodyPr>
          <a:lstStyle/>
          <a:p>
            <a:pPr marL="274320" lvl="0" indent="-274320" algn="l">
              <a:lnSpc>
                <a:spcPct val="110000"/>
              </a:lnSpc>
              <a:buClr>
                <a:srgbClr val="31B6FD"/>
              </a:buClr>
              <a:buSzPct val="100000"/>
            </a:pPr>
            <a:r>
              <a:rPr lang="ru-RU" b="1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«Случай во время обеда</a:t>
            </a:r>
            <a:r>
              <a:rPr lang="ru-RU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74320" lvl="0" indent="-274320" algn="l">
              <a:lnSpc>
                <a:spcPct val="110000"/>
              </a:lnSpc>
              <a:buClr>
                <a:srgbClr val="31B6FD"/>
              </a:buClr>
              <a:buSzPct val="100000"/>
            </a:pPr>
            <a:r>
              <a:rPr lang="ru-RU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«Это моя игрушка!»</a:t>
            </a:r>
          </a:p>
          <a:p>
            <a:pPr marL="274320" lvl="0" indent="-274320" algn="l">
              <a:lnSpc>
                <a:spcPct val="110000"/>
              </a:lnSpc>
              <a:buClr>
                <a:srgbClr val="31B6FD"/>
              </a:buClr>
              <a:buSzPct val="100000"/>
            </a:pPr>
            <a:r>
              <a:rPr lang="ru-RU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«Это не я!»</a:t>
            </a:r>
          </a:p>
          <a:p>
            <a:pPr marL="274320" lvl="0" indent="-274320" algn="l">
              <a:lnSpc>
                <a:spcPct val="110000"/>
              </a:lnSpc>
              <a:buClr>
                <a:srgbClr val="31B6FD"/>
              </a:buClr>
              <a:buSzPct val="100000"/>
            </a:pPr>
            <a:r>
              <a:rPr lang="ru-RU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«Вместе мы сильнее!»</a:t>
            </a:r>
          </a:p>
          <a:p>
            <a:pPr marL="274320" lvl="0" indent="-274320" algn="l">
              <a:lnSpc>
                <a:spcPct val="110000"/>
              </a:lnSpc>
              <a:buClr>
                <a:srgbClr val="31B6FD"/>
              </a:buClr>
              <a:buSzPct val="100000"/>
            </a:pPr>
            <a:r>
              <a:rPr lang="ru-RU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       и другие</a:t>
            </a:r>
            <a:endParaRPr lang="ru-RU" dirty="0"/>
          </a:p>
        </p:txBody>
      </p:sp>
      <p:pic>
        <p:nvPicPr>
          <p:cNvPr id="7" name="Picture 6" descr="https://avatars.mds.yandex.net/get-pdb/202366/bd46048c-c2a1-4414-b1f6-326a173c3fb8/ori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97905"/>
            <a:ext cx="3073510" cy="384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361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88640"/>
            <a:ext cx="8928992" cy="655272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204448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cs typeface="Times New Roman" pitchFamily="18" charset="0"/>
              </a:rPr>
              <a:t>Чем отличается кейс от проблемной ситуации?</a:t>
            </a:r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115616" y="2060848"/>
            <a:ext cx="6400800" cy="41764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Кейс не предлагает школьникам проблему </a:t>
            </a:r>
            <a: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 открытом виде, им предстоит вычленить </a:t>
            </a:r>
            <a: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ее из той информации,</a:t>
            </a:r>
            <a:b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которая содержится</a:t>
            </a:r>
            <a: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в описании кейса.</a:t>
            </a:r>
            <a:b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212976"/>
            <a:ext cx="43372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://1.bp.blogspot.com/-Q5SxosdQ44I/Vm8QL6CMopI/AAAAAAAAAGY/AEKtsxrpIEg/s1600/reading_to_children_anim_300_clr_10048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3456384" cy="33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daily.heroeswm.ru/upload/126_stick_figure_qu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72816"/>
            <a:ext cx="3965542" cy="531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738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5"/>
          <p:cNvSpPr>
            <a:spLocks noGrp="1"/>
          </p:cNvSpPr>
          <p:nvPr>
            <p:ph idx="1"/>
          </p:nvPr>
        </p:nvSpPr>
        <p:spPr>
          <a:xfrm>
            <a:off x="-252536" y="260648"/>
            <a:ext cx="8892480" cy="1008112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Включение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учащихся в активную учебную </a:t>
            </a:r>
            <a:endParaRPr lang="ru-RU" sz="2800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деятельность</a:t>
            </a:r>
            <a:endParaRPr lang="ru-RU" sz="2800" dirty="0" smtClean="0"/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/>
              <a:t>                                                      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29408"/>
            <a:ext cx="3543858" cy="47251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63797" y="2348880"/>
            <a:ext cx="32221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разрешаются и даже поощряются </a:t>
            </a:r>
            <a:r>
              <a:rPr lang="ru-RU" sz="2800" dirty="0" smtClean="0"/>
              <a:t>коммуникативные </a:t>
            </a:r>
            <a:r>
              <a:rPr lang="ru-RU" sz="2800" dirty="0"/>
              <a:t>действия</a:t>
            </a:r>
          </a:p>
        </p:txBody>
      </p:sp>
    </p:spTree>
    <p:extLst>
      <p:ext uri="{BB962C8B-B14F-4D97-AF65-F5344CB8AC3E}">
        <p14:creationId xmlns:p14="http://schemas.microsoft.com/office/powerpoint/2010/main" xmlns="" val="3184182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88640"/>
            <a:ext cx="8928992" cy="655272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0" y="2060575"/>
            <a:ext cx="6400800" cy="4176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212976"/>
            <a:ext cx="43372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s://img-s3.onedio.com/id-59110ea997e74e403769178e/rev-0/raw/s-32f202658048d1e5f4d793060ae72d84ef26fd0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7799"/>
            <a:ext cx="2723395" cy="227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s://lifeo.ru/wp-content/uploads/gif-dlya-prezentaciy-7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018" y="3973481"/>
            <a:ext cx="2754609" cy="241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xn--80aafkuuckrbv.xn--p1ai/Rehabsystem/rulesofworkout.files/vm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5027" y="264677"/>
            <a:ext cx="2574617" cy="244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2.bp.blogspot.com/-vOW5Fvnggmo/Vm8QOMU6xAI/AAAAAAAAAHg/ZdSopXweYBw/s1600/stick_figure_handshake_standout_anim_500_clr_12224-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983159"/>
            <a:ext cx="1932832" cy="224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38571" y="3064894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</a:rPr>
              <a:t>СПОР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0450" y="6243381"/>
            <a:ext cx="1463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</a:rPr>
              <a:t>ПРОБЛЕМА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9867" y="6093296"/>
            <a:ext cx="1515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</a:rPr>
              <a:t>ДИСКУССИЯ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59282" y="2664784"/>
            <a:ext cx="18254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</a:rPr>
              <a:t>РАССУЖДЕНИЕ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35046" y="3012921"/>
            <a:ext cx="1095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</a:rPr>
              <a:t>ИСТИНА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44961" y="5967059"/>
            <a:ext cx="2136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ПРАВИЛО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2069" name="Picture 21" descr="https://lifeo.ru/wp-content/uploads/gif-dlya-prezentaciy-49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6082" y="3233269"/>
            <a:ext cx="2527007" cy="315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http://gifimage.net/wp-content/uploads/2017/11/exclamation-point-gif-3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7591" y="3375909"/>
            <a:ext cx="904518" cy="27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636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733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5"/>
          <p:cNvSpPr>
            <a:spLocks noGrp="1"/>
          </p:cNvSpPr>
          <p:nvPr>
            <p:ph idx="1"/>
          </p:nvPr>
        </p:nvSpPr>
        <p:spPr>
          <a:xfrm>
            <a:off x="-252536" y="332656"/>
            <a:ext cx="8892480" cy="792088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Диагностика</a:t>
            </a:r>
            <a:r>
              <a:rPr lang="ru-RU" sz="4000" i="1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4000" dirty="0" smtClean="0"/>
              <a:t>                                                       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432" y="1458469"/>
            <a:ext cx="4103429" cy="307757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58723" y="4537692"/>
            <a:ext cx="9222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Синквейн</a:t>
            </a:r>
            <a:r>
              <a:rPr lang="ru-RU" dirty="0" smtClean="0"/>
              <a:t> итог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9168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5"/>
          <p:cNvSpPr>
            <a:spLocks noGrp="1"/>
          </p:cNvSpPr>
          <p:nvPr>
            <p:ph idx="1"/>
          </p:nvPr>
        </p:nvSpPr>
        <p:spPr>
          <a:xfrm>
            <a:off x="-252536" y="260648"/>
            <a:ext cx="8892480" cy="1008112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Включение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учащихся в активную учебную </a:t>
            </a:r>
            <a:endParaRPr lang="ru-RU" sz="2800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деятельность</a:t>
            </a:r>
            <a:endParaRPr lang="ru-RU" sz="2800" dirty="0" smtClean="0"/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/>
              <a:t>                                                       </a:t>
            </a:r>
            <a:endParaRPr lang="ru-RU" sz="2800" dirty="0"/>
          </a:p>
        </p:txBody>
      </p:sp>
      <p:pic>
        <p:nvPicPr>
          <p:cNvPr id="4" name="Picture 4" descr="http://1.bp.blogspot.com/-Q5SxosdQ44I/Vm8QL6CMopI/AAAAAAAAAGY/AEKtsxrpIEg/s1600/reading_to_children_anim_300_clr_1004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2087"/>
            <a:ext cx="5076564" cy="489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55668" y="2492896"/>
            <a:ext cx="26648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целеполагание, планирование, прогнозирование, контроль, коррекция, </a:t>
            </a:r>
            <a:endParaRPr lang="ru-RU" sz="2400" dirty="0" smtClean="0"/>
          </a:p>
          <a:p>
            <a:r>
              <a:rPr lang="ru-RU" sz="2400" dirty="0" smtClean="0"/>
              <a:t>оценка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465349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88640"/>
            <a:ext cx="8928992" cy="655272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85800" y="404664"/>
            <a:ext cx="7772400" cy="1362075"/>
          </a:xfrm>
        </p:spPr>
        <p:txBody>
          <a:bodyPr>
            <a:scene3d>
              <a:camera prst="perspectiveHeroicExtremeRightFacing"/>
              <a:lightRig rig="threePt" dir="t"/>
            </a:scene3d>
          </a:bodyPr>
          <a:lstStyle/>
          <a:p>
            <a:r>
              <a:rPr lang="ru-RU" i="1" dirty="0" smtClean="0">
                <a:solidFill>
                  <a:srgbClr val="00B050"/>
                </a:solidFill>
              </a:rPr>
              <a:t>«Жизнь учит лишь тех, кто ее изучает…» </a:t>
            </a:r>
            <a:r>
              <a:rPr lang="ru-RU" i="1" dirty="0" err="1" smtClean="0">
                <a:solidFill>
                  <a:srgbClr val="00B050"/>
                </a:solidFill>
              </a:rPr>
              <a:t>В.О.Ключевский</a:t>
            </a:r>
            <a:endParaRPr lang="ru-RU" i="1" dirty="0">
              <a:solidFill>
                <a:srgbClr val="00B050"/>
              </a:solidFill>
            </a:endParaRPr>
          </a:p>
        </p:txBody>
      </p:sp>
      <p:pic>
        <p:nvPicPr>
          <p:cNvPr id="12" name="Picture 12" descr="http://fr.mireliz.ru/uploads/posts/2017-07/1500883374_teamwork_rotate_earth_pa_500_clr_2993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1414" y="1190504"/>
            <a:ext cx="3772586" cy="535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10"/>
          <p:cNvSpPr>
            <a:spLocks noGrp="1"/>
          </p:cNvSpPr>
          <p:nvPr>
            <p:ph type="body" idx="1"/>
          </p:nvPr>
        </p:nvSpPr>
        <p:spPr>
          <a:xfrm>
            <a:off x="217480" y="1069278"/>
            <a:ext cx="6984776" cy="487844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FF0000"/>
                </a:solidFill>
                <a:cs typeface="Times New Roman" pitchFamily="18" charset="0"/>
              </a:rPr>
              <a:t>ролевые </a:t>
            </a:r>
            <a:r>
              <a:rPr lang="ru-RU" sz="4400" dirty="0" smtClean="0">
                <a:solidFill>
                  <a:srgbClr val="FF0000"/>
                </a:solidFill>
                <a:cs typeface="Times New Roman" pitchFamily="18" charset="0"/>
              </a:rPr>
              <a:t>игры</a:t>
            </a:r>
            <a:endParaRPr lang="ru-RU" sz="4400" dirty="0">
              <a:solidFill>
                <a:srgbClr val="FF0000"/>
              </a:solidFill>
              <a:cs typeface="Times New Roman" pitchFamily="18" charset="0"/>
            </a:endParaRPr>
          </a:p>
          <a:p>
            <a:r>
              <a:rPr lang="ru-RU" sz="4400" dirty="0" smtClean="0">
                <a:solidFill>
                  <a:srgbClr val="FF0000"/>
                </a:solidFill>
                <a:cs typeface="Times New Roman" pitchFamily="18" charset="0"/>
              </a:rPr>
              <a:t>метод проектов</a:t>
            </a:r>
          </a:p>
          <a:p>
            <a:r>
              <a:rPr lang="ru-RU" sz="4400" dirty="0" smtClean="0">
                <a:solidFill>
                  <a:srgbClr val="FF0000"/>
                </a:solidFill>
                <a:cs typeface="Times New Roman" pitchFamily="18" charset="0"/>
              </a:rPr>
              <a:t>ситуативный </a:t>
            </a:r>
            <a:r>
              <a:rPr lang="ru-RU" sz="4400" dirty="0">
                <a:solidFill>
                  <a:srgbClr val="FF0000"/>
                </a:solidFill>
                <a:cs typeface="Times New Roman" pitchFamily="18" charset="0"/>
              </a:rPr>
              <a:t>анализ</a:t>
            </a:r>
            <a:endParaRPr lang="ru-RU" sz="4400" dirty="0" smtClean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3" y="3300660"/>
            <a:ext cx="5325366" cy="22165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02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ользователь\Pictures\160220151450-page-0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9150" r="1550" b="27951"/>
          <a:stretch/>
        </p:blipFill>
        <p:spPr bwMode="auto">
          <a:xfrm>
            <a:off x="4277445" y="3501009"/>
            <a:ext cx="4601549" cy="3196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Pictures\160220151450-page-0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5" t="9483" r="50000" b="27579"/>
          <a:stretch/>
        </p:blipFill>
        <p:spPr bwMode="auto">
          <a:xfrm>
            <a:off x="298263" y="1381254"/>
            <a:ext cx="3796081" cy="2623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5"/>
          <p:cNvSpPr>
            <a:spLocks noGrp="1"/>
          </p:cNvSpPr>
          <p:nvPr>
            <p:ph idx="1"/>
          </p:nvPr>
        </p:nvSpPr>
        <p:spPr>
          <a:xfrm>
            <a:off x="125760" y="373142"/>
            <a:ext cx="8892480" cy="1008112"/>
          </a:xfrm>
        </p:spPr>
        <p:txBody>
          <a:bodyPr>
            <a:normAutofit fontScale="85000" lnSpcReduction="2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 smtClean="0"/>
              <a:t>Создание усло­вий, влияющих на формирование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 smtClean="0"/>
              <a:t>личности. 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 smtClean="0"/>
              <a:t>                                                       </a:t>
            </a:r>
            <a:endParaRPr lang="ru-RU" sz="2900" dirty="0"/>
          </a:p>
        </p:txBody>
      </p:sp>
    </p:spTree>
    <p:extLst>
      <p:ext uri="{BB962C8B-B14F-4D97-AF65-F5344CB8AC3E}">
        <p14:creationId xmlns:p14="http://schemas.microsoft.com/office/powerpoint/2010/main" xmlns="" val="323458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4800" i="1" dirty="0">
              <a:solidFill>
                <a:srgbClr val="FF0000"/>
              </a:solidFill>
            </a:endParaRP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4800" i="1" dirty="0" smtClean="0">
                <a:solidFill>
                  <a:srgbClr val="FF0000"/>
                </a:solidFill>
                <a:ea typeface="+mn-ea"/>
                <a:cs typeface="+mn-cs"/>
              </a:rPr>
              <a:t>Размышляем, анализируем, делаем выводы…</a:t>
            </a:r>
            <a:r>
              <a:rPr lang="ru-RU" sz="5400" i="1" dirty="0">
                <a:solidFill>
                  <a:srgbClr val="FF0000"/>
                </a:solidFill>
                <a:ea typeface="+mn-ea"/>
                <a:cs typeface="+mn-cs"/>
              </a:rPr>
              <a:t/>
            </a:r>
            <a:br>
              <a:rPr lang="ru-RU" sz="5400" i="1" dirty="0">
                <a:solidFill>
                  <a:srgbClr val="FF0000"/>
                </a:solidFill>
                <a:ea typeface="+mn-ea"/>
                <a:cs typeface="+mn-cs"/>
              </a:rPr>
            </a:br>
            <a:endParaRPr lang="ru-RU" sz="5400" dirty="0"/>
          </a:p>
        </p:txBody>
      </p:sp>
      <p:pic>
        <p:nvPicPr>
          <p:cNvPr id="4104" name="Picture 8" descr="http://www.medyumca.com/wp-content/uploads/2013/06/buyu-yapiminda-anne-adi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46838">
            <a:off x="372092" y="465782"/>
            <a:ext cx="156329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874701" y="3501008"/>
            <a:ext cx="2126221" cy="21909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" name="Picture 8" descr="http://www.medyumca.com/wp-content/uploads/2013/06/buyu-yapiminda-anne-adi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46838">
            <a:off x="1254413" y="4356886"/>
            <a:ext cx="156329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http://www.medyumca.com/wp-content/uploads/2013/06/buyu-yapiminda-anne-adi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6970">
            <a:off x="6776588" y="4356887"/>
            <a:ext cx="156329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://www.medyumca.com/wp-content/uploads/2013/06/buyu-yapiminda-anne-adi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48924">
            <a:off x="7451063" y="567177"/>
            <a:ext cx="156329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://www.medyumca.com/wp-content/uploads/2013/06/buyu-yapiminda-anne-adi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70031">
            <a:off x="4006376" y="1351658"/>
            <a:ext cx="156329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470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772816"/>
            <a:ext cx="8640960" cy="4365104"/>
          </a:xfrm>
        </p:spPr>
        <p:txBody>
          <a:bodyPr>
            <a:normAutofit fontScale="90000"/>
          </a:bodyPr>
          <a:lstStyle/>
          <a:p>
            <a:r>
              <a:rPr lang="ru-RU" altLang="ru-RU" i="1" dirty="0">
                <a:latin typeface="Times New Roman" pitchFamily="18" charset="0"/>
              </a:rPr>
              <a:t>«Знание, полученное человеком в готовом виде, менее ценно для него и поэтому не так долговечно, как продукт собственного мышления»</a:t>
            </a:r>
            <a:br>
              <a:rPr lang="ru-RU" altLang="ru-RU" i="1" dirty="0">
                <a:latin typeface="Times New Roman" pitchFamily="18" charset="0"/>
              </a:rPr>
            </a:br>
            <a:r>
              <a:rPr lang="ru-RU" altLang="ru-RU" i="1" dirty="0">
                <a:latin typeface="Times New Roman" pitchFamily="18" charset="0"/>
              </a:rPr>
              <a:t/>
            </a:r>
            <a:br>
              <a:rPr lang="ru-RU" altLang="ru-RU" i="1" dirty="0">
                <a:latin typeface="Times New Roman" pitchFamily="18" charset="0"/>
              </a:rPr>
            </a:br>
            <a:r>
              <a:rPr lang="ru-RU" altLang="ru-RU" i="1" dirty="0" smtClean="0">
                <a:latin typeface="Times New Roman" pitchFamily="18" charset="0"/>
              </a:rPr>
              <a:t>                                              Сократ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333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4800" i="1" dirty="0" smtClean="0">
                <a:solidFill>
                  <a:srgbClr val="FF0000"/>
                </a:solidFill>
                <a:ea typeface="+mn-ea"/>
                <a:cs typeface="+mn-cs"/>
              </a:rPr>
              <a:t>Кейс-иллюстрация</a:t>
            </a:r>
            <a:br>
              <a:rPr lang="ru-RU" sz="4800" i="1" dirty="0" smtClean="0">
                <a:solidFill>
                  <a:srgbClr val="FF0000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12776"/>
            <a:ext cx="6400800" cy="1584176"/>
          </a:xfrm>
        </p:spPr>
        <p:txBody>
          <a:bodyPr/>
          <a:lstStyle/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b="1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Кейс-иллюстрация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– это иллюстрация, которая используется для рассмотрения проблемной ситуации. </a:t>
            </a:r>
            <a:endParaRPr lang="ru-RU" sz="2400" dirty="0" smtClean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print"/>
          <a:srcRect l="3050" t="2871" r="56533" b="13286"/>
          <a:stretch/>
        </p:blipFill>
        <p:spPr>
          <a:xfrm>
            <a:off x="5220072" y="2708920"/>
            <a:ext cx="2983922" cy="3470097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 rotWithShape="1">
          <a:blip r:embed="rId3" cstate="print"/>
          <a:srcRect l="49699" t="17684" r="11883" b="17232"/>
          <a:stretch/>
        </p:blipFill>
        <p:spPr>
          <a:xfrm>
            <a:off x="971600" y="2924944"/>
            <a:ext cx="3260593" cy="325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232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4460032" cy="1080120"/>
          </a:xfrm>
        </p:spPr>
        <p:txBody>
          <a:bodyPr/>
          <a:lstStyle/>
          <a:p>
            <a:r>
              <a:rPr lang="ru-RU" sz="4800" i="1" dirty="0">
                <a:solidFill>
                  <a:srgbClr val="FF0000"/>
                </a:solidFill>
              </a:rPr>
              <a:t>Фото-кейс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052736"/>
            <a:ext cx="5256584" cy="1656184"/>
          </a:xfrm>
        </p:spPr>
        <p:txBody>
          <a:bodyPr/>
          <a:lstStyle/>
          <a:p>
            <a:pPr marL="274320" lvl="0" indent="-274320" algn="l">
              <a:buClr>
                <a:srgbClr val="31B6FD"/>
              </a:buClr>
              <a:buSzPct val="100000"/>
            </a:pP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dirty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l">
              <a:buClr>
                <a:srgbClr val="31B6FD"/>
              </a:buClr>
              <a:buSzPct val="100000"/>
            </a:pP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Фото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, сюжет которого отражает </a:t>
            </a: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                      какую-либо 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проблему.</a:t>
            </a:r>
          </a:p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endParaRPr lang="ru-RU" sz="2400" dirty="0">
              <a:solidFill>
                <a:srgbClr val="073E87"/>
              </a:solidFill>
              <a:latin typeface="Candara"/>
            </a:endParaRPr>
          </a:p>
          <a:p>
            <a:endParaRPr lang="ru-RU" dirty="0"/>
          </a:p>
        </p:txBody>
      </p:sp>
      <p:pic>
        <p:nvPicPr>
          <p:cNvPr id="14338" name="Picture 2" descr="http://1.bp.blogspot.com/-K52DqVPv64A/Vm8QTjXHwfI/AAAAAAAAAJ8/bojw1h_--P8/s1600/taking_pictures_PA_500_clr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499992" y="3356992"/>
            <a:ext cx="4006185" cy="392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pp.userapi.com/c846321/v846321822/17244/Rv1hhJt5mH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3744416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un9-4.userapi.com/c824200/v824200822/104311/7oksP1iZL0M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92896"/>
            <a:ext cx="2592288" cy="3912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72829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88640"/>
            <a:ext cx="8928992" cy="655272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539552" y="446807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Аудио-видео-кейс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323528" y="2156086"/>
            <a:ext cx="5112568" cy="3960440"/>
          </a:xfrm>
        </p:spPr>
        <p:txBody>
          <a:bodyPr>
            <a:normAutofit fontScale="70000" lnSpcReduction="20000"/>
          </a:bodyPr>
          <a:lstStyle/>
          <a:p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Темы: «Космос»</a:t>
            </a: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«Насекомые»</a:t>
            </a: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«Грибы»</a:t>
            </a: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кола»</a:t>
            </a: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«Зимние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забавы» </a:t>
            </a:r>
            <a:endParaRPr lang="ru-RU" sz="5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Севера и жарких стран»</a:t>
            </a:r>
            <a:endParaRPr lang="ru-RU" sz="5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212976"/>
            <a:ext cx="43372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s://d2yca1enuxtdrs.cloudfront.net/images/resize/product/1240/1bb3283ebbc4fdb8d7ff42f8a509da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64904"/>
            <a:ext cx="3647995" cy="3951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416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24136"/>
          </a:xfrm>
        </p:spPr>
        <p:txBody>
          <a:bodyPr/>
          <a:lstStyle/>
          <a:p>
            <a:r>
              <a:rPr lang="ru-RU" sz="4800" i="1" dirty="0">
                <a:solidFill>
                  <a:srgbClr val="FF0000"/>
                </a:solidFill>
                <a:latin typeface="Cambria" panose="02040503050406030204" pitchFamily="18" charset="0"/>
              </a:rPr>
              <a:t>Требования к кейсу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6400800" cy="5184576"/>
          </a:xfrm>
        </p:spPr>
        <p:txBody>
          <a:bodyPr>
            <a:normAutofit/>
          </a:bodyPr>
          <a:lstStyle/>
          <a:p>
            <a:pPr marL="457200" lvl="0" indent="-457200" algn="l">
              <a:buClr>
                <a:srgbClr val="31B6FD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соответствовать </a:t>
            </a:r>
            <a:r>
              <a:rPr lang="ru-RU" sz="26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четко поставленной цели </a:t>
            </a: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создания;</a:t>
            </a:r>
          </a:p>
          <a:p>
            <a:pPr marL="457200" lvl="0" indent="-457200" algn="l">
              <a:buClr>
                <a:srgbClr val="31B6FD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иллюстрировать </a:t>
            </a:r>
            <a:r>
              <a:rPr lang="ru-RU" sz="26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типичные ситуации реальной </a:t>
            </a: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жизни;</a:t>
            </a:r>
            <a:endParaRPr lang="ru-RU" sz="2600" dirty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l">
              <a:buClr>
                <a:srgbClr val="31B6FD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быть актуальным;</a:t>
            </a:r>
          </a:p>
          <a:p>
            <a:pPr marL="457200" lvl="0" indent="-457200" algn="l">
              <a:buClr>
                <a:srgbClr val="31B6FD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6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аналитическое </a:t>
            </a: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мышление;</a:t>
            </a:r>
          </a:p>
          <a:p>
            <a:pPr marL="457200" lvl="0" indent="-457200" algn="l">
              <a:buClr>
                <a:srgbClr val="31B6FD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иметь </a:t>
            </a:r>
            <a:r>
              <a:rPr lang="ru-RU" sz="26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соответствующий уровень </a:t>
            </a: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трудности;</a:t>
            </a:r>
          </a:p>
          <a:p>
            <a:pPr marL="457200" lvl="0" indent="-457200" algn="l">
              <a:buClr>
                <a:srgbClr val="31B6FD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провоцировать дискуссию;</a:t>
            </a:r>
          </a:p>
          <a:p>
            <a:pPr marL="457200" lvl="0" indent="-457200" algn="l">
              <a:buClr>
                <a:srgbClr val="31B6FD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иметь </a:t>
            </a:r>
            <a:r>
              <a:rPr lang="ru-RU" sz="26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несколько решений.</a:t>
            </a:r>
          </a:p>
          <a:p>
            <a:endParaRPr lang="ru-RU" dirty="0"/>
          </a:p>
        </p:txBody>
      </p:sp>
      <p:pic>
        <p:nvPicPr>
          <p:cNvPr id="8" name="Picture 4" descr="http://1.bp.blogspot.com/-wcQx-IoSZTU/Vm8QUdNYe5I/AAAAAAAAAKU/acmedu8SCUo/s1600/thinking_cap_lightbulbs-animated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4168" y="1588160"/>
            <a:ext cx="2853117" cy="556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760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35482" y="178109"/>
            <a:ext cx="8928992" cy="655272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mtClean="0">
                <a:latin typeface="Times New Roman"/>
                <a:ea typeface="Calibri"/>
                <a:cs typeface="Times New Roman"/>
              </a:rPr>
              <a:t>«Как вести себя в грозу?»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8458200" cy="432047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Социально-коммуникативное развитие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раздел «Безопасность» </a:t>
            </a: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323528" y="2852936"/>
            <a:ext cx="7827297" cy="3312368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212976"/>
            <a:ext cx="43372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21088"/>
            <a:ext cx="3210882" cy="240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0267">
            <a:off x="509434" y="1701009"/>
            <a:ext cx="3430565" cy="238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93736">
            <a:off x="5181743" y="1701086"/>
            <a:ext cx="3561019" cy="23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7748" y="4274299"/>
            <a:ext cx="3160636" cy="232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20915481">
            <a:off x="872185" y="3410378"/>
            <a:ext cx="25721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«Какая опасность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таится в сосульке?»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6901" y="6197243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«Как вести себя в грозу?»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7748" y="5840710"/>
            <a:ext cx="2564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«Можно ли убегать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от собаки?»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524422" y="2249333"/>
            <a:ext cx="3328704" cy="302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35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88640"/>
            <a:ext cx="8928992" cy="655272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Познавательное развитие «Ознакомление с миром природы»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212976"/>
            <a:ext cx="43372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56792"/>
            <a:ext cx="3816607" cy="237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4101145" cy="2342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6905" y="4052527"/>
            <a:ext cx="3960440" cy="256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3459197"/>
            <a:ext cx="2847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000" b="1" i="1" dirty="0" smtClean="0">
                <a:solidFill>
                  <a:srgbClr val="FFFF00"/>
                </a:solidFill>
              </a:rPr>
              <a:t>«Как </a:t>
            </a:r>
            <a:r>
              <a:rPr lang="ru-RU" sz="2000" b="1" i="1" dirty="0">
                <a:solidFill>
                  <a:srgbClr val="FFFF00"/>
                </a:solidFill>
              </a:rPr>
              <a:t>растет цветок</a:t>
            </a:r>
            <a:r>
              <a:rPr lang="ru-RU" sz="2000" b="1" i="1" dirty="0" smtClean="0">
                <a:solidFill>
                  <a:srgbClr val="FFFF00"/>
                </a:solidFill>
              </a:rPr>
              <a:t>?»</a:t>
            </a:r>
            <a:endParaRPr lang="ru-RU" sz="2000" b="1" i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3105254"/>
            <a:ext cx="2517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000" b="1" i="1" dirty="0" smtClean="0">
                <a:solidFill>
                  <a:srgbClr val="FFFF00"/>
                </a:solidFill>
              </a:rPr>
              <a:t>«Можно </a:t>
            </a:r>
          </a:p>
          <a:p>
            <a:pPr lvl="0"/>
            <a:r>
              <a:rPr lang="ru-RU" sz="2000" b="1" i="1" dirty="0" smtClean="0">
                <a:solidFill>
                  <a:srgbClr val="FFFF00"/>
                </a:solidFill>
              </a:rPr>
              <a:t>ли </a:t>
            </a:r>
            <a:r>
              <a:rPr lang="ru-RU" sz="2000" b="1" i="1" dirty="0">
                <a:solidFill>
                  <a:srgbClr val="FFFF00"/>
                </a:solidFill>
              </a:rPr>
              <a:t>жить без воды</a:t>
            </a:r>
            <a:r>
              <a:rPr lang="ru-RU" sz="2000" b="1" i="1" dirty="0" smtClean="0">
                <a:solidFill>
                  <a:srgbClr val="FFFF00"/>
                </a:solidFill>
              </a:rPr>
              <a:t>?»</a:t>
            </a:r>
            <a:endParaRPr lang="ru-RU" sz="2000" b="1" i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5747225"/>
            <a:ext cx="4162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000" b="1" i="1" dirty="0" smtClean="0">
                <a:solidFill>
                  <a:srgbClr val="FFFF00"/>
                </a:solidFill>
              </a:rPr>
              <a:t>«Сколько </a:t>
            </a:r>
            <a:r>
              <a:rPr lang="ru-RU" sz="2000" b="1" i="1" dirty="0">
                <a:solidFill>
                  <a:srgbClr val="FFFF00"/>
                </a:solidFill>
              </a:rPr>
              <a:t>надо посадить деревьев</a:t>
            </a:r>
            <a:r>
              <a:rPr lang="ru-RU" sz="2000" b="1" i="1" dirty="0" smtClean="0">
                <a:solidFill>
                  <a:srgbClr val="FFFF00"/>
                </a:solidFill>
              </a:rPr>
              <a:t>,</a:t>
            </a:r>
          </a:p>
          <a:p>
            <a:pPr lvl="0"/>
            <a:r>
              <a:rPr lang="ru-RU" sz="2000" b="1" i="1" dirty="0" smtClean="0">
                <a:solidFill>
                  <a:srgbClr val="FFFF00"/>
                </a:solidFill>
              </a:rPr>
              <a:t> </a:t>
            </a:r>
            <a:r>
              <a:rPr lang="ru-RU" sz="2000" b="1" i="1" dirty="0">
                <a:solidFill>
                  <a:srgbClr val="FFFF00"/>
                </a:solidFill>
              </a:rPr>
              <a:t>чтоб получился лес</a:t>
            </a:r>
            <a:r>
              <a:rPr lang="ru-RU" sz="2000" b="1" i="1" dirty="0" smtClean="0">
                <a:solidFill>
                  <a:srgbClr val="FFFF00"/>
                </a:solidFill>
              </a:rPr>
              <a:t>?»</a:t>
            </a:r>
            <a:endParaRPr lang="ru-RU" sz="20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52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5964" y="1052736"/>
            <a:ext cx="9395928" cy="1152128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В процессе освоения </a:t>
            </a:r>
            <a:r>
              <a:rPr lang="ru-RU" i="1" dirty="0" smtClean="0">
                <a:solidFill>
                  <a:srgbClr val="FF0000"/>
                </a:solidFill>
              </a:rPr>
              <a:t>кейс технологий 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>дети учатся:</a:t>
            </a:r>
            <a:r>
              <a:rPr lang="ru-RU" sz="4000" i="1" dirty="0">
                <a:solidFill>
                  <a:srgbClr val="FF0000"/>
                </a:solidFill>
              </a:rPr>
              <a:t/>
            </a:r>
            <a:br>
              <a:rPr lang="ru-RU" sz="4000" i="1" dirty="0">
                <a:solidFill>
                  <a:srgbClr val="FF0000"/>
                </a:solidFill>
              </a:rPr>
            </a:br>
            <a:r>
              <a:rPr lang="ru-RU" sz="4000" i="1" dirty="0">
                <a:solidFill>
                  <a:srgbClr val="FF0000"/>
                </a:solidFill>
              </a:rPr>
              <a:t/>
            </a:r>
            <a:br>
              <a:rPr lang="ru-RU" sz="4000" i="1" dirty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7" name="Picture 4" descr="http://muuo.ucoz.ru/Novosti/Novosti2/2016/puzzled_house_workers_500_clr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3031" y="3356992"/>
            <a:ext cx="388843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903136"/>
            <a:ext cx="6552728" cy="4608512"/>
          </a:xfrm>
        </p:spPr>
        <p:txBody>
          <a:bodyPr>
            <a:normAutofit/>
          </a:bodyPr>
          <a:lstStyle/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получать необходимую информацию в общении;</a:t>
            </a:r>
          </a:p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доказывать свою точку зрения, аргументировать ответ, формулировать вопрос, участвовать </a:t>
            </a: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дискуссии; </a:t>
            </a:r>
            <a:endParaRPr lang="ru-RU" sz="2400" dirty="0" smtClean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принимать 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помощь.</a:t>
            </a:r>
          </a:p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вести 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диалог со взрослыми и  </a:t>
            </a: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                 сверстниками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применять самостоятельно, без </a:t>
            </a: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                   помощи 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взрослого полученные </a:t>
            </a: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знания                      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 реальной жизни без затруднений.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050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772816"/>
            <a:ext cx="8352928" cy="54006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Предлагают разные способы решения задач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251520" y="4077072"/>
            <a:ext cx="8352928" cy="5040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Выделяют главное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284984"/>
            <a:ext cx="8352928" cy="54006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Самостоятельно осуществляют поиск информации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443002" y="433195"/>
            <a:ext cx="8784976" cy="1318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Результаты формирования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познавательной активности учащихся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528900"/>
            <a:ext cx="8352928" cy="54006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Выбирают средства и способы реализации проекта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272615" y="6309590"/>
            <a:ext cx="8352928" cy="5040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Самостоятельно аргументированно оценивают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272615" y="5517232"/>
            <a:ext cx="8352928" cy="5040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Определяют тему и цели на урок, определяют этапы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251520" y="4808207"/>
            <a:ext cx="8352928" cy="5040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Сотрудничают, организуют работу в группе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520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016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38625"/>
            <a:ext cx="6573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Метапредметные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результаты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/>
          </p:nvPr>
        </p:nvGraphicFramePr>
        <p:xfrm>
          <a:off x="558399" y="1556792"/>
          <a:ext cx="806489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280602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8942" y="119020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endParaRPr lang="ru-RU" sz="2200" dirty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/>
          <a:lstStyle/>
          <a:p>
            <a:r>
              <a:rPr lang="ru-RU" sz="4800" b="1" i="1" dirty="0">
                <a:solidFill>
                  <a:srgbClr val="FF0000"/>
                </a:solidFill>
                <a:cs typeface="Times New Roman" pitchFamily="18" charset="0"/>
              </a:rPr>
              <a:t>Из истории возникновения</a:t>
            </a:r>
            <a:endParaRPr lang="ru-RU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575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1960" y="2510273"/>
            <a:ext cx="4320480" cy="3972935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67544" y="1268760"/>
            <a:ext cx="7304856" cy="4320480"/>
          </a:xfrm>
        </p:spPr>
        <p:txBody>
          <a:bodyPr>
            <a:normAutofit/>
          </a:bodyPr>
          <a:lstStyle/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Кейс-технология зародилась в Гарвардской школе бизнеса (США) в начале XХ века.</a:t>
            </a:r>
          </a:p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 России кейс-технологии называют методом анализа конкретных ситуаций (АКС), ситуационными задачами</a:t>
            </a: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casus</a:t>
            </a: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(лат.)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– запутанный, </a:t>
            </a:r>
            <a:endParaRPr lang="ru-RU" sz="2400" dirty="0" smtClean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l">
              <a:buClr>
                <a:srgbClr val="31B6FD"/>
              </a:buClr>
              <a:buSzPct val="100000"/>
            </a:pP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                      необычный  случай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lvl="0" indent="-274320" algn="l"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case</a:t>
            </a: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анг</a:t>
            </a: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– портфель, </a:t>
            </a:r>
            <a:endParaRPr lang="ru-RU" sz="2400" dirty="0" smtClean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l">
              <a:buClr>
                <a:srgbClr val="31B6FD"/>
              </a:buClr>
              <a:buSzPct val="100000"/>
            </a:pP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                    чемоданчик</a:t>
            </a:r>
            <a:endParaRPr lang="ru-RU" sz="2400" dirty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l">
              <a:buClr>
                <a:srgbClr val="31B6FD"/>
              </a:buClr>
              <a:buSzPct val="100000"/>
            </a:pPr>
            <a:r>
              <a:rPr lang="ru-RU" sz="22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79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Схема 8"/>
          <p:cNvGraphicFramePr/>
          <p:nvPr>
            <p:extLst/>
          </p:nvPr>
        </p:nvGraphicFramePr>
        <p:xfrm>
          <a:off x="125760" y="1412776"/>
          <a:ext cx="8892480" cy="51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202812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Roboto"/>
              </a:rPr>
              <a:t>Окружающий </a:t>
            </a:r>
            <a:r>
              <a:rPr lang="ru-RU" sz="3200" dirty="0">
                <a:solidFill>
                  <a:srgbClr val="333333"/>
                </a:solidFill>
                <a:latin typeface="Roboto"/>
              </a:rPr>
              <a:t>мир. 3 класс.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Roboto"/>
              </a:rPr>
              <a:t>Тема </a:t>
            </a:r>
            <a:r>
              <a:rPr lang="ru-RU" dirty="0">
                <a:solidFill>
                  <a:srgbClr val="333333"/>
                </a:solidFill>
                <a:latin typeface="Roboto"/>
              </a:rPr>
              <a:t>урока: Опасные места Проблема урока: личная безопасность человека </a:t>
            </a:r>
            <a:r>
              <a:rPr lang="ru-RU" u="sng" dirty="0">
                <a:solidFill>
                  <a:srgbClr val="333333"/>
                </a:solidFill>
                <a:latin typeface="Roboto"/>
              </a:rPr>
              <a:t>Понятия, проверяемые данным кейсом</a:t>
            </a:r>
            <a:r>
              <a:rPr lang="ru-RU" dirty="0">
                <a:solidFill>
                  <a:srgbClr val="333333"/>
                </a:solidFill>
                <a:latin typeface="Roboto"/>
              </a:rPr>
              <a:t>: Человеческая жизнь бесценна, нельзя подвергать ее неоправданному риску. </a:t>
            </a:r>
            <a:endParaRPr lang="ru-RU" dirty="0" smtClean="0">
              <a:solidFill>
                <a:srgbClr val="333333"/>
              </a:solidFill>
              <a:latin typeface="Roboto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Roboto"/>
              </a:rPr>
              <a:t>1 </a:t>
            </a:r>
            <a:r>
              <a:rPr lang="ru-RU" dirty="0">
                <a:solidFill>
                  <a:srgbClr val="333333"/>
                </a:solidFill>
                <a:latin typeface="Roboto"/>
              </a:rPr>
              <a:t>этап – погружение в совместную деятельность </a:t>
            </a:r>
            <a:endParaRPr lang="ru-RU" dirty="0" smtClean="0">
              <a:solidFill>
                <a:srgbClr val="333333"/>
              </a:solidFill>
              <a:latin typeface="Roboto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Roboto"/>
              </a:rPr>
              <a:t>- </a:t>
            </a:r>
            <a:r>
              <a:rPr lang="ru-RU" dirty="0">
                <a:solidFill>
                  <a:srgbClr val="333333"/>
                </a:solidFill>
                <a:latin typeface="Roboto"/>
              </a:rPr>
              <a:t>Вспомните песенку самого умного поросенка о своем доме.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5035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333333"/>
                </a:solidFill>
                <a:latin typeface="Roboto"/>
              </a:rPr>
              <a:t>2 этап – организация совместной деятельности </a:t>
            </a:r>
            <a:r>
              <a:rPr lang="ru-RU" sz="2000" i="1" dirty="0">
                <a:solidFill>
                  <a:srgbClr val="333333"/>
                </a:solidFill>
                <a:latin typeface="Roboto"/>
              </a:rPr>
              <a:t>Каждая группа получает свой материал для изучения и обсуждения и работы с планом-карточкой для фиксации информации: </a:t>
            </a:r>
            <a:endParaRPr lang="ru-RU" sz="2000" i="1" dirty="0" smtClean="0">
              <a:solidFill>
                <a:srgbClr val="333333"/>
              </a:solidFill>
              <a:latin typeface="Roboto"/>
            </a:endParaRPr>
          </a:p>
          <a:p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1 </a:t>
            </a:r>
            <a:r>
              <a:rPr lang="ru-RU" sz="2800" dirty="0">
                <a:solidFill>
                  <a:srgbClr val="333333"/>
                </a:solidFill>
                <a:latin typeface="Roboto"/>
              </a:rPr>
              <a:t>группа – «Опасности на стройке» (интернет-статья</a:t>
            </a:r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)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 </a:t>
            </a:r>
            <a:r>
              <a:rPr lang="ru-RU" sz="2800" dirty="0">
                <a:solidFill>
                  <a:srgbClr val="333333"/>
                </a:solidFill>
                <a:latin typeface="Roboto"/>
              </a:rPr>
              <a:t>2 группа – «Опасности в доме» (интернет-источник) </a:t>
            </a:r>
            <a:endParaRPr lang="ru-RU" sz="2800" dirty="0" smtClean="0">
              <a:solidFill>
                <a:srgbClr val="333333"/>
              </a:solidFill>
              <a:latin typeface="Roboto"/>
            </a:endParaRPr>
          </a:p>
          <a:p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3 </a:t>
            </a:r>
            <a:r>
              <a:rPr lang="ru-RU" sz="2800" dirty="0">
                <a:solidFill>
                  <a:srgbClr val="333333"/>
                </a:solidFill>
                <a:latin typeface="Roboto"/>
              </a:rPr>
              <a:t>группа – «Если ты остался один дома» (учебный плакат) </a:t>
            </a:r>
            <a:endParaRPr lang="ru-RU" sz="2800" dirty="0" smtClean="0">
              <a:solidFill>
                <a:srgbClr val="333333"/>
              </a:solidFill>
              <a:latin typeface="Roboto"/>
            </a:endParaRPr>
          </a:p>
          <a:p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4 </a:t>
            </a:r>
            <a:r>
              <a:rPr lang="ru-RU" sz="2800" dirty="0">
                <a:solidFill>
                  <a:srgbClr val="333333"/>
                </a:solidFill>
                <a:latin typeface="Roboto"/>
              </a:rPr>
              <a:t>группа – «Опасности на льду» (брошюра</a:t>
            </a:r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)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 </a:t>
            </a:r>
            <a:r>
              <a:rPr lang="ru-RU" sz="2800" dirty="0">
                <a:solidFill>
                  <a:srgbClr val="333333"/>
                </a:solidFill>
                <a:latin typeface="Roboto"/>
              </a:rPr>
              <a:t>5 группа – «Будь осторожен с незнакомыми людьми» (плакат</a:t>
            </a:r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)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Roboto"/>
              </a:rPr>
              <a:t> </a:t>
            </a:r>
            <a:r>
              <a:rPr lang="ru-RU" sz="2800" dirty="0">
                <a:solidFill>
                  <a:srgbClr val="333333"/>
                </a:solidFill>
                <a:latin typeface="Roboto"/>
              </a:rPr>
              <a:t>6 группа – «Трансформаторная будка» (материал из репортажей Новостей)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12642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08242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Инструкция по выполнению задания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2400" dirty="0" smtClean="0"/>
              <a:t>Прочитайте </a:t>
            </a:r>
            <a:r>
              <a:rPr lang="ru-RU" sz="2400" dirty="0"/>
              <a:t>текст.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2</a:t>
            </a:r>
            <a:r>
              <a:rPr lang="ru-RU" sz="2400" dirty="0"/>
              <a:t>. Прокомментируйте ситуацию.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3</a:t>
            </a:r>
            <a:r>
              <a:rPr lang="ru-RU" sz="2400" dirty="0"/>
              <a:t>. Выявите проблему.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4</a:t>
            </a:r>
            <a:r>
              <a:rPr lang="ru-RU" sz="2400" dirty="0"/>
              <a:t>. Предложите способ(ы) ее разрешения.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5</a:t>
            </a:r>
            <a:r>
              <a:rPr lang="ru-RU" sz="2400" dirty="0"/>
              <a:t>. Ответьте на вопрос: Как можно было бы избежать подобной ситуации?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Практические </a:t>
            </a:r>
            <a:r>
              <a:rPr lang="ru-RU" sz="2400" dirty="0"/>
              <a:t>задания для каждой группы: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Примеры</a:t>
            </a:r>
            <a:r>
              <a:rPr lang="ru-RU" sz="2400" dirty="0"/>
              <a:t>: -</a:t>
            </a:r>
            <a:r>
              <a:rPr lang="ru-RU" sz="2400" dirty="0" smtClean="0"/>
              <a:t>Вы </a:t>
            </a:r>
            <a:r>
              <a:rPr lang="ru-RU" sz="2400" dirty="0"/>
              <a:t>увидели младшего брата, играющего на подоконнике. </a:t>
            </a:r>
          </a:p>
          <a:p>
            <a:pPr marL="0" indent="0">
              <a:buNone/>
            </a:pPr>
            <a:r>
              <a:rPr lang="ru-RU" sz="2400" dirty="0" smtClean="0"/>
              <a:t>-Незнакомец </a:t>
            </a:r>
            <a:r>
              <a:rPr lang="ru-RU" sz="2400" dirty="0"/>
              <a:t>на улице предложил вам бесплатно забрать породистого маленького котенка из машины.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3 </a:t>
            </a:r>
            <a:r>
              <a:rPr lang="ru-RU" sz="2400" dirty="0"/>
              <a:t>этап – анализ (выводы по теме) и рефлексия (подведение итогов)</a:t>
            </a:r>
          </a:p>
        </p:txBody>
      </p:sp>
    </p:spTree>
    <p:extLst>
      <p:ext uri="{BB962C8B-B14F-4D97-AF65-F5344CB8AC3E}">
        <p14:creationId xmlns:p14="http://schemas.microsoft.com/office/powerpoint/2010/main" xmlns="" val="371922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5976664" cy="792088"/>
          </a:xfrm>
          <a:noFill/>
        </p:spPr>
        <p:txBody>
          <a:bodyPr>
            <a:normAutofit/>
          </a:bodyPr>
          <a:lstStyle/>
          <a:p>
            <a:r>
              <a:rPr lang="ru-RU" sz="32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Мои перспективы</a:t>
            </a:r>
            <a:r>
              <a:rPr lang="ru-RU" sz="32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9178" y="1523396"/>
            <a:ext cx="8625644" cy="111351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Познавательная активность во внеурочной деятельности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998" y="2874851"/>
            <a:ext cx="8625644" cy="111845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Цель: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развитие познавательной активности во внеурочной деятельности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5607" y="4221087"/>
            <a:ext cx="8625644" cy="237626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Задачи: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привлечь обучающихся к внеурочной деятельности по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предмету;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апробировать инновационные технологии во внеурочной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3617437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52513"/>
            <a:ext cx="9394825" cy="1152525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ru-RU" sz="5400" b="1" i="1" dirty="0">
                <a:solidFill>
                  <a:srgbClr val="0070C0"/>
                </a:solidFill>
                <a:effectLst>
                  <a:reflection endPos="0" dir="5400000" sy="-100000" algn="bl" rotWithShape="0"/>
                </a:effectLst>
                <a:latin typeface="Cambria" panose="02040503050406030204" pitchFamily="18" charset="0"/>
                <a:ea typeface="+mn-ea"/>
                <a:cs typeface="Arial" charset="0"/>
              </a:rPr>
              <a:t>Спасибо за внимание!!!</a:t>
            </a:r>
            <a:br>
              <a:rPr lang="ru-RU" sz="5400" b="1" i="1" dirty="0">
                <a:solidFill>
                  <a:srgbClr val="0070C0"/>
                </a:solidFill>
                <a:effectLst>
                  <a:reflection endPos="0" dir="5400000" sy="-100000" algn="bl" rotWithShape="0"/>
                </a:effectLst>
                <a:latin typeface="Cambria" panose="02040503050406030204" pitchFamily="18" charset="0"/>
                <a:ea typeface="+mn-ea"/>
                <a:cs typeface="Arial" charset="0"/>
              </a:rPr>
            </a:br>
            <a:endParaRPr lang="ru-RU" sz="5400" dirty="0">
              <a:effectLst>
                <a:reflection endPos="0" dir="5400000" sy="-100000" algn="bl" rotWithShape="0"/>
              </a:effectLst>
            </a:endParaRPr>
          </a:p>
        </p:txBody>
      </p:sp>
      <p:pic>
        <p:nvPicPr>
          <p:cNvPr id="6" name="Picture 2" descr="http://2.bp.blogspot.com/-OPUErCR1lNk/Vm8QDEOGUkI/AAAAAAAAACs/TC93dLnsGv0/s1600/9969167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1725773"/>
            <a:ext cx="3312368" cy="461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clipart-library.com/img1/7624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94822"/>
            <a:ext cx="5384203" cy="382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072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5964" y="1052736"/>
            <a:ext cx="9395928" cy="1152128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srgbClr val="FF0000"/>
                </a:solidFill>
              </a:rPr>
              <a:t/>
            </a:r>
            <a:br>
              <a:rPr lang="ru-RU" sz="4000" i="1" dirty="0">
                <a:solidFill>
                  <a:srgbClr val="FF0000"/>
                </a:solidFill>
              </a:rPr>
            </a:br>
            <a:r>
              <a:rPr lang="ru-RU" sz="4000" i="1" dirty="0">
                <a:solidFill>
                  <a:srgbClr val="FF0000"/>
                </a:solidFill>
              </a:rPr>
              <a:t/>
            </a:r>
            <a:br>
              <a:rPr lang="ru-RU" sz="4000" i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7920880" cy="6048672"/>
          </a:xfrm>
        </p:spPr>
        <p:txBody>
          <a:bodyPr>
            <a:normAutofit fontScale="47500" lnSpcReduction="20000"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Перечень используемой литературы. Интернет-ресурсов</a:t>
            </a:r>
          </a:p>
          <a:p>
            <a:r>
              <a:rPr lang="ru-RU" sz="3600" dirty="0">
                <a:solidFill>
                  <a:srgbClr val="002060"/>
                </a:solidFill>
              </a:rPr>
              <a:t>	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742950" lvl="0" indent="-742950" algn="l"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</a:rPr>
              <a:t>Приказ Министерства образования и науки Российской Федерации 31155 от 17 октября 2013 года «Об утверждении федерального государственного образовательного стандарта дошкольного образования».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3600" dirty="0" smtClean="0">
                <a:solidFill>
                  <a:srgbClr val="002060"/>
                </a:solidFill>
              </a:rPr>
              <a:t>Долгоруков</a:t>
            </a:r>
            <a:r>
              <a:rPr lang="ru-RU" sz="3600" dirty="0">
                <a:solidFill>
                  <a:srgbClr val="002060"/>
                </a:solidFill>
              </a:rPr>
              <a:t>, А. Метод </a:t>
            </a:r>
            <a:r>
              <a:rPr lang="ru-RU" sz="3600" dirty="0" err="1">
                <a:solidFill>
                  <a:srgbClr val="002060"/>
                </a:solidFill>
              </a:rPr>
              <a:t>case-study</a:t>
            </a:r>
            <a:r>
              <a:rPr lang="ru-RU" sz="3600" dirty="0">
                <a:solidFill>
                  <a:srgbClr val="002060"/>
                </a:solidFill>
              </a:rPr>
              <a:t> как современная технология профессионально-ориентированного обучения/ </a:t>
            </a:r>
            <a:r>
              <a:rPr lang="ru-RU" sz="3600" u="sng" dirty="0">
                <a:solidFill>
                  <a:srgbClr val="002060"/>
                </a:solidFill>
                <a:hlinkClick r:id="rId2"/>
              </a:rPr>
              <a:t>URL:http://www.evolkov.net/case/case.study.html</a:t>
            </a:r>
            <a:endParaRPr lang="ru-RU" sz="3600" dirty="0">
              <a:solidFill>
                <a:srgbClr val="002060"/>
              </a:solidFill>
            </a:endParaRPr>
          </a:p>
          <a:p>
            <a:pPr marL="742950" lvl="0" indent="-742950" algn="l"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</a:rPr>
              <a:t>Земскова А.С. Использование кейс-метода в образовательном процессе // Совет ректоров. – 2008. – №8. – С. 12-16.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</a:rPr>
              <a:t>Кейс-метод. Окно в мир ситуационной методики обучения (</a:t>
            </a:r>
            <a:r>
              <a:rPr lang="ru-RU" sz="3600" dirty="0" err="1">
                <a:solidFill>
                  <a:srgbClr val="002060"/>
                </a:solidFill>
              </a:rPr>
              <a:t>case-study</a:t>
            </a:r>
            <a:r>
              <a:rPr lang="ru-RU" sz="3600" dirty="0">
                <a:solidFill>
                  <a:srgbClr val="002060"/>
                </a:solidFill>
              </a:rPr>
              <a:t>). [Электронный ресурс] / Доступ: http://www.casemethod.ru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 err="1">
                <a:solidFill>
                  <a:srgbClr val="002060"/>
                </a:solidFill>
              </a:rPr>
              <a:t>Сурмин</a:t>
            </a:r>
            <a:r>
              <a:rPr lang="ru-RU" sz="3600" dirty="0">
                <a:solidFill>
                  <a:srgbClr val="002060"/>
                </a:solidFill>
              </a:rPr>
              <a:t>, Ю. Что такое CASE-метод? Взгляд теоретика и практика./ URL: </a:t>
            </a:r>
            <a:r>
              <a:rPr lang="ru-RU" sz="3600" u="sng" dirty="0">
                <a:solidFill>
                  <a:srgbClr val="002060"/>
                </a:solidFill>
                <a:hlinkClick r:id="rId3"/>
              </a:rPr>
              <a:t>http://www.casemethod.ru/about.php?id_submenu=1</a:t>
            </a:r>
            <a:endParaRPr lang="ru-RU" sz="3600" dirty="0">
              <a:solidFill>
                <a:srgbClr val="002060"/>
              </a:solidFill>
            </a:endParaRPr>
          </a:p>
          <a:p>
            <a:pPr marL="742950" lvl="0" indent="-742950" algn="l"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</a:rPr>
              <a:t>Федянин Н., Давиденко В. Чем «кейс» отличается от чемоданчика? – Обучение за рубежом, 2000, №7 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3600" dirty="0" err="1">
                <a:solidFill>
                  <a:srgbClr val="002060"/>
                </a:solidFill>
              </a:rPr>
              <a:t>Шимутина</a:t>
            </a:r>
            <a:r>
              <a:rPr lang="ru-RU" sz="3600" dirty="0">
                <a:solidFill>
                  <a:srgbClr val="002060"/>
                </a:solidFill>
              </a:rPr>
              <a:t> Е.Н. Использование кейс- технологий в учебном процессе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http://www.psylist.net/pedagogika/inovacii.htm    Педагогические технологии и инновации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http://www.ido.edu.ru/ffec/psych/ps13.html   Развивающие педагогические технологии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34742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55859" y="-226185"/>
            <a:ext cx="8784976" cy="1440161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создания педагогических условий для активизации деятельности младших школьников.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-180528" y="-963488"/>
            <a:ext cx="6696744" cy="4104456"/>
          </a:xfrm>
          <a:prstGeom prst="round2Diag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4000" dirty="0" smtClean="0">
                <a:solidFill>
                  <a:prstClr val="black"/>
                </a:solidFill>
              </a:rPr>
              <a:t>Снижение мотивации </a:t>
            </a:r>
            <a:r>
              <a:rPr lang="ru-RU" sz="4000" dirty="0">
                <a:solidFill>
                  <a:prstClr val="black"/>
                </a:solidFill>
              </a:rPr>
              <a:t>учения и </a:t>
            </a:r>
            <a:r>
              <a:rPr lang="ru-RU" sz="4000" dirty="0" smtClean="0">
                <a:solidFill>
                  <a:prstClr val="black"/>
                </a:solidFill>
              </a:rPr>
              <a:t>интереса </a:t>
            </a:r>
            <a:r>
              <a:rPr lang="ru-RU" sz="4000" dirty="0">
                <a:solidFill>
                  <a:prstClr val="black"/>
                </a:solidFill>
              </a:rPr>
              <a:t>к получению новых знаний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-2772816" y="2996952"/>
            <a:ext cx="7776864" cy="4320480"/>
          </a:xfrm>
          <a:prstGeom prst="round2Diag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Tx/>
              <a:buChar char="-"/>
              <a:defRPr/>
            </a:pPr>
            <a:r>
              <a:rPr lang="ru-RU" sz="2800" dirty="0" smtClean="0">
                <a:solidFill>
                  <a:prstClr val="black"/>
                </a:solidFill>
              </a:rPr>
              <a:t>отсутствие </a:t>
            </a:r>
            <a:r>
              <a:rPr lang="ru-RU" sz="2800" dirty="0">
                <a:solidFill>
                  <a:prstClr val="black"/>
                </a:solidFill>
              </a:rPr>
              <a:t>интереса к </a:t>
            </a:r>
            <a:r>
              <a:rPr lang="ru-RU" sz="2800" dirty="0" smtClean="0">
                <a:solidFill>
                  <a:prstClr val="black"/>
                </a:solidFill>
              </a:rPr>
              <a:t>учению- 50</a:t>
            </a:r>
            <a:r>
              <a:rPr lang="ru-RU" sz="2800" dirty="0">
                <a:solidFill>
                  <a:prstClr val="black"/>
                </a:solidFill>
              </a:rPr>
              <a:t>% учащихся </a:t>
            </a:r>
            <a:r>
              <a:rPr lang="ru-RU" sz="2800" dirty="0" smtClean="0">
                <a:solidFill>
                  <a:prstClr val="black"/>
                </a:solidFill>
              </a:rPr>
              <a:t>класса </a:t>
            </a:r>
          </a:p>
          <a:p>
            <a:pPr marL="457200" lvl="0" indent="-457200">
              <a:buFontTx/>
              <a:buChar char="-"/>
              <a:defRPr/>
            </a:pPr>
            <a:r>
              <a:rPr lang="ru-RU" sz="2800" dirty="0" smtClean="0">
                <a:solidFill>
                  <a:prstClr val="black"/>
                </a:solidFill>
              </a:rPr>
              <a:t>ситуативный уровень познавательной самостоятельности -    % </a:t>
            </a:r>
            <a:endParaRPr lang="ru-RU" sz="2800" dirty="0">
              <a:solidFill>
                <a:prstClr val="black"/>
              </a:solidFill>
            </a:endParaRPr>
          </a:p>
          <a:p>
            <a:pPr marL="457200" lvl="0" indent="-457200">
              <a:buFontTx/>
              <a:buChar char="-"/>
              <a:defRPr/>
            </a:pPr>
            <a:r>
              <a:rPr lang="ru-RU" sz="2800" dirty="0" smtClean="0">
                <a:solidFill>
                  <a:prstClr val="black"/>
                </a:solidFill>
              </a:rPr>
              <a:t>исполнительский интерес -   %</a:t>
            </a:r>
          </a:p>
          <a:p>
            <a:pPr marL="457200" lvl="0" indent="-457200">
              <a:buFontTx/>
              <a:buChar char="-"/>
              <a:defRPr/>
            </a:pPr>
            <a:r>
              <a:rPr lang="ru-RU" sz="2800" dirty="0">
                <a:solidFill>
                  <a:prstClr val="black"/>
                </a:solidFill>
              </a:rPr>
              <a:t>и</a:t>
            </a:r>
            <a:r>
              <a:rPr lang="ru-RU" sz="2800" dirty="0" smtClean="0">
                <a:solidFill>
                  <a:prstClr val="black"/>
                </a:solidFill>
              </a:rPr>
              <a:t>нтерес к учению присутствует  -  %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347864" y="3284984"/>
            <a:ext cx="7842037" cy="4320480"/>
          </a:xfrm>
          <a:prstGeom prst="round2Diag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Актуальность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ФГОС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(требования к личностным результатам обучающихся):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«готовность и способность обучающихся к саморазвитию,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сформированность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мотивации к обучению и познанию»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203848" y="4941168"/>
            <a:ext cx="8021548" cy="4320480"/>
          </a:xfrm>
          <a:prstGeom prst="round2DiagRect">
            <a:avLst>
              <a:gd name="adj1" fmla="val 14462"/>
              <a:gd name="adj2" fmla="val 0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5400" dirty="0">
                <a:solidFill>
                  <a:prstClr val="black"/>
                </a:solidFill>
              </a:rPr>
              <a:t>Кейс-метод </a:t>
            </a:r>
            <a:endParaRPr lang="ru-RU" sz="5400" dirty="0" smtClean="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ru-RU" sz="5400" dirty="0" smtClean="0">
                <a:solidFill>
                  <a:prstClr val="black"/>
                </a:solidFill>
              </a:rPr>
              <a:t>как </a:t>
            </a:r>
            <a:r>
              <a:rPr lang="ru-RU" sz="5400" dirty="0">
                <a:solidFill>
                  <a:prstClr val="black"/>
                </a:solidFill>
              </a:rPr>
              <a:t>средство формирования УУД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228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558709" y="332656"/>
            <a:ext cx="8784976" cy="144016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формирования</a:t>
            </a:r>
            <a:b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познавательной активности 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193563687"/>
              </p:ext>
            </p:extLst>
          </p:nvPr>
        </p:nvGraphicFramePr>
        <p:xfrm>
          <a:off x="395536" y="1772817"/>
          <a:ext cx="806489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333416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GreenList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96552" y="0"/>
            <a:ext cx="8784976" cy="144016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Кейс-метод как средство формирования </a:t>
            </a:r>
            <a:r>
              <a:rPr lang="ru-R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ууд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878744" y="2204864"/>
            <a:ext cx="7386512" cy="417646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50000"/>
              </a:lnSpc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Цель: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активизации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algn="l">
              <a:lnSpc>
                <a:spcPct val="150000"/>
              </a:lnSpc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развития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познавательной деятельности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algn="l">
              <a:lnSpc>
                <a:spcPct val="150000"/>
              </a:lnSpc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обучающихся.</a:t>
            </a:r>
          </a:p>
          <a:p>
            <a:pPr lvl="0" algn="l">
              <a:lnSpc>
                <a:spcPct val="150000"/>
              </a:lnSpc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Задачи: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освоить технологию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кейс-метод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активизирующую деятельность учащихся;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способствовать развитию активной познавательной деятельности учащихся.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7853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4210" y="121117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sz="2800" dirty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619891"/>
            <a:ext cx="54726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 idx="4294967295"/>
          </p:nvPr>
        </p:nvSpPr>
        <p:spPr>
          <a:xfrm>
            <a:off x="0" y="33977"/>
            <a:ext cx="7786688" cy="1162050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</a:rPr>
              <a:t>Кейс-технология </a:t>
            </a:r>
            <a:r>
              <a:rPr lang="ru-RU" sz="6000" i="1" dirty="0" smtClean="0">
                <a:solidFill>
                  <a:srgbClr val="FF0000"/>
                </a:solidFill>
              </a:rPr>
              <a:t>- </a:t>
            </a:r>
            <a:endParaRPr lang="ru-RU" sz="6000" dirty="0"/>
          </a:p>
        </p:txBody>
      </p:sp>
      <p:sp>
        <p:nvSpPr>
          <p:cNvPr id="16" name="Содержимое 15"/>
          <p:cNvSpPr>
            <a:spLocks noGrp="1"/>
          </p:cNvSpPr>
          <p:nvPr>
            <p:ph idx="4294967295"/>
          </p:nvPr>
        </p:nvSpPr>
        <p:spPr>
          <a:xfrm>
            <a:off x="3132089" y="1273251"/>
            <a:ext cx="5857567" cy="544512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0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40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метод активного проблемно – ситуационного анализа, основанный на обучении путем решения конкретных задач-ситуаций (кейсов). </a:t>
            </a:r>
            <a:endParaRPr lang="ru-RU" dirty="0" smtClean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kern="0" dirty="0" smtClean="0">
                <a:solidFill>
                  <a:srgbClr val="FF0000"/>
                </a:solidFill>
              </a:rPr>
              <a:t>Главное предназначение </a:t>
            </a:r>
          </a:p>
          <a:p>
            <a:pPr>
              <a:buNone/>
            </a:pPr>
            <a:r>
              <a:rPr lang="ru-RU" sz="5100" b="1" i="1" kern="0" dirty="0" smtClean="0">
                <a:solidFill>
                  <a:srgbClr val="FF0000"/>
                </a:solidFill>
              </a:rPr>
              <a:t>кейс-технологии —</a:t>
            </a:r>
          </a:p>
          <a:p>
            <a:pPr>
              <a:buNone/>
            </a:pPr>
            <a:r>
              <a:rPr lang="ru-RU" sz="5100" i="1" kern="0" dirty="0" smtClean="0">
                <a:solidFill>
                  <a:srgbClr val="FF0000"/>
                </a:solidFill>
              </a:rPr>
              <a:t>   </a:t>
            </a:r>
            <a:r>
              <a:rPr lang="ru-RU" sz="3800" kern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развивать способность исследовать различные проблемы и находить их решение, то есть, научиться работать с информацией.</a:t>
            </a:r>
            <a:endParaRPr lang="ru-RU" sz="3800" dirty="0" smtClean="0"/>
          </a:p>
          <a:p>
            <a:endParaRPr lang="ru-RU" dirty="0"/>
          </a:p>
        </p:txBody>
      </p:sp>
      <p:pic>
        <p:nvPicPr>
          <p:cNvPr id="10" name="Picture 4" descr="https://avatars.mds.yandex.net/get-pdb/202366/b618d2f7-7ab4-4342-bbe7-2273dcd3ef55/ori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753" y="1543221"/>
            <a:ext cx="3024336" cy="525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714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430" t="3972" r="1760" b="51013"/>
          <a:stretch/>
        </p:blipFill>
        <p:spPr>
          <a:xfrm>
            <a:off x="0" y="0"/>
            <a:ext cx="6788224" cy="67882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49" t="51323" r="5089" b="8957"/>
          <a:stretch/>
        </p:blipFill>
        <p:spPr>
          <a:xfrm>
            <a:off x="6948264" y="3284984"/>
            <a:ext cx="1944216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72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3095" y="116632"/>
            <a:ext cx="7757809" cy="2023353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FF0000"/>
                </a:solidFill>
              </a:rPr>
              <a:t>Цель кейс-технологии </a:t>
            </a:r>
            <a:r>
              <a:rPr lang="ru-RU" sz="4900" dirty="0" smtClean="0">
                <a:solidFill>
                  <a:srgbClr val="FF0000"/>
                </a:solidFill>
              </a:rPr>
              <a:t>- </a:t>
            </a:r>
            <a:r>
              <a:rPr lang="ru-RU" sz="2700" dirty="0">
                <a:solidFill>
                  <a:srgbClr val="002060"/>
                </a:solidFill>
              </a:rPr>
              <a:t>это развитие способности анализировать различные ситуации (проблемы) и находить их решение.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1497607"/>
            <a:ext cx="6331940" cy="5040560"/>
          </a:xfrm>
        </p:spPr>
        <p:txBody>
          <a:bodyPr>
            <a:normAutofit fontScale="47500" lnSpcReduction="20000"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5100" b="1" dirty="0" smtClean="0">
                <a:solidFill>
                  <a:srgbClr val="FF0000"/>
                </a:solidFill>
                <a:ea typeface="Calibri"/>
                <a:cs typeface="Times New Roman"/>
              </a:rPr>
              <a:t>                      </a:t>
            </a:r>
            <a:r>
              <a:rPr lang="ru-RU" sz="6500" b="1" dirty="0" smtClean="0">
                <a:solidFill>
                  <a:srgbClr val="FF0000"/>
                </a:solidFill>
                <a:ea typeface="Calibri"/>
                <a:cs typeface="Times New Roman"/>
              </a:rPr>
              <a:t>Задачи</a:t>
            </a:r>
            <a:r>
              <a:rPr lang="ru-RU" sz="6500" b="1" dirty="0">
                <a:solidFill>
                  <a:srgbClr val="FF0000"/>
                </a:solidFill>
                <a:ea typeface="Calibri"/>
                <a:cs typeface="Times New Roman"/>
              </a:rPr>
              <a:t>:</a:t>
            </a:r>
            <a:endParaRPr lang="ru-RU" sz="65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Развивать </a:t>
            </a:r>
            <a:r>
              <a:rPr lang="ru-RU" sz="4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 детей способность работать с информацией (анализ, </a:t>
            </a: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классификация </a:t>
            </a:r>
            <a:r>
              <a:rPr lang="ru-RU" sz="4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проблемы, т.е. находить решение конкретной проблемы</a:t>
            </a: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).</a:t>
            </a:r>
            <a:endParaRPr lang="ru-RU" sz="4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Развивать </a:t>
            </a:r>
            <a:r>
              <a:rPr lang="ru-RU" sz="4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связную, грамматически правильную </a:t>
            </a: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речь.</a:t>
            </a:r>
            <a:endParaRPr lang="ru-RU" sz="4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Развивать </a:t>
            </a:r>
            <a:r>
              <a:rPr lang="ru-RU" sz="4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аналитическое, творческое </a:t>
            </a: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мышление.</a:t>
            </a:r>
            <a:endParaRPr lang="ru-RU" sz="4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Формировать </a:t>
            </a:r>
            <a:r>
              <a:rPr lang="ru-RU" sz="4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навыки коммуникативного </a:t>
            </a: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взаимодействия.</a:t>
            </a:r>
            <a:endParaRPr lang="ru-RU" sz="4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Использовать </a:t>
            </a:r>
            <a:r>
              <a:rPr lang="ru-RU" sz="4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приобретенные в процессе решения кейса знания и навыки в жизненных </a:t>
            </a: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ситуациях.</a:t>
            </a:r>
            <a:endParaRPr lang="ru-RU" sz="4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Ориентироваться </a:t>
            </a:r>
            <a:r>
              <a:rPr lang="ru-RU" sz="4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 индивидуальные данные </a:t>
            </a: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детей.</a:t>
            </a:r>
            <a:endParaRPr lang="ru-RU" sz="4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4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Раскрывать </a:t>
            </a:r>
            <a:r>
              <a:rPr lang="ru-RU" sz="4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способности детей, создавать благоприятные условия для реализации этих способностей.  </a:t>
            </a:r>
            <a:endParaRPr lang="ru-RU" sz="4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7" name="Picture 6" descr="http://3.bp.blogspot.com/-Vw_JtfFxOug/Vm8QU68ySDI/AAAAAAAAAKk/OMzWWl579yU/s1600/%25D0%259F%25D0%25BE%25D0%25B7%25D0%25B8%25D1%2582%25D0%25B8%25D0%25B2%25D0%25BD%25D0%25B8-%25D0%25BC%25D0%25B8%25D1%2581%25D0%25BB%25D0%25B8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4938" y="3422086"/>
            <a:ext cx="4173156" cy="354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501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3373</TotalTime>
  <Words>1011</Words>
  <Application>Microsoft Office PowerPoint</Application>
  <PresentationFormat>Экран (4:3)</PresentationFormat>
  <Paragraphs>184</Paragraphs>
  <Slides>36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36</vt:i4>
      </vt:variant>
    </vt:vector>
  </HeadingPairs>
  <TitlesOfParts>
    <vt:vector size="46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Слайд 1</vt:lpstr>
      <vt:lpstr>«Знание, полученное человеком в готовом виде, менее ценно для него и поэтому не так долговечно, как продукт собственного мышления»                                                Сократ</vt:lpstr>
      <vt:lpstr>Слайд 3</vt:lpstr>
      <vt:lpstr>                                     Проблема  создания педагогических условий для активизации деятельности младших школьников.</vt:lpstr>
      <vt:lpstr>Условия формирования познавательной активности </vt:lpstr>
      <vt:lpstr>Кейс-метод как средство формирования ууд</vt:lpstr>
      <vt:lpstr>Кейс-технология - </vt:lpstr>
      <vt:lpstr>Слайд 8</vt:lpstr>
      <vt:lpstr>Цель кейс-технологии - это развитие способности анализировать различные ситуации (проблемы) и находить их решение. </vt:lpstr>
      <vt:lpstr>Чем отличается кейс от проблемной ситуации?</vt:lpstr>
      <vt:lpstr>Кейс–«анализ конкретных ситуаций» </vt:lpstr>
      <vt:lpstr>Чем отличается кейс от проблемной ситуации?</vt:lpstr>
      <vt:lpstr>Слайд 13</vt:lpstr>
      <vt:lpstr>Слайд 14</vt:lpstr>
      <vt:lpstr>Слайд 15</vt:lpstr>
      <vt:lpstr>Слайд 16</vt:lpstr>
      <vt:lpstr>«Жизнь учит лишь тех, кто ее изучает…» В.О.Ключевский</vt:lpstr>
      <vt:lpstr>Слайд 18</vt:lpstr>
      <vt:lpstr>Размышляем, анализируем, делаем выводы… </vt:lpstr>
      <vt:lpstr>Кейс-иллюстрация </vt:lpstr>
      <vt:lpstr>Фото-кейс</vt:lpstr>
      <vt:lpstr>Аудио-видео-кейс</vt:lpstr>
      <vt:lpstr>Требования к кейсу</vt:lpstr>
      <vt:lpstr>Социально-коммуникативное развитие раздел «Безопасность» </vt:lpstr>
      <vt:lpstr>Познавательное развитие «Ознакомление с миром природы» </vt:lpstr>
      <vt:lpstr>В процессе освоения кейс технологий  дети учатся:  </vt:lpstr>
      <vt:lpstr>Слайд 27</vt:lpstr>
      <vt:lpstr>Слайд 28</vt:lpstr>
      <vt:lpstr>Из истории возникновения</vt:lpstr>
      <vt:lpstr>Окружающий мир. 3 класс. </vt:lpstr>
      <vt:lpstr>Слайд 31</vt:lpstr>
      <vt:lpstr>Слайд 32</vt:lpstr>
      <vt:lpstr>Инструкция по выполнению задания  </vt:lpstr>
      <vt:lpstr>Мои перспективы </vt:lpstr>
      <vt:lpstr>Спасибо за внимание!!! </vt:lpstr>
      <vt:lpstr>  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Zverdvd.org</dc:creator>
  <cp:lastModifiedBy>1197966</cp:lastModifiedBy>
  <cp:revision>159</cp:revision>
  <dcterms:created xsi:type="dcterms:W3CDTF">2018-03-13T00:34:30Z</dcterms:created>
  <dcterms:modified xsi:type="dcterms:W3CDTF">2021-02-21T15:12:09Z</dcterms:modified>
</cp:coreProperties>
</file>