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57" r:id="rId4"/>
    <p:sldId id="258" r:id="rId5"/>
    <p:sldId id="259" r:id="rId6"/>
    <p:sldId id="260" r:id="rId7"/>
    <p:sldId id="279" r:id="rId8"/>
    <p:sldId id="261" r:id="rId9"/>
    <p:sldId id="262" r:id="rId10"/>
    <p:sldId id="263" r:id="rId11"/>
    <p:sldId id="264" r:id="rId12"/>
    <p:sldId id="265" r:id="rId13"/>
    <p:sldId id="282" r:id="rId14"/>
    <p:sldId id="283" r:id="rId15"/>
    <p:sldId id="284" r:id="rId16"/>
    <p:sldId id="266" r:id="rId17"/>
    <p:sldId id="267" r:id="rId18"/>
    <p:sldId id="268" r:id="rId19"/>
    <p:sldId id="285" r:id="rId20"/>
    <p:sldId id="287" r:id="rId21"/>
    <p:sldId id="269" r:id="rId22"/>
    <p:sldId id="270" r:id="rId23"/>
    <p:sldId id="271" r:id="rId24"/>
    <p:sldId id="272" r:id="rId25"/>
    <p:sldId id="273" r:id="rId26"/>
    <p:sldId id="274" r:id="rId27"/>
    <p:sldId id="277" r:id="rId28"/>
    <p:sldId id="278" r:id="rId29"/>
    <p:sldId id="280" r:id="rId30"/>
    <p:sldId id="281" r:id="rId31"/>
    <p:sldId id="28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427984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" r="19950" b="10101"/>
          <a:stretch/>
        </p:blipFill>
        <p:spPr>
          <a:xfrm>
            <a:off x="4427984" y="0"/>
            <a:ext cx="4716016" cy="681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35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Сергия Радонежского</a:t>
            </a:r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»</a:t>
            </a:r>
            <a:b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(«О победе над…..»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628800"/>
            <a:ext cx="784887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4400" b="1" dirty="0" smtClean="0"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4400" b="1" dirty="0" smtClean="0">
                <a:latin typeface="Monotype Corsiva" panose="03010101010201010101" pitchFamily="66" charset="0"/>
              </a:rPr>
              <a:t>8. Как звали ордынского князя, который «собрал силу великую» и пошёл на землю русскую?</a:t>
            </a:r>
            <a:endParaRPr lang="ru-RU" sz="4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83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Сергия Радонежского»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72" y="1453448"/>
            <a:ext cx="770485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latin typeface="Monotype Corsiva" panose="03010101010201010101" pitchFamily="66" charset="0"/>
              </a:rPr>
              <a:t>9. </a:t>
            </a:r>
            <a:r>
              <a:rPr lang="ru-RU" sz="4000" b="1" dirty="0" smtClean="0">
                <a:latin typeface="Monotype Corsiva" panose="03010101010201010101" pitchFamily="66" charset="0"/>
              </a:rPr>
              <a:t>Что пообещал князь Дмитрий Сергию Радонежскому, если его предсказание о победе сбудется? Исполнил ли это предсказание?</a:t>
            </a:r>
            <a:endParaRPr lang="ru-RU" sz="40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60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Сергия Радонежского»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00200"/>
            <a:ext cx="7931224" cy="4525963"/>
          </a:xfrm>
        </p:spPr>
        <p:txBody>
          <a:bodyPr/>
          <a:lstStyle/>
          <a:p>
            <a:pPr marL="0" indent="0">
              <a:buNone/>
            </a:pPr>
            <a:r>
              <a:rPr lang="ru-RU" sz="4400" b="1" dirty="0" smtClean="0">
                <a:latin typeface="Monotype Corsiva" panose="03010101010201010101" pitchFamily="66" charset="0"/>
              </a:rPr>
              <a:t>10. Почему сначала русское войско остановилось перед татарским? Почему всё же русское войско пошло на татарское</a:t>
            </a:r>
            <a:r>
              <a:rPr lang="ru-RU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617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Сергия Радонежского»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00200"/>
            <a:ext cx="793122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latin typeface="Monotype Corsiva" panose="03010101010201010101" pitchFamily="66" charset="0"/>
              </a:rPr>
              <a:t>11. И было чудесное зрелище и удивительная победа… И тут сбылось пророческое слово: «Один………………………» . Закончите близко к тексту…</a:t>
            </a:r>
            <a:endParaRPr lang="ru-RU" sz="40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62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Сергия Радонежского»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00200"/>
            <a:ext cx="793122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latin typeface="Monotype Corsiva" panose="03010101010201010101" pitchFamily="66" charset="0"/>
              </a:rPr>
              <a:t>12. К кому и с  какой целью после победы пришёл князь Дмитрий ?</a:t>
            </a:r>
            <a:endParaRPr lang="ru-RU" sz="4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84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Сергия Радонежского»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600200"/>
            <a:ext cx="785921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latin typeface="Monotype Corsiva" panose="03010101010201010101" pitchFamily="66" charset="0"/>
              </a:rPr>
              <a:t>13. На какой реке была поставлена церковь? Что в скором времени, благодаря </a:t>
            </a:r>
            <a:r>
              <a:rPr lang="ru-RU" sz="4400" b="1" smtClean="0">
                <a:latin typeface="Monotype Corsiva" panose="03010101010201010101" pitchFamily="66" charset="0"/>
              </a:rPr>
              <a:t>помощи князя, </a:t>
            </a:r>
            <a:r>
              <a:rPr lang="ru-RU" sz="4400" b="1" dirty="0" smtClean="0">
                <a:latin typeface="Monotype Corsiva" panose="03010101010201010101" pitchFamily="66" charset="0"/>
              </a:rPr>
              <a:t>возникло на этом месте?</a:t>
            </a:r>
            <a:endParaRPr lang="ru-RU" sz="4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91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«</a:t>
            </a:r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Житие Сергия Радонежского</a:t>
            </a:r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»</a:t>
            </a:r>
            <a:b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(«О посещении….»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600200"/>
            <a:ext cx="7488832" cy="4525963"/>
          </a:xfrm>
        </p:spPr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r>
              <a:rPr lang="ru-RU" sz="4400" b="1" dirty="0" smtClean="0">
                <a:latin typeface="Monotype Corsiva" panose="03010101010201010101" pitchFamily="66" charset="0"/>
              </a:rPr>
              <a:t>14.    Кому, за кого и </a:t>
            </a:r>
            <a:r>
              <a:rPr lang="ru-RU" sz="4400" b="1" dirty="0" smtClean="0">
                <a:latin typeface="Monotype Corsiva" panose="03010101010201010101" pitchFamily="66" charset="0"/>
              </a:rPr>
              <a:t>за что </a:t>
            </a:r>
            <a:r>
              <a:rPr lang="ru-RU" sz="4400" b="1" dirty="0" smtClean="0">
                <a:latin typeface="Monotype Corsiva" panose="03010101010201010101" pitchFamily="66" charset="0"/>
              </a:rPr>
              <a:t>молился Сергий Радонежский в своей обители</a:t>
            </a:r>
            <a:r>
              <a:rPr lang="ru-RU" sz="4000" b="1" dirty="0" smtClean="0">
                <a:latin typeface="Monotype Corsiva" panose="03010101010201010101" pitchFamily="66" charset="0"/>
              </a:rPr>
              <a:t>?</a:t>
            </a:r>
            <a:endParaRPr lang="ru-RU" sz="40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77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Сергия Радонежского»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600200"/>
            <a:ext cx="77152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latin typeface="Monotype Corsiva" panose="03010101010201010101" pitchFamily="66" charset="0"/>
              </a:rPr>
              <a:t>15. Какое видение снизошло на Сергия Радонежского  и его ученика? Что было обещано Сергию в это время?</a:t>
            </a:r>
            <a:endParaRPr lang="ru-RU" sz="4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96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8092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Сергия Радонежского</a:t>
            </a:r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»</a:t>
            </a:r>
            <a:b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(«О кончине святого»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600200"/>
            <a:ext cx="777686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latin typeface="Monotype Corsiva" panose="03010101010201010101" pitchFamily="66" charset="0"/>
              </a:rPr>
              <a:t>16. </a:t>
            </a:r>
          </a:p>
          <a:p>
            <a:pPr marL="0" indent="0">
              <a:buNone/>
            </a:pPr>
            <a:r>
              <a:rPr lang="ru-RU" sz="4000" b="1" dirty="0" smtClean="0">
                <a:latin typeface="Monotype Corsiva" panose="03010101010201010101" pitchFamily="66" charset="0"/>
              </a:rPr>
              <a:t>А) За какое время Сергий предвидел свою смерть?</a:t>
            </a:r>
          </a:p>
          <a:p>
            <a:pPr marL="0" indent="0">
              <a:buNone/>
            </a:pPr>
            <a:r>
              <a:rPr lang="ru-RU" sz="4000" b="1" dirty="0" smtClean="0">
                <a:latin typeface="Monotype Corsiva" panose="03010101010201010101" pitchFamily="66" charset="0"/>
              </a:rPr>
              <a:t>Б)Кого назначил Сергий Радонежский в свои преемники?</a:t>
            </a:r>
            <a:endParaRPr lang="ru-RU" sz="40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67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Сергия Радонежского»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600200"/>
            <a:ext cx="77152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latin typeface="Monotype Corsiva" panose="03010101010201010101" pitchFamily="66" charset="0"/>
              </a:rPr>
              <a:t>17. Сколько лет жил Сергий Радонежский?</a:t>
            </a:r>
            <a:endParaRPr lang="ru-RU" sz="4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90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475657" y="1600200"/>
            <a:ext cx="374441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</a:t>
            </a:r>
            <a:r>
              <a:rPr lang="ru-RU" sz="4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Сергия Радонежского»</a:t>
            </a:r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980728"/>
            <a:ext cx="3080921" cy="47716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254172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half" idx="4294967295"/>
          </p:nvPr>
        </p:nvSpPr>
        <p:spPr>
          <a:xfrm>
            <a:off x="4788024" y="1196752"/>
            <a:ext cx="374441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Александра Невского» </a:t>
            </a:r>
            <a:endParaRPr lang="ru-RU" sz="48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03" b="9313"/>
          <a:stretch/>
        </p:blipFill>
        <p:spPr>
          <a:xfrm>
            <a:off x="683568" y="1196752"/>
            <a:ext cx="3312368" cy="4104456"/>
          </a:xfrm>
        </p:spPr>
      </p:pic>
    </p:spTree>
    <p:extLst>
      <p:ext uri="{BB962C8B-B14F-4D97-AF65-F5344CB8AC3E}">
        <p14:creationId xmlns:p14="http://schemas.microsoft.com/office/powerpoint/2010/main" val="402403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</a:t>
            </a:r>
            <a:r>
              <a:rPr lang="ru-RU" sz="40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Александра Невского»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600200"/>
            <a:ext cx="785921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>
                <a:latin typeface="Monotype Corsiva" panose="03010101010201010101" pitchFamily="66" charset="0"/>
              </a:rPr>
              <a:t>1</a:t>
            </a:r>
            <a:r>
              <a:rPr lang="ru-RU" sz="5400" b="1" dirty="0" smtClean="0">
                <a:latin typeface="Monotype Corsiva" panose="03010101010201010101" pitchFamily="66" charset="0"/>
              </a:rPr>
              <a:t>. Как звали родителей Александра  Невского?</a:t>
            </a:r>
            <a:endParaRPr lang="ru-RU" sz="5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10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Александра Невского»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00200"/>
            <a:ext cx="793122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>
                <a:latin typeface="Monotype Corsiva" panose="03010101010201010101" pitchFamily="66" charset="0"/>
              </a:rPr>
              <a:t>2</a:t>
            </a:r>
            <a:r>
              <a:rPr lang="ru-RU" sz="4000" b="1" dirty="0" smtClean="0">
                <a:latin typeface="Monotype Corsiva" panose="03010101010201010101" pitchFamily="66" charset="0"/>
              </a:rPr>
              <a:t>. Чем Александр Невский отличался от других людей?</a:t>
            </a:r>
            <a:endParaRPr lang="ru-RU" sz="40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Александра Невского»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00200"/>
            <a:ext cx="793122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latin typeface="Monotype Corsiva" panose="03010101010201010101" pitchFamily="66" charset="0"/>
              </a:rPr>
              <a:t>3</a:t>
            </a:r>
            <a:r>
              <a:rPr lang="ru-RU" sz="3600" b="1" dirty="0" smtClean="0">
                <a:latin typeface="Monotype Corsiva" panose="03010101010201010101" pitchFamily="66" charset="0"/>
              </a:rPr>
              <a:t>. </a:t>
            </a:r>
            <a:r>
              <a:rPr lang="ru-RU" sz="4000" b="1" dirty="0" smtClean="0">
                <a:latin typeface="Monotype Corsiva" panose="03010101010201010101" pitchFamily="66" charset="0"/>
              </a:rPr>
              <a:t>После чего «король от страны полуночной» решил завоевать «землю Александрову»? </a:t>
            </a:r>
            <a:endParaRPr lang="ru-RU" sz="40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29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Александра Невского»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00200"/>
            <a:ext cx="734481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>
                <a:latin typeface="Monotype Corsiva" panose="03010101010201010101" pitchFamily="66" charset="0"/>
              </a:rPr>
              <a:t>4</a:t>
            </a:r>
            <a:r>
              <a:rPr lang="ru-RU" sz="4400" b="1" dirty="0" smtClean="0">
                <a:latin typeface="Monotype Corsiva" panose="03010101010201010101" pitchFamily="66" charset="0"/>
              </a:rPr>
              <a:t>. Куда и с какой целью пошёл князь Александр перед боем?</a:t>
            </a:r>
            <a:endParaRPr lang="ru-RU" sz="4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93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Александра Невского»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600200"/>
            <a:ext cx="764319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latin typeface="Monotype Corsiva" panose="03010101010201010101" pitchFamily="66" charset="0"/>
              </a:rPr>
              <a:t>5</a:t>
            </a:r>
            <a:r>
              <a:rPr lang="ru-RU" sz="4400" b="1" dirty="0" smtClean="0">
                <a:latin typeface="Monotype Corsiva" panose="03010101010201010101" pitchFamily="66" charset="0"/>
              </a:rPr>
              <a:t>. В помощь кого и почему верил князь Александр Невского? </a:t>
            </a:r>
            <a:endParaRPr lang="ru-RU" sz="4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19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Александра Невского»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600200"/>
            <a:ext cx="7632848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Monotype Corsiva" panose="03010101010201010101" pitchFamily="66" charset="0"/>
              </a:rPr>
              <a:t>6</a:t>
            </a:r>
            <a:r>
              <a:rPr lang="ru-RU" sz="4000" b="1" dirty="0" smtClean="0">
                <a:latin typeface="Monotype Corsiva" panose="03010101010201010101" pitchFamily="66" charset="0"/>
              </a:rPr>
              <a:t>. Расскажите кратко о подвигах 6-ти «храбрых и сильных» мужей?</a:t>
            </a:r>
            <a:endParaRPr lang="ru-RU" sz="40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87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Александра Невского»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600200"/>
            <a:ext cx="712879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>
                <a:latin typeface="Monotype Corsiva" panose="03010101010201010101" pitchFamily="66" charset="0"/>
              </a:rPr>
              <a:t>7</a:t>
            </a:r>
            <a:r>
              <a:rPr lang="ru-RU" sz="4400" b="1" dirty="0" smtClean="0">
                <a:latin typeface="Monotype Corsiva" panose="03010101010201010101" pitchFamily="66" charset="0"/>
              </a:rPr>
              <a:t>. На каком озере и с чьей помощью  одержал победу над врагами Александр Невский?</a:t>
            </a:r>
            <a:endParaRPr lang="ru-RU" sz="4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92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Александра Невского»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00200"/>
            <a:ext cx="705678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>
                <a:latin typeface="Monotype Corsiva" panose="03010101010201010101" pitchFamily="66" charset="0"/>
              </a:rPr>
              <a:t>8</a:t>
            </a:r>
            <a:r>
              <a:rPr lang="ru-RU" sz="4400" b="1" dirty="0" smtClean="0">
                <a:latin typeface="Monotype Corsiva" panose="03010101010201010101" pitchFamily="66" charset="0"/>
              </a:rPr>
              <a:t>. С какой целью Батый послал гонцов к </a:t>
            </a:r>
            <a:r>
              <a:rPr lang="ru-RU" sz="4400" b="1" smtClean="0">
                <a:latin typeface="Monotype Corsiva" panose="03010101010201010101" pitchFamily="66" charset="0"/>
              </a:rPr>
              <a:t>князю Александру? </a:t>
            </a:r>
            <a:r>
              <a:rPr lang="ru-RU" sz="4400" b="1" dirty="0" smtClean="0">
                <a:latin typeface="Monotype Corsiva" panose="03010101010201010101" pitchFamily="66" charset="0"/>
              </a:rPr>
              <a:t>Чем эта история закончилась и почему?</a:t>
            </a:r>
            <a:endParaRPr lang="ru-RU" sz="4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09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Александра Невского»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600200"/>
            <a:ext cx="749917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>
                <a:latin typeface="Monotype Corsiva" panose="03010101010201010101" pitchFamily="66" charset="0"/>
              </a:rPr>
              <a:t>9</a:t>
            </a:r>
            <a:r>
              <a:rPr lang="ru-RU" sz="4400" b="1" dirty="0" smtClean="0">
                <a:latin typeface="Monotype Corsiva" panose="03010101010201010101" pitchFamily="66" charset="0"/>
              </a:rPr>
              <a:t>. От чего  умер  Александр Невский?</a:t>
            </a:r>
            <a:endParaRPr lang="ru-RU" sz="4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68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ru-RU" sz="53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Сергия Радонежского»</a:t>
            </a:r>
            <a:br>
              <a:rPr lang="ru-RU" sz="53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(«О том, как от Бога было дано…)</a:t>
            </a:r>
            <a:endParaRPr lang="ru-RU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600200"/>
            <a:ext cx="691276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4000" dirty="0" smtClean="0"/>
          </a:p>
          <a:p>
            <a:pPr marL="0" indent="0">
              <a:buNone/>
            </a:pPr>
            <a:r>
              <a:rPr lang="ru-RU" sz="4000" dirty="0" smtClean="0"/>
              <a:t>1</a:t>
            </a:r>
            <a:r>
              <a:rPr lang="ru-RU" sz="48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. Какое имя в детстве было у Сергия Радонежского?</a:t>
            </a:r>
            <a:endParaRPr lang="ru-RU" sz="4800" b="1" dirty="0">
              <a:solidFill>
                <a:schemeClr val="bg2">
                  <a:lumMod val="10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18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«</a:t>
            </a:r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Житие Александра Невского»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00200"/>
            <a:ext cx="778720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latin typeface="Monotype Corsiva" panose="03010101010201010101" pitchFamily="66" charset="0"/>
              </a:rPr>
              <a:t>10</a:t>
            </a:r>
            <a:r>
              <a:rPr lang="ru-RU" sz="4800" b="1" dirty="0" smtClean="0">
                <a:latin typeface="Monotype Corsiva" panose="03010101010201010101" pitchFamily="66" charset="0"/>
              </a:rPr>
              <a:t>. О каких чудесах  упоминается в этом произведении?</a:t>
            </a:r>
            <a:endParaRPr lang="ru-RU" sz="48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7528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700808"/>
            <a:ext cx="7560840" cy="267392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789040"/>
            <a:ext cx="1859657" cy="197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50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224136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Сергия Радонежского»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600200"/>
            <a:ext cx="764319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  </a:t>
            </a:r>
          </a:p>
          <a:p>
            <a:pPr marL="0" indent="0">
              <a:buNone/>
            </a:pPr>
            <a:r>
              <a:rPr lang="ru-RU" sz="4000" dirty="0"/>
              <a:t> </a:t>
            </a:r>
            <a:r>
              <a:rPr lang="ru-RU" sz="4000" dirty="0" smtClean="0"/>
              <a:t> </a:t>
            </a:r>
            <a:r>
              <a:rPr lang="ru-RU" sz="4800" b="1" dirty="0" smtClean="0">
                <a:latin typeface="Monotype Corsiva" panose="03010101010201010101" pitchFamily="66" charset="0"/>
              </a:rPr>
              <a:t>2. Куда шёл юный Сергий, когда встретил черноризца?</a:t>
            </a:r>
            <a:endParaRPr lang="ru-RU" sz="48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75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83549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</a:t>
            </a:r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Сергия Радонежского»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00200"/>
            <a:ext cx="7416824" cy="4525963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4400" b="1" dirty="0" smtClean="0">
                <a:latin typeface="Monotype Corsiva" panose="03010101010201010101" pitchFamily="66" charset="0"/>
              </a:rPr>
              <a:t>3.  С какой просьбой юный Сергий обратился к черноризцу, когда тот закончил молиться?</a:t>
            </a:r>
            <a:endParaRPr lang="ru-RU" sz="4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48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Сергия Радонежского»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844824"/>
            <a:ext cx="7715200" cy="42813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latin typeface="Monotype Corsiva" panose="03010101010201010101" pitchFamily="66" charset="0"/>
              </a:rPr>
              <a:t>4. Что велел читать черноризец юноше, когда пришли к нему домой? </a:t>
            </a:r>
            <a:endParaRPr lang="ru-RU" sz="48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41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835496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Сергия Радонежского»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916832"/>
            <a:ext cx="7859216" cy="4209331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4400" b="1" dirty="0" smtClean="0">
                <a:latin typeface="Monotype Corsiva" panose="03010101010201010101" pitchFamily="66" charset="0"/>
              </a:rPr>
              <a:t>5. Почему родителей беспокоило будущее сына? Какой случай, связанный с ним, был ещё до его рождения?</a:t>
            </a:r>
            <a:endParaRPr lang="ru-RU" sz="4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62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07504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Сергия Радонежского»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844824"/>
            <a:ext cx="7560840" cy="42813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latin typeface="Monotype Corsiva" panose="03010101010201010101" pitchFamily="66" charset="0"/>
              </a:rPr>
              <a:t>6. Перескажите кратко последнее слово черноризца перед тем, как он исчез из жизни юного Сергия</a:t>
            </a:r>
            <a:endParaRPr lang="ru-RU" sz="4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26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«Житие Сергия Радонежского»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00200"/>
            <a:ext cx="741682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latin typeface="Monotype Corsiva" panose="03010101010201010101" pitchFamily="66" charset="0"/>
              </a:rPr>
              <a:t>7. В чём изменился юноша после ухода старца?</a:t>
            </a:r>
            <a:endParaRPr lang="ru-RU" sz="4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952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543</Words>
  <Application>Microsoft Office PowerPoint</Application>
  <PresentationFormat>Экран (4:3)</PresentationFormat>
  <Paragraphs>63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Arial</vt:lpstr>
      <vt:lpstr>Calibri</vt:lpstr>
      <vt:lpstr>Monotype Corsiva</vt:lpstr>
      <vt:lpstr>Тема Office</vt:lpstr>
      <vt:lpstr>Презентация PowerPoint</vt:lpstr>
      <vt:lpstr>Презентация PowerPoint</vt:lpstr>
      <vt:lpstr> «Житие Сергия Радонежского» («О том, как от Бога было дано…)</vt:lpstr>
      <vt:lpstr>«Житие Сергия Радонежского»</vt:lpstr>
      <vt:lpstr>«Житие Сергия Радонежского»</vt:lpstr>
      <vt:lpstr>«Житие Сергия Радонежского»</vt:lpstr>
      <vt:lpstr>«Житие Сергия Радонежского»</vt:lpstr>
      <vt:lpstr>«Житие Сергия Радонежского»</vt:lpstr>
      <vt:lpstr>«Житие Сергия Радонежского»</vt:lpstr>
      <vt:lpstr>«Житие Сергия Радонежского» («О победе над…..»</vt:lpstr>
      <vt:lpstr>«Житие Сергия Радонежского»</vt:lpstr>
      <vt:lpstr>«Житие Сергия Радонежского»</vt:lpstr>
      <vt:lpstr>«Житие Сергия Радонежского»</vt:lpstr>
      <vt:lpstr>«Житие Сергия Радонежского»</vt:lpstr>
      <vt:lpstr>«Житие Сергия Радонежского»</vt:lpstr>
      <vt:lpstr> «Житие Сергия Радонежского» («О посещении….»</vt:lpstr>
      <vt:lpstr>«Житие Сергия Радонежского»</vt:lpstr>
      <vt:lpstr>«Житие Сергия Радонежского» («О кончине святого»</vt:lpstr>
      <vt:lpstr>«Житие Сергия Радонежского»</vt:lpstr>
      <vt:lpstr>Презентация PowerPoint</vt:lpstr>
      <vt:lpstr>«Житие Александра Невского»</vt:lpstr>
      <vt:lpstr>«Житие Александра Невского»</vt:lpstr>
      <vt:lpstr>«Житие Александра Невского»</vt:lpstr>
      <vt:lpstr>«Житие Александра Невского»</vt:lpstr>
      <vt:lpstr>«Житие Александра Невского»</vt:lpstr>
      <vt:lpstr>«Житие Александра Невского»</vt:lpstr>
      <vt:lpstr>«Житие Александра Невского»</vt:lpstr>
      <vt:lpstr>«Житие Александра Невского»</vt:lpstr>
      <vt:lpstr>«Житие Александра Невского»</vt:lpstr>
      <vt:lpstr> «Житие Александра Невского»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Админ</cp:lastModifiedBy>
  <cp:revision>45</cp:revision>
  <dcterms:created xsi:type="dcterms:W3CDTF">2018-09-19T14:15:08Z</dcterms:created>
  <dcterms:modified xsi:type="dcterms:W3CDTF">2022-11-01T13:38:09Z</dcterms:modified>
</cp:coreProperties>
</file>