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2" r:id="rId2"/>
    <p:sldId id="283" r:id="rId3"/>
    <p:sldId id="272" r:id="rId4"/>
    <p:sldId id="273" r:id="rId5"/>
    <p:sldId id="274" r:id="rId6"/>
    <p:sldId id="275" r:id="rId7"/>
    <p:sldId id="276" r:id="rId8"/>
    <p:sldId id="279" r:id="rId9"/>
    <p:sldId id="280" r:id="rId10"/>
    <p:sldId id="28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651" autoAdjust="0"/>
  </p:normalViewPr>
  <p:slideViewPr>
    <p:cSldViewPr>
      <p:cViewPr varScale="1">
        <p:scale>
          <a:sx n="77" d="100"/>
          <a:sy n="77" d="100"/>
        </p:scale>
        <p:origin x="-161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73F03-474A-4963-8EC0-C179073D0B53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D39C2-EC6B-48B5-95A9-B240DCE0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D39C2-EC6B-48B5-95A9-B240DCE08DC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D47CD-150E-4956-A939-FD1F15AA0B79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85451-824A-4CCA-99E3-12BA4FBF9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1\Desktop\22ddae02-8f7d-4683-93c5-09b5d4af619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889248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7" y="620689"/>
          <a:ext cx="8352928" cy="5798014"/>
        </p:xfrm>
        <a:graphic>
          <a:graphicData uri="http://schemas.openxmlformats.org/drawingml/2006/table">
            <a:tbl>
              <a:tblPr/>
              <a:tblGrid>
                <a:gridCol w="4176463"/>
                <a:gridCol w="4176465"/>
              </a:tblGrid>
              <a:tr h="365909">
                <a:tc>
                  <a:txBody>
                    <a:bodyPr/>
                    <a:lstStyle/>
                    <a:p>
                      <a:pPr marL="441325">
                        <a:lnSpc>
                          <a:spcPts val="1515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41325">
                        <a:lnSpc>
                          <a:spcPts val="151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КОГДА</a:t>
                      </a:r>
                      <a:r>
                        <a:rPr lang="ru-RU" sz="1800" b="1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СПРОС</a:t>
                      </a:r>
                      <a:r>
                        <a:rPr lang="ru-RU" sz="1800" b="1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РАСТЕТ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90525">
                        <a:lnSpc>
                          <a:spcPts val="1515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90525">
                        <a:lnSpc>
                          <a:spcPts val="151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КОГДА</a:t>
                      </a:r>
                      <a:r>
                        <a:rPr lang="ru-RU" sz="1800" b="1" spc="-1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СПРОС</a:t>
                      </a:r>
                      <a:r>
                        <a:rPr lang="ru-RU" sz="1800" b="1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ПАДАЕТ</a:t>
                      </a:r>
                    </a:p>
                    <a:p>
                      <a:pPr marL="390525">
                        <a:lnSpc>
                          <a:spcPts val="1515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779">
                <a:tc>
                  <a:txBody>
                    <a:bodyPr/>
                    <a:lstStyle/>
                    <a:p>
                      <a:pPr marL="6794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Удачная</a:t>
                      </a:r>
                      <a:r>
                        <a:rPr lang="ru-RU" sz="18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широкая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реклама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Неудачная</a:t>
                      </a:r>
                      <a:r>
                        <a:rPr lang="ru-RU" sz="18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реклама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34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Появление</a:t>
                      </a:r>
                      <a:r>
                        <a:rPr lang="ru-RU" sz="18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моды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товар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или услугу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Окончание</a:t>
                      </a:r>
                      <a:r>
                        <a:rPr lang="ru-RU" sz="18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моды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товар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или услугу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118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Больше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покупателей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(клиентов,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населения)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Меньше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покупателей (клиентов,</a:t>
                      </a:r>
                    </a:p>
                    <a:p>
                      <a:pPr marL="3365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населения)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38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Доходы</a:t>
                      </a:r>
                      <a:r>
                        <a:rPr lang="ru-RU" sz="1800" spc="-2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населения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растут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Доходы</a:t>
                      </a:r>
                      <a:r>
                        <a:rPr lang="ru-RU" sz="1800" spc="-2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населения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падают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99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Соответствующий</a:t>
                      </a:r>
                      <a:r>
                        <a:rPr lang="ru-RU" sz="18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сезон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Соответствующий</a:t>
                      </a:r>
                      <a:r>
                        <a:rPr lang="ru-RU" sz="18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сезон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99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Ожидания</a:t>
                      </a:r>
                      <a:r>
                        <a:rPr lang="ru-RU" sz="1800" spc="-1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Ожидания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снижения</a:t>
                      </a:r>
                      <a:r>
                        <a:rPr lang="ru-RU" sz="1800" spc="-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38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Снижение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цены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Повышение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цены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967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Дефицит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товаров-заменителей,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рост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r>
                        <a:rPr lang="ru-RU" sz="1800" spc="-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</a:p>
                    <a:p>
                      <a:pPr marL="67945">
                        <a:spcBef>
                          <a:spcPts val="7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них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Появление</a:t>
                      </a:r>
                      <a:r>
                        <a:rPr lang="ru-RU" sz="1800" spc="-2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товаров-заменителей,</a:t>
                      </a:r>
                      <a:r>
                        <a:rPr lang="ru-RU" sz="1800" spc="-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снижение</a:t>
                      </a:r>
                    </a:p>
                    <a:p>
                      <a:pPr marL="33655">
                        <a:spcBef>
                          <a:spcPts val="7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них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722">
                <a:tc>
                  <a:txBody>
                    <a:bodyPr/>
                    <a:lstStyle/>
                    <a:p>
                      <a:pPr marL="67945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Снижение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дополняющие</a:t>
                      </a:r>
                    </a:p>
                    <a:p>
                      <a:pPr marL="6794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(сопряженные)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товары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услуги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Повышение</a:t>
                      </a:r>
                      <a:r>
                        <a:rPr lang="ru-RU" sz="18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дополняющие</a:t>
                      </a:r>
                    </a:p>
                    <a:p>
                      <a:pPr marL="3365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(сопряженные)</a:t>
                      </a:r>
                      <a:r>
                        <a:rPr lang="ru-RU" sz="18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товары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услуги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967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Культурные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факторы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(религия,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традиции</a:t>
                      </a:r>
                      <a:r>
                        <a:rPr lang="ru-RU" sz="18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  <a:p>
                      <a:pPr marL="6794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т.п.)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Культурные</a:t>
                      </a:r>
                      <a:r>
                        <a:rPr lang="ru-RU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факторы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(религия,</a:t>
                      </a:r>
                      <a:r>
                        <a:rPr lang="ru-RU" sz="18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spc="-1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традиции</a:t>
                      </a:r>
                      <a:r>
                        <a:rPr lang="ru-RU" sz="18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  <a:p>
                      <a:pPr marL="3365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т.п.)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01622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Правительство - слова – маркеры: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«обеспечение», «мера», «осуществление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«проведение»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140968"/>
            <a:ext cx="8496944" cy="2400672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Центральный  банк - слово - маркер «финансовая организация»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7664" y="2132856"/>
            <a:ext cx="5400600" cy="35283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764705"/>
            <a:ext cx="55983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21. Перед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график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Например, на рынке мужских рубашек.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7560840" cy="38884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332656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Первый вопрос в задании – как изменилась равновесная цена.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92697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Все </a:t>
            </a:r>
            <a:r>
              <a:rPr lang="ru-RU" dirty="0" smtClean="0"/>
              <a:t>просто, первый ответ – равновесная цена выросла!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836713"/>
          <a:ext cx="8208911" cy="3456383"/>
        </p:xfrm>
        <a:graphic>
          <a:graphicData uri="http://schemas.openxmlformats.org/drawingml/2006/table">
            <a:tbl>
              <a:tblPr/>
              <a:tblGrid>
                <a:gridCol w="2446422"/>
                <a:gridCol w="2819868"/>
                <a:gridCol w="2942621"/>
              </a:tblGrid>
              <a:tr h="1632404">
                <a:tc>
                  <a:txBody>
                    <a:bodyPr/>
                    <a:lstStyle/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УСЛОВИЕ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 marR="330200">
                        <a:lnSpc>
                          <a:spcPct val="15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(смотрите стрелку на</a:t>
                      </a:r>
                      <a:r>
                        <a:rPr lang="ru-RU" sz="2000" spc="-29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графике)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Как</a:t>
                      </a:r>
                      <a:r>
                        <a:rPr lang="ru-RU" sz="20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изменился</a:t>
                      </a:r>
                      <a:r>
                        <a:rPr lang="ru-RU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спрос?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57086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latin typeface="Times New Roman"/>
                          <a:ea typeface="Times New Roman"/>
                          <a:cs typeface="Times New Roman"/>
                        </a:rPr>
                        <a:t>ПЕРВЫЙ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ВОПРОС</a:t>
                      </a:r>
                      <a:r>
                        <a:rPr lang="ru-RU" sz="2000" spc="-335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2000" spc="-5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ЗАДАНИИ: Как</a:t>
                      </a:r>
                    </a:p>
                    <a:p>
                      <a:pPr marL="6794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изменилась</a:t>
                      </a:r>
                      <a:r>
                        <a:rPr lang="ru-RU" sz="2000" spc="-2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равновесная</a:t>
                      </a:r>
                      <a:r>
                        <a:rPr lang="ru-RU" sz="2000" spc="-15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цена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852">
                <a:tc>
                  <a:txBody>
                    <a:bodyPr/>
                    <a:lstStyle/>
                    <a:p>
                      <a:pPr marL="67945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Вырос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Увеличилась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127">
                <a:tc>
                  <a:txBody>
                    <a:bodyPr/>
                    <a:lstStyle/>
                    <a:p>
                      <a:pPr marL="67945">
                        <a:lnSpc>
                          <a:spcPts val="252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Снизился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Уменьшилась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403648" y="5054407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СПРОС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вырос, РАВНОВЕСНАЯ ЦЕНА ВЫРОСЛА. СПРОС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снизился, РАВНОВЕСНАЯ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ЦЕНА снизилась.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499992" y="3356992"/>
            <a:ext cx="21602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596336" y="3356992"/>
            <a:ext cx="21602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4499992" y="2564904"/>
            <a:ext cx="288032" cy="5040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>
            <a:off x="7524328" y="2636912"/>
            <a:ext cx="288032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971600" y="2852936"/>
            <a:ext cx="50405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>
            <a:off x="1043608" y="3356992"/>
            <a:ext cx="432048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1720" y="1916832"/>
            <a:ext cx="4896543" cy="26642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620689"/>
            <a:ext cx="58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21.  У </a:t>
            </a:r>
            <a:r>
              <a:rPr lang="ru-RU" dirty="0" smtClean="0"/>
              <a:t>нас график предложения на беспроводные наушники.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Логика рассуждений такая же, как со спросом. На картинке сразу видно, что равновесная цена увеличилась, если предложение сократилось.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age4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0612" y="1958181"/>
            <a:ext cx="6962775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548680"/>
          <a:ext cx="7200799" cy="3492397"/>
        </p:xfrm>
        <a:graphic>
          <a:graphicData uri="http://schemas.openxmlformats.org/drawingml/2006/table">
            <a:tbl>
              <a:tblPr/>
              <a:tblGrid>
                <a:gridCol w="2088232"/>
                <a:gridCol w="2426530"/>
                <a:gridCol w="2686037"/>
              </a:tblGrid>
              <a:tr h="1191571">
                <a:tc>
                  <a:txBody>
                    <a:bodyPr/>
                    <a:lstStyle/>
                    <a:p>
                      <a:pPr marL="67945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УСЛОВИЕ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 marR="330200">
                        <a:lnSpc>
                          <a:spcPts val="208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(смотрите стрелку на</a:t>
                      </a:r>
                      <a:r>
                        <a:rPr lang="ru-RU" sz="2000" spc="-29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графике)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74422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Как изменилось</a:t>
                      </a:r>
                      <a:r>
                        <a:rPr lang="ru-RU" sz="2000" spc="-29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r>
                        <a:rPr lang="ru-RU" sz="20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?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310">
                        <a:lnSpc>
                          <a:spcPts val="136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ПЕРВЫЙ</a:t>
                      </a:r>
                      <a:r>
                        <a:rPr lang="ru-RU" sz="20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ВОПРОС</a:t>
                      </a:r>
                      <a:r>
                        <a:rPr lang="ru-RU" sz="20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  <a:p>
                      <a:pPr marL="52070" marR="275590">
                        <a:lnSpc>
                          <a:spcPts val="208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ЗАДАНИИ:</a:t>
                      </a:r>
                      <a:r>
                        <a:rPr lang="ru-RU" sz="2000" spc="-3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Как</a:t>
                      </a:r>
                      <a:r>
                        <a:rPr lang="ru-RU" sz="2000" spc="-2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изменилась</a:t>
                      </a:r>
                      <a:r>
                        <a:rPr lang="ru-RU" sz="2000" spc="-28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равновесная</a:t>
                      </a:r>
                      <a:r>
                        <a:rPr lang="ru-RU" sz="20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цена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503">
                <a:tc>
                  <a:txBody>
                    <a:bodyPr/>
                    <a:lstStyle/>
                    <a:p>
                      <a:pPr marL="67945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 indent="0" algn="l" defTabSz="914400" rtl="0" eaLnBrk="1" fontAlgn="auto" latinLnBrk="0" hangingPunct="1">
                        <a:lnSpc>
                          <a:spcPts val="13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 marR="0" indent="0" algn="l" defTabSz="914400" rtl="0" eaLnBrk="1" fontAlgn="auto" latinLnBrk="0" hangingPunct="1">
                        <a:lnSpc>
                          <a:spcPts val="13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Снизилось</a:t>
                      </a: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31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Увеличилась</a:t>
                      </a:r>
                    </a:p>
                    <a:p>
                      <a:pPr marL="6731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8294">
                <a:tc>
                  <a:txBody>
                    <a:bodyPr/>
                    <a:lstStyle/>
                    <a:p>
                      <a:pPr marL="67945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 marR="0" indent="0" algn="l" defTabSz="914400" rtl="0" eaLnBrk="1" fontAlgn="auto" latinLnBrk="0" hangingPunct="1">
                        <a:lnSpc>
                          <a:spcPts val="13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Увеличилось</a:t>
                      </a: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310" marR="0" indent="0" algn="l" defTabSz="914400" rtl="0" eaLnBrk="1" fontAlgn="auto" latinLnBrk="0" hangingPunct="1">
                        <a:lnSpc>
                          <a:spcPts val="13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Уменьшилась</a:t>
                      </a:r>
                    </a:p>
                    <a:p>
                      <a:pPr marL="6731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1763688" y="3284984"/>
            <a:ext cx="50405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лево 3"/>
          <p:cNvSpPr/>
          <p:nvPr/>
        </p:nvSpPr>
        <p:spPr>
          <a:xfrm>
            <a:off x="1907704" y="2132856"/>
            <a:ext cx="432048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/>
          <p:cNvSpPr/>
          <p:nvPr/>
        </p:nvSpPr>
        <p:spPr>
          <a:xfrm>
            <a:off x="5004048" y="3068960"/>
            <a:ext cx="144016" cy="3600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932040" y="2060848"/>
            <a:ext cx="21602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7524328" y="2132856"/>
            <a:ext cx="144016" cy="57606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524328" y="2924944"/>
            <a:ext cx="21602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899591" y="4427240"/>
            <a:ext cx="75819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ПРЕДЛОЖЕНИЕ снизилось, РАВНОВЕСНАЯ ЦЕНА выросла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ПРЕДЛОЖЕНИЕ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выросло, РАВНОВЕСНАЯ ЦЕНА снизилась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188639"/>
          <a:ext cx="8568952" cy="5649549"/>
        </p:xfrm>
        <a:graphic>
          <a:graphicData uri="http://schemas.openxmlformats.org/drawingml/2006/table">
            <a:tbl>
              <a:tblPr/>
              <a:tblGrid>
                <a:gridCol w="2160240"/>
                <a:gridCol w="48272"/>
                <a:gridCol w="1535904"/>
                <a:gridCol w="432048"/>
                <a:gridCol w="2304256"/>
                <a:gridCol w="2088232"/>
              </a:tblGrid>
              <a:tr h="577992">
                <a:tc rowSpan="2">
                  <a:txBody>
                    <a:bodyPr/>
                    <a:lstStyle/>
                    <a:p>
                      <a:pPr marL="67945">
                        <a:lnSpc>
                          <a:spcPts val="1580"/>
                        </a:lnSpc>
                        <a:spcAft>
                          <a:spcPts val="0"/>
                        </a:spcAft>
                      </a:pPr>
                      <a:endParaRPr lang="ru-RU" sz="2000" spc="-5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580"/>
                        </a:lnSpc>
                        <a:spcAft>
                          <a:spcPts val="0"/>
                        </a:spcAft>
                      </a:pPr>
                      <a:r>
                        <a:rPr lang="ru-RU" sz="20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r>
                        <a:rPr lang="ru-RU" sz="2000" spc="27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19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19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33655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ru-RU" sz="2000" spc="-5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20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r>
                        <a:rPr lang="ru-RU" sz="2000" spc="-17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68580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1219200" algn="l"/>
                        </a:tabLst>
                      </a:pPr>
                      <a:endParaRPr lang="ru-RU" sz="2000" spc="-5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1219200" algn="l"/>
                        </a:tabLst>
                      </a:pPr>
                      <a:r>
                        <a:rPr lang="ru-RU" sz="20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r>
                        <a:rPr lang="ru-RU" sz="2000" spc="-5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450">
                <a:tc rowSpan="2">
                  <a:txBody>
                    <a:bodyPr/>
                    <a:lstStyle/>
                    <a:p>
                      <a:pPr marL="67945">
                        <a:lnSpc>
                          <a:spcPts val="1655"/>
                        </a:lnSpc>
                        <a:spcAft>
                          <a:spcPts val="0"/>
                        </a:spcAft>
                        <a:tabLst>
                          <a:tab pos="926465" algn="l"/>
                        </a:tabLst>
                      </a:pPr>
                      <a:endParaRPr lang="ru-RU" sz="2000" spc="-5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655"/>
                        </a:lnSpc>
                        <a:spcAft>
                          <a:spcPts val="0"/>
                        </a:spcAft>
                        <a:tabLst>
                          <a:tab pos="926465" algn="l"/>
                        </a:tabLst>
                      </a:pPr>
                      <a:r>
                        <a:rPr lang="ru-RU" sz="20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НАЛОГИ</a:t>
                      </a:r>
                      <a:r>
                        <a:rPr lang="ru-RU" sz="2000" spc="-5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33655">
                        <a:lnSpc>
                          <a:spcPts val="1680"/>
                        </a:lnSpc>
                        <a:spcAft>
                          <a:spcPts val="0"/>
                        </a:spcAft>
                        <a:tabLst>
                          <a:tab pos="801370" algn="l"/>
                        </a:tabLst>
                      </a:pPr>
                      <a:endParaRPr lang="ru-RU" sz="2000" spc="-5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680"/>
                        </a:lnSpc>
                        <a:spcAft>
                          <a:spcPts val="0"/>
                        </a:spcAft>
                        <a:tabLst>
                          <a:tab pos="801370" algn="l"/>
                        </a:tabLst>
                      </a:pPr>
                      <a:r>
                        <a:rPr lang="ru-RU" sz="20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НАЛОГИ</a:t>
                      </a:r>
                      <a:r>
                        <a:rPr lang="ru-RU" sz="2000" spc="-5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68580">
                        <a:lnSpc>
                          <a:spcPts val="1745"/>
                        </a:lnSpc>
                        <a:spcAft>
                          <a:spcPts val="0"/>
                        </a:spcAft>
                        <a:tabLst>
                          <a:tab pos="1219200" algn="l"/>
                        </a:tabLst>
                      </a:pPr>
                      <a:endParaRPr lang="ru-RU" sz="2000" spc="-5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ts val="1745"/>
                        </a:lnSpc>
                        <a:spcAft>
                          <a:spcPts val="0"/>
                        </a:spcAft>
                        <a:tabLst>
                          <a:tab pos="1219200" algn="l"/>
                        </a:tabLst>
                      </a:pPr>
                      <a:r>
                        <a:rPr lang="ru-RU" sz="20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r>
                        <a:rPr lang="ru-RU" sz="2000" spc="-5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355">
                <a:tc rowSpan="2">
                  <a:txBody>
                    <a:bodyPr/>
                    <a:lstStyle/>
                    <a:p>
                      <a:pPr marL="6794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ЗАСУХА,</a:t>
                      </a:r>
                      <a:r>
                        <a:rPr lang="ru-RU" sz="2000" spc="-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неурожай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6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26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>
                      <a:noFill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336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r>
                        <a:rPr lang="ru-RU" sz="2000" spc="-1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урожай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68580">
                        <a:spcBef>
                          <a:spcPts val="5"/>
                        </a:spcBef>
                        <a:spcAft>
                          <a:spcPts val="0"/>
                        </a:spcAft>
                        <a:tabLst>
                          <a:tab pos="1216660" algn="l"/>
                        </a:tabLst>
                      </a:pPr>
                      <a:r>
                        <a:rPr lang="ru-RU" sz="2000" spc="-5" dirty="0">
                          <a:latin typeface="Times New Roman"/>
                          <a:ea typeface="Times New Roman"/>
                          <a:cs typeface="Times New Roman"/>
                        </a:rPr>
                        <a:t>Предложение	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355">
                <a:tc rowSpan="2">
                  <a:txBody>
                    <a:bodyPr/>
                    <a:lstStyle/>
                    <a:p>
                      <a:pPr marL="67945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%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2000" spc="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КРЕДИТАМ</a:t>
                      </a:r>
                      <a:r>
                        <a:rPr lang="ru-RU" sz="2000" spc="4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33655">
                        <a:lnSpc>
                          <a:spcPts val="16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6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r>
                        <a:rPr lang="ru-RU" sz="2000" spc="-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КРЕДИТАМ</a:t>
                      </a:r>
                      <a:r>
                        <a:rPr lang="ru-RU" sz="2000" spc="-1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68580">
                        <a:lnSpc>
                          <a:spcPts val="1680"/>
                        </a:lnSpc>
                        <a:spcAft>
                          <a:spcPts val="0"/>
                        </a:spcAft>
                        <a:tabLst>
                          <a:tab pos="1216660" algn="l"/>
                        </a:tabLst>
                      </a:pPr>
                      <a:r>
                        <a:rPr lang="ru-RU" sz="2000" spc="-5" dirty="0">
                          <a:latin typeface="Times New Roman"/>
                          <a:ea typeface="Times New Roman"/>
                          <a:cs typeface="Times New Roman"/>
                        </a:rPr>
                        <a:t>Предложение	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450">
                <a:tc rowSpan="2">
                  <a:txBody>
                    <a:bodyPr/>
                    <a:lstStyle/>
                    <a:p>
                      <a:pPr marL="67945" marR="53911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Новые,</a:t>
                      </a:r>
                      <a:r>
                        <a:rPr lang="ru-RU" sz="2000" spc="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современные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технологии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355">
                <a:tc rowSpan="2">
                  <a:txBody>
                    <a:bodyPr/>
                    <a:lstStyle/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Господдержка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spcBef>
                          <a:spcPts val="69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(субсидии,</a:t>
                      </a:r>
                      <a:r>
                        <a:rPr lang="ru-RU" sz="20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льготы)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3365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Господдержка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3655">
                        <a:spcBef>
                          <a:spcPts val="69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(субсидии,</a:t>
                      </a:r>
                      <a:r>
                        <a:rPr lang="ru-RU" sz="2000" spc="-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льготы)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68580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430">
                <a:tc rowSpan="2">
                  <a:txBody>
                    <a:bodyPr/>
                    <a:lstStyle/>
                    <a:p>
                      <a:pPr marL="6794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</a:p>
                    <a:p>
                      <a:pPr marL="6794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продавцов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Предложение</a:t>
                      </a:r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336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</a:p>
                    <a:p>
                      <a:pPr marL="3365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продавцов</a:t>
                      </a:r>
                    </a:p>
                  </a:txBody>
                  <a:tcPr marL="0" marR="0" marT="0" marB="0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6858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Предложение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9" name="image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412776"/>
            <a:ext cx="130175" cy="190500"/>
          </a:xfrm>
          <a:prstGeom prst="rect">
            <a:avLst/>
          </a:prstGeom>
          <a:noFill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620688"/>
            <a:ext cx="130175" cy="190500"/>
          </a:xfrm>
          <a:prstGeom prst="rect">
            <a:avLst/>
          </a:prstGeom>
          <a:noFill/>
        </p:spPr>
      </p:pic>
      <p:pic>
        <p:nvPicPr>
          <p:cNvPr id="36866" name="image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04664"/>
            <a:ext cx="130175" cy="1905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132856"/>
            <a:ext cx="130175" cy="1905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941168"/>
            <a:ext cx="130175" cy="190500"/>
          </a:xfrm>
          <a:prstGeom prst="rect">
            <a:avLst/>
          </a:prstGeom>
          <a:noFill/>
        </p:spPr>
      </p:pic>
      <p:pic>
        <p:nvPicPr>
          <p:cNvPr id="17" name="image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196752"/>
            <a:ext cx="130175" cy="190500"/>
          </a:xfrm>
          <a:prstGeom prst="rect">
            <a:avLst/>
          </a:prstGeom>
          <a:noFill/>
        </p:spPr>
      </p:pic>
      <p:pic>
        <p:nvPicPr>
          <p:cNvPr id="18" name="image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988840"/>
            <a:ext cx="130175" cy="190500"/>
          </a:xfrm>
          <a:prstGeom prst="rect">
            <a:avLst/>
          </a:prstGeom>
          <a:noFill/>
        </p:spPr>
      </p:pic>
      <p:pic>
        <p:nvPicPr>
          <p:cNvPr id="19" name="image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2636912"/>
            <a:ext cx="130175" cy="1905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717032"/>
            <a:ext cx="141887" cy="20764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653136"/>
            <a:ext cx="130175" cy="1905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404664"/>
            <a:ext cx="130175" cy="1905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268760"/>
            <a:ext cx="130175" cy="1905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844824"/>
            <a:ext cx="130175" cy="1905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2492896"/>
            <a:ext cx="130175" cy="190500"/>
          </a:xfrm>
          <a:prstGeom prst="rect">
            <a:avLst/>
          </a:prstGeom>
          <a:noFill/>
        </p:spPr>
      </p:pic>
      <p:pic>
        <p:nvPicPr>
          <p:cNvPr id="27" name="image8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68144" y="548680"/>
            <a:ext cx="130810" cy="191769"/>
          </a:xfrm>
          <a:prstGeom prst="rect">
            <a:avLst/>
          </a:prstGeom>
        </p:spPr>
      </p:pic>
      <p:pic>
        <p:nvPicPr>
          <p:cNvPr id="28" name="image8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44208" y="4509120"/>
            <a:ext cx="130810" cy="191769"/>
          </a:xfrm>
          <a:prstGeom prst="rect">
            <a:avLst/>
          </a:prstGeom>
        </p:spPr>
      </p:pic>
      <p:pic>
        <p:nvPicPr>
          <p:cNvPr id="29" name="image8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72200" y="5445224"/>
            <a:ext cx="130810" cy="191769"/>
          </a:xfrm>
          <a:prstGeom prst="rect">
            <a:avLst/>
          </a:prstGeom>
        </p:spPr>
      </p:pic>
      <p:pic>
        <p:nvPicPr>
          <p:cNvPr id="31" name="image8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388424" y="4509120"/>
            <a:ext cx="130810" cy="191769"/>
          </a:xfrm>
          <a:prstGeom prst="rect">
            <a:avLst/>
          </a:prstGeom>
        </p:spPr>
      </p:pic>
      <p:pic>
        <p:nvPicPr>
          <p:cNvPr id="32" name="image8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60432" y="5373216"/>
            <a:ext cx="130810" cy="191769"/>
          </a:xfrm>
          <a:prstGeom prst="rect">
            <a:avLst/>
          </a:prstGeom>
        </p:spPr>
      </p:pic>
      <p:pic>
        <p:nvPicPr>
          <p:cNvPr id="33" name="image8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68144" y="1340768"/>
            <a:ext cx="130810" cy="191769"/>
          </a:xfrm>
          <a:prstGeom prst="rect">
            <a:avLst/>
          </a:prstGeom>
        </p:spPr>
      </p:pic>
      <p:pic>
        <p:nvPicPr>
          <p:cNvPr id="34" name="image8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44208" y="2636912"/>
            <a:ext cx="130810" cy="191769"/>
          </a:xfrm>
          <a:prstGeom prst="rect">
            <a:avLst/>
          </a:prstGeom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445224"/>
            <a:ext cx="130175" cy="1905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5445224"/>
            <a:ext cx="130175" cy="190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1539</TotalTime>
  <Words>332</Words>
  <Application>Microsoft Office PowerPoint</Application>
  <PresentationFormat>Экран (4:3)</PresentationFormat>
  <Paragraphs>150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Правительство - слова – маркеры: «обеспечение», «мера», «осуществление», «проведение» </vt:lpstr>
      <vt:lpstr>Слайд 3</vt:lpstr>
      <vt:lpstr>Слайд 4</vt:lpstr>
      <vt:lpstr>Слайд 5</vt:lpstr>
      <vt:lpstr>Слайд 6</vt:lpstr>
      <vt:lpstr>Логика рассуждений такая же, как со спросом. На картинке сразу видно, что равновесная цена увеличилась, если предложение сократилось.</vt:lpstr>
      <vt:lpstr>Слайд 8</vt:lpstr>
      <vt:lpstr>Слайд 9</vt:lpstr>
      <vt:lpstr>Слайд 10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92</cp:revision>
  <dcterms:created xsi:type="dcterms:W3CDTF">2018-01-30T15:57:41Z</dcterms:created>
  <dcterms:modified xsi:type="dcterms:W3CDTF">2022-10-30T14:56:31Z</dcterms:modified>
</cp:coreProperties>
</file>