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89" r:id="rId3"/>
    <p:sldId id="284" r:id="rId4"/>
    <p:sldId id="285" r:id="rId5"/>
    <p:sldId id="257" r:id="rId6"/>
    <p:sldId id="273" r:id="rId7"/>
    <p:sldId id="276" r:id="rId8"/>
    <p:sldId id="281" r:id="rId9"/>
    <p:sldId id="282" r:id="rId10"/>
    <p:sldId id="286" r:id="rId11"/>
    <p:sldId id="283" r:id="rId12"/>
    <p:sldId id="287" r:id="rId13"/>
    <p:sldId id="278" r:id="rId14"/>
    <p:sldId id="279" r:id="rId15"/>
    <p:sldId id="280" r:id="rId16"/>
    <p:sldId id="288" r:id="rId17"/>
    <p:sldId id="290" r:id="rId18"/>
    <p:sldId id="291" r:id="rId19"/>
    <p:sldId id="292" r:id="rId20"/>
    <p:sldId id="293" r:id="rId21"/>
    <p:sldId id="295" r:id="rId22"/>
    <p:sldId id="296" r:id="rId23"/>
    <p:sldId id="297" r:id="rId24"/>
    <p:sldId id="298" r:id="rId25"/>
    <p:sldId id="299" r:id="rId26"/>
    <p:sldId id="294" r:id="rId27"/>
    <p:sldId id="275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027853"/>
    <a:srgbClr val="C6E7F0"/>
    <a:srgbClr val="32A6C4"/>
    <a:srgbClr val="D7C7B7"/>
    <a:srgbClr val="DECEB8"/>
    <a:srgbClr val="E9DECF"/>
    <a:srgbClr val="C2B294"/>
    <a:srgbClr val="CFC0AD"/>
    <a:srgbClr val="AF99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6642207"/>
            <a:ext cx="904672" cy="21579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504982" y="1621073"/>
            <a:ext cx="718203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4982" y="4091966"/>
            <a:ext cx="718203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118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08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203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75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033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731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177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9127" y="5511748"/>
            <a:ext cx="2024772" cy="13462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9648994" y="3443955"/>
            <a:ext cx="2543005" cy="34181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9126" y="5785504"/>
            <a:ext cx="1613041" cy="10724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9126" y="5483102"/>
            <a:ext cx="2067856" cy="1374898"/>
          </a:xfrm>
          <a:prstGeom prst="rect">
            <a:avLst/>
          </a:prstGeom>
        </p:spPr>
      </p:pic>
      <p:pic>
        <p:nvPicPr>
          <p:cNvPr id="13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77464" y="5483102"/>
            <a:ext cx="1114536" cy="12383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10157984" y="4059947"/>
            <a:ext cx="2034016" cy="2734035"/>
          </a:xfrm>
          <a:prstGeom prst="rect">
            <a:avLst/>
          </a:prstGeom>
        </p:spPr>
      </p:pic>
      <p:pic>
        <p:nvPicPr>
          <p:cNvPr id="13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08" y="5332576"/>
            <a:ext cx="1041675" cy="13888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10411921" y="4469450"/>
            <a:ext cx="1780078" cy="239270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10456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07" y="5367630"/>
            <a:ext cx="1017591" cy="1356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539" y="5367630"/>
            <a:ext cx="1218461" cy="13538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9919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9919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7286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8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325/ziq/kisspng-blackboard-classroom-dry-erase-boards-bulletin-boa-chalk-5ab7c821d57fa2.9632338815219937618745.jpg"/>
          <p:cNvPicPr>
            <a:picLocks noChangeAspect="1" noChangeArrowheads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3" t="6026" r="2657" b="6366"/>
          <a:stretch/>
        </p:blipFill>
        <p:spPr bwMode="auto">
          <a:xfrm>
            <a:off x="558325" y="577359"/>
            <a:ext cx="11075350" cy="57032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4804" y="6642207"/>
            <a:ext cx="904672" cy="2157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74"/>
          <a:stretch/>
        </p:blipFill>
        <p:spPr>
          <a:xfrm>
            <a:off x="11514801" y="0"/>
            <a:ext cx="659908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87579"/>
          <a:stretch/>
        </p:blipFill>
        <p:spPr>
          <a:xfrm>
            <a:off x="77563" y="0"/>
            <a:ext cx="568171" cy="685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400636"/>
            <a:ext cx="10524726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199" y="1861136"/>
            <a:ext cx="10524728" cy="439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1" r:id="rId7"/>
    <p:sldLayoutId id="2147483665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423434" y="502921"/>
            <a:ext cx="7182035" cy="4236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 на педагогическом совете</a:t>
            </a:r>
            <a:b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«Профессиональная мобильность классного руководителя   в свете модернизации воспитательной деятельности в образовательном учреждении»</a:t>
            </a:r>
            <a:r>
              <a:rPr lang="ru-RU" sz="1800" b="1" i="1" dirty="0" smtClean="0"/>
              <a:t/>
            </a:r>
            <a:br>
              <a:rPr lang="ru-RU" sz="1800" b="1" i="1" dirty="0" smtClean="0"/>
            </a:br>
            <a:r>
              <a:rPr lang="ru-RU" sz="1800" b="1" i="1" dirty="0" smtClean="0"/>
              <a:t/>
            </a:r>
            <a:br>
              <a:rPr lang="ru-RU" sz="1800" b="1" i="1" dirty="0" smtClean="0"/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Модуль: «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Ключевые общешкольные дела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Модуль: «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Классное руководство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FFFFFF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02480" y="4844441"/>
            <a:ext cx="5237390" cy="565759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Алферова Л.В. – классный руководитель </a:t>
            </a:r>
            <a:r>
              <a:rPr lang="ru-RU" sz="2800" b="1" dirty="0"/>
              <a:t>1</a:t>
            </a:r>
            <a:r>
              <a:rPr lang="ru-RU" sz="1600" b="1" dirty="0" smtClean="0"/>
              <a:t>Б класса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235" y="2567985"/>
            <a:ext cx="2392062" cy="2191842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Людмила\Downloads\attachment (1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4930" y="927463"/>
            <a:ext cx="3641302" cy="2264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876300" y="824498"/>
            <a:ext cx="58801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-регулярно проводимые акции, целью которых 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является вовлечение всех членов школьного 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коллектива в деятельность общественно значимого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характера («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Сдай макулатуру – спаси дерево!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здоровья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 lvl="0" latinLnBrk="1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-конкурсы интеллектуальной и художественной 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направленности, способствующие развитию 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познавательной и творческой активности учащихся,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расширению их кругозора</a:t>
            </a:r>
          </a:p>
          <a:p>
            <a:pPr lvl="0" latinLnBrk="1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(«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Декада МО классных руководителей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»);</a:t>
            </a:r>
          </a:p>
        </p:txBody>
      </p:sp>
      <p:pic>
        <p:nvPicPr>
          <p:cNvPr id="3" name="Рисунок 2" descr="attachment (4).pn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8525691" y="3325675"/>
            <a:ext cx="2227418" cy="2591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18" name="AutoShape 2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Людмила\Downloads\6401ddde-f343-4c4b-a537-dce0bb2aa8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4100" y="3944620"/>
            <a:ext cx="3446780" cy="2007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19480" y="858178"/>
            <a:ext cx="10109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  <a:tab pos="831850" algn="l"/>
              </a:tabLst>
            </a:pP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выставки творческих работ и достижений учащихся (ярмарка школьных талантов: «</a:t>
            </a:r>
            <a:r>
              <a:rPr kumimoji="0" lang="ru-RU" altLang="ko-KR" sz="2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Дары осени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</a:t>
            </a:r>
            <a:r>
              <a:rPr kumimoji="0" lang="ru-RU" altLang="ko-KR" sz="2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Пасху радостно встречаем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»; фестиваль «</a:t>
            </a:r>
            <a:r>
              <a:rPr kumimoji="0" lang="ru-RU" altLang="ko-KR" sz="2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Вторая жизнь вещей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другие); </a:t>
            </a:r>
            <a:endParaRPr kumimoji="0" lang="ru-RU" altLang="ko-KR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downloader.disk.yandex.ru/preview/b89c43b9110221a9cbb296b2ff0c5490ec97eb24bb9c046df2a1191988dfe693/635d4da2/t9yg26OEpd7N8t0-aBzY7pxj1Cq_VqhTGfqFZdF85PF2ExaNByiOGW8cS7ckYILDo6WoSsTkf51d2jSjzVGg_Q%3D%3D?uid=0&amp;filename=IMG_20191023_130221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2460" y="2335054"/>
            <a:ext cx="3783783" cy="283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7" name="Picture 3" descr="C:\Users\Людмила\Downloads\IMG_20191023_130004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6936" y="2232660"/>
            <a:ext cx="3711303" cy="2783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8" name="Picture 4" descr="C:\Users\Людмила\Downloads\IMG_6749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705876" y="2194666"/>
            <a:ext cx="3048848" cy="2286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юдмила\Downloads\image-29-10-22-02-33 (1).jpeg"/>
          <p:cNvPicPr>
            <a:picLocks noChangeAspect="1" noChangeArrowheads="1"/>
          </p:cNvPicPr>
          <p:nvPr/>
        </p:nvPicPr>
        <p:blipFill>
          <a:blip r:embed="rId2" cstate="print"/>
          <a:srcRect l="8858" t="18455" b="21038"/>
          <a:stretch>
            <a:fillRect/>
          </a:stretch>
        </p:blipFill>
        <p:spPr bwMode="auto">
          <a:xfrm>
            <a:off x="8347166" y="893361"/>
            <a:ext cx="2793025" cy="2472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 descr="C:\Users\Людмила\Downloads\attachment (11).png"/>
          <p:cNvPicPr>
            <a:picLocks noChangeAspect="1" noChangeArrowheads="1"/>
          </p:cNvPicPr>
          <p:nvPr/>
        </p:nvPicPr>
        <p:blipFill>
          <a:blip r:embed="rId3" cstate="print"/>
          <a:srcRect l="29134" t="6973" r="14173" b="6973"/>
          <a:stretch>
            <a:fillRect/>
          </a:stretch>
        </p:blipFill>
        <p:spPr bwMode="auto">
          <a:xfrm>
            <a:off x="7156422" y="3461357"/>
            <a:ext cx="2836664" cy="2431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901700" y="838200"/>
            <a:ext cx="5791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  <a:tab pos="831850" algn="l"/>
              </a:tabLst>
            </a:pPr>
            <a:r>
              <a:rPr lang="ru-RU" altLang="ko-KR" sz="20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торжественные ритуалы посвящения, связанные с переходом учащихся на следующую ступень образования, символизирующие приобретение ими новых социальных статусов в школе и развивающие школьную идентичность детей («</a:t>
            </a:r>
            <a:r>
              <a:rPr lang="ru-RU" altLang="ko-KR" sz="2000" b="1" i="1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Последний звонок</a:t>
            </a:r>
            <a:r>
              <a:rPr lang="ru-RU" altLang="ko-KR" sz="20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» и другие);</a:t>
            </a:r>
            <a:endParaRPr lang="ru-RU" altLang="ko-KR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  <a:tab pos="831850" algn="l"/>
              </a:tabLst>
            </a:pPr>
            <a:r>
              <a:rPr lang="ru-RU" altLang="ko-KR" sz="20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церемонии награждения (по итогам года) школьников и педагогов за активное участие в жизни Центра, защиту чести школы в конкурсах, соревнованиях, олимпиадах. Способствует поощрению социальной активности обучающихся, развитию позитивных межличностных отношений между педагогами и воспитанниками, формированию чувства доверия и уважения друг к другу.</a:t>
            </a:r>
            <a:endParaRPr lang="ru-RU" altLang="ko-KR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68900" y="675102"/>
            <a:ext cx="10524726" cy="1023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                          На уровне классов: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36980" y="1798320"/>
            <a:ext cx="2882900" cy="2895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Участие школьных классов в реализации общешкольных ключевых дел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98720" y="1783080"/>
            <a:ext cx="2804160" cy="2971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69875" algn="l"/>
                <a:tab pos="539750" algn="l"/>
              </a:tabLst>
            </a:pPr>
            <a:r>
              <a:rPr lang="ru-RU" altLang="ko-KR" sz="2400" dirty="0" smtClean="0">
                <a:solidFill>
                  <a:schemeClr val="bg1"/>
                </a:solidFill>
                <a:latin typeface="Times New Roman" pitchFamily="18" charset="0"/>
                <a:ea typeface="№Е" charset="0"/>
                <a:cs typeface="Times New Roman" pitchFamily="18" charset="0"/>
              </a:rPr>
              <a:t>Проведение в рамках класса итогового анализа детьми общешкольных ключевых дел. </a:t>
            </a:r>
            <a:endParaRPr lang="ru-RU" altLang="ko-KR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 descr="C:\Users\Людмила\Desktop\фото для презентации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1340" y="1531619"/>
            <a:ext cx="3122294" cy="3406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3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07000" y="700502"/>
            <a:ext cx="10524726" cy="1023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На индивидуальном уровне: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7901" y="3124201"/>
            <a:ext cx="3073400" cy="218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индивидуальная помощь ребенку (при необходимости) в освоении навыков подготовки, проведения и анализа ключевых дел;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61686" y="1434792"/>
            <a:ext cx="3088775" cy="152591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вовлечение по возможности каждого ребенка в ключевые дела 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Центра;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30701" y="1441805"/>
            <a:ext cx="3047999" cy="442943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необходимости коррекция поведения ребенка через частные беседы с ним, через включение его в совместную работу с другими детьми, которые могли бы стать хорошим примером для ребенка, через предложение взять в следующем ключевом деле на себя роль ответственного за тот или иной фрагмент общей работы. 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035891" y="2880360"/>
            <a:ext cx="3088775" cy="28702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наблюдение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поведением ребенка в ситуациях подготовки, проведения и анализа ключевых дел, за его отношениями со сверстниками, старшими и младшими школьниками, с педагогами и другими взрослыми;</a:t>
            </a:r>
          </a:p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B5B754F-0C51-4EA5-BBC0-18E970AA3CC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26400" y="848359"/>
            <a:ext cx="3060700" cy="1943193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9053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07000" y="700502"/>
            <a:ext cx="10524726" cy="1023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Заключение: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42975" y="1465719"/>
            <a:ext cx="9820275" cy="428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marR="597535" indent="-342900" algn="just">
              <a:lnSpc>
                <a:spcPts val="3460"/>
              </a:lnSpc>
              <a:spcBef>
                <a:spcPts val="5"/>
              </a:spcBef>
              <a:buFont typeface="Arial"/>
              <a:buChar char="•"/>
              <a:tabLst>
                <a:tab pos="355600" algn="l"/>
              </a:tabLst>
            </a:pP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</a:t>
            </a:r>
            <a:r>
              <a:rPr lang="ru-RU" sz="2800" b="1" spc="-1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общешкольные </a:t>
            </a:r>
            <a:r>
              <a:rPr lang="ru-RU" sz="2800" b="1" spc="-2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дела</a:t>
            </a:r>
            <a:r>
              <a:rPr lang="ru-RU" sz="2800" b="1" spc="-2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являются </a:t>
            </a:r>
            <a:r>
              <a:rPr lang="ru-RU" sz="2800" b="1" spc="-7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0" dirty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стержнем </a:t>
            </a:r>
            <a:r>
              <a:rPr lang="ru-RU" sz="2800" b="1" spc="-20" dirty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годового </a:t>
            </a:r>
            <a:r>
              <a:rPr lang="ru-RU" sz="2800" b="1" spc="-5" dirty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цикла воспитательной </a:t>
            </a:r>
            <a:r>
              <a:rPr lang="ru-RU" sz="2800" b="1" spc="-7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5" dirty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r>
              <a:rPr lang="ru-RU" sz="2800" b="1" spc="-35" dirty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20" dirty="0" smtClean="0">
                <a:solidFill>
                  <a:schemeClr val="bg2"/>
                </a:solidFill>
                <a:uFill>
                  <a:solidFill>
                    <a:srgbClr val="0F243E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Центра</a:t>
            </a:r>
            <a:r>
              <a:rPr lang="ru-RU" sz="2800" b="1" spc="-2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883919" indent="-342900" algn="just">
              <a:lnSpc>
                <a:spcPts val="3460"/>
              </a:lnSpc>
              <a:spcBef>
                <a:spcPts val="755"/>
              </a:spcBef>
              <a:buFont typeface="Arial"/>
              <a:buChar char="•"/>
              <a:tabLst>
                <a:tab pos="355600" algn="l"/>
              </a:tabLst>
            </a:pP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Ключевое </a:t>
            </a:r>
            <a:r>
              <a:rPr lang="ru-RU" sz="2800" b="1" spc="-2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дело 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становится </a:t>
            </a:r>
            <a:r>
              <a:rPr lang="ru-RU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системообразующим</a:t>
            </a:r>
            <a:r>
              <a:rPr lang="ru-RU" sz="2800" b="1" spc="-6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2800" b="1" spc="-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предлагаемому</a:t>
            </a:r>
            <a:endParaRPr lang="ru-RU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algn="just">
              <a:lnSpc>
                <a:spcPts val="3400"/>
              </a:lnSpc>
            </a:pP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направлению</a:t>
            </a:r>
            <a:r>
              <a:rPr lang="ru-RU" sz="2800" b="1" spc="-2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воспитательной</a:t>
            </a:r>
            <a:r>
              <a:rPr lang="ru-RU" sz="2800" b="1" spc="-2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деятельности.</a:t>
            </a:r>
            <a:endParaRPr lang="ru-RU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 algn="just">
              <a:lnSpc>
                <a:spcPts val="3460"/>
              </a:lnSpc>
              <a:spcBef>
                <a:spcPts val="819"/>
              </a:spcBef>
              <a:buFont typeface="Arial"/>
              <a:buChar char="•"/>
              <a:tabLst>
                <a:tab pos="355600" algn="l"/>
              </a:tabLst>
            </a:pPr>
            <a:r>
              <a:rPr lang="ru-RU" sz="2800" b="1" spc="-1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Общешкольные 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</a:t>
            </a:r>
            <a:r>
              <a:rPr lang="ru-RU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2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дела </a:t>
            </a: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объединяют </a:t>
            </a:r>
            <a:r>
              <a:rPr lang="ru-RU" sz="2800" b="1" spc="-7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</a:t>
            </a:r>
            <a:r>
              <a:rPr lang="ru-RU" sz="2800" b="1" spc="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800" b="1" spc="-1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 </a:t>
            </a:r>
            <a:r>
              <a:rPr lang="ru-RU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</a:t>
            </a:r>
            <a:r>
              <a:rPr lang="ru-RU" sz="2800" b="1" spc="-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5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коллектив</a:t>
            </a:r>
            <a:endParaRPr lang="ru-RU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algn="just">
              <a:lnSpc>
                <a:spcPts val="3400"/>
              </a:lnSpc>
            </a:pPr>
            <a:r>
              <a:rPr lang="ru-RU" sz="2800" b="1" spc="-1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(детско-взрослую</a:t>
            </a:r>
            <a:r>
              <a:rPr lang="ru-RU" sz="2800" b="1" spc="-2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общность).</a:t>
            </a:r>
            <a:endParaRPr lang="ru-RU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326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7200" y="1498601"/>
            <a:ext cx="8712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Модуль </a:t>
            </a:r>
          </a:p>
          <a:p>
            <a:pPr algn="ctr"/>
            <a:r>
              <a:rPr lang="ru-RU" sz="6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«Классное руководство»</a:t>
            </a:r>
            <a:endParaRPr lang="ru-RU" sz="6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791814">
            <a:off x="1083509" y="1010429"/>
            <a:ext cx="4193701" cy="1959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44320" y="3657600"/>
            <a:ext cx="73710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Классное руководство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особый вид педагогической деятельности, направленный на решение задач воспитания и социализации обучающихся.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160" y="1006812"/>
            <a:ext cx="2935427" cy="3290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7868" y="3632201"/>
            <a:ext cx="3108184" cy="212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976" y="865585"/>
            <a:ext cx="3298824" cy="1979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88" y="3428207"/>
            <a:ext cx="2919412" cy="224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799" y="966153"/>
            <a:ext cx="3137807" cy="1830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771900" y="1859103"/>
            <a:ext cx="4699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Осуществляя классное руководство, педагог организует работу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-с классом;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-индивидуальную работу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учащимися вверенного ему класса;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 с учителями, преподающими в данном классе;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работу с родителями учащихся или их законными представителями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.--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1" y="876300"/>
            <a:ext cx="9474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marR="518160" algn="just">
              <a:spcBef>
                <a:spcPts val="320"/>
              </a:spcBef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№Е"/>
                <a:cs typeface="Times New Roman" panose="02020603050405020304" pitchFamily="18" charset="0"/>
              </a:rPr>
              <a:t> Работа с классным коллективом:</a:t>
            </a:r>
            <a:endParaRPr lang="ru-RU" sz="3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143000" y="1422491"/>
            <a:ext cx="54991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 доверительных отношений с учащимися класса;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благоприятного психологического климата внутри классных коллективов;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сплочение коллектива класса через организацию совместных дел с учащимися (познавательной, трудовой, спортивно-оздоровительной, духовно-нравственной, творческой,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направленности);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классных часов как часов плодотворного и доверительного общения педагога и школьников, основанных на принципах уважительного отношения к личности ребенка;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07ADEBE-4982-4212-B352-A57B93BA65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09" r="8524" b="1820"/>
          <a:stretch/>
        </p:blipFill>
        <p:spPr>
          <a:xfrm rot="5400000">
            <a:off x="6352691" y="1600315"/>
            <a:ext cx="2638791" cy="254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2" name="Picture 2" descr="C:\Users\Людмила\Downloads\IMG_20221028_104337 (1).jpg"/>
          <p:cNvPicPr>
            <a:picLocks noChangeAspect="1" noChangeArrowheads="1"/>
          </p:cNvPicPr>
          <p:nvPr/>
        </p:nvPicPr>
        <p:blipFill>
          <a:blip r:embed="rId3" cstate="print"/>
          <a:srcRect l="-185" t="1438" r="3242" b="4724"/>
          <a:stretch>
            <a:fillRect/>
          </a:stretch>
        </p:blipFill>
        <p:spPr bwMode="auto">
          <a:xfrm rot="5400000">
            <a:off x="8590059" y="2245618"/>
            <a:ext cx="3291802" cy="2183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DD25E23-25F5-45D6-8293-25453091DEE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0477" y="4221250"/>
            <a:ext cx="3210023" cy="17253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9000" y="1790700"/>
            <a:ext cx="10261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Модуль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Ключевые общешкольные дела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003300" y="835058"/>
            <a:ext cx="48768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класса в общешкольных мероприятиях под руководством классного руководителя;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инструктажей с учащимися по безопасному поведению в Центре, дома, в социуме по охране жизни и технике безопасности при различных видах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 в начале года работы с классным коллективом и анализ проведенной работы в конце учебного года.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C:\Users\Людмила\Downloads\IMG_20200212_13262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8050" y="3256280"/>
            <a:ext cx="2455628" cy="2672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7" name="Picture 3" descr="C:\Users\Людмила\Downloads\IMG_20191022_130444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010" y="1066800"/>
            <a:ext cx="2476500" cy="330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513A4B1-C8C0-4A9D-BFCA-D873A7F685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74"/>
          <a:stretch/>
        </p:blipFill>
        <p:spPr>
          <a:xfrm rot="5400000">
            <a:off x="8882592" y="934510"/>
            <a:ext cx="2146304" cy="2045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181100" y="797571"/>
            <a:ext cx="1005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№Е"/>
                <a:cs typeface="Times New Roman" pitchFamily="18" charset="0"/>
              </a:rPr>
              <a:t>Индивидуальная работа с учащимися: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965200" y="1466329"/>
            <a:ext cx="4648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особенностей личностного развития учащихся через наблюдение за поведением школьников в их повседневной жизни, в специально создаваемых педагогических ситуациях, а также (при необходимости)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 школьным психологом;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поддержка ребенка в решении важных для него жизненных проблем (налаживания взаимоотношений с одноклассниками или учителями, успеваемости и т.п.);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b="0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№Е" charset="0"/>
                <a:cs typeface="Times New Roman" pitchFamily="18" charset="0"/>
              </a:rPr>
              <a:t>индивидуальная работа со школьниками класса;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8318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коррекция поведения ребенка через частные беседы с ним, его родителями или законными представителями, с другими учащимися класса.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7979" y="779780"/>
            <a:ext cx="3186853" cy="2390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r="8859"/>
          <a:stretch/>
        </p:blipFill>
        <p:spPr bwMode="auto">
          <a:xfrm>
            <a:off x="7848599" y="3441700"/>
            <a:ext cx="3586328" cy="2440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8026" y="1510982"/>
            <a:ext cx="1908174" cy="3301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257300" y="837742"/>
            <a:ext cx="904494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30238" algn="l"/>
                <a:tab pos="831850" algn="l"/>
              </a:tabLst>
            </a:pPr>
            <a:r>
              <a:rPr lang="ru-RU" sz="2000" b="1" i="1" u="sng" dirty="0" smtClean="0">
                <a:solidFill>
                  <a:schemeClr val="bg1"/>
                </a:solidFill>
              </a:rPr>
              <a:t>Поддержка школьного самоуправления:</a:t>
            </a:r>
            <a:endParaRPr lang="ru-RU" sz="2000" u="sng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318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уровне классов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деятельность выборных органов самоуправления, отвечающих за различные направления работы класса (Сектора: учебный, информационный, трудовой, спортивно-оздоровительный, культурно-досуговый, экологический);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  <a:tab pos="831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</a:t>
            </a: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организацию временных и постоянных классных творческих групп, ответственных за подготовку различных классных и общешкольных мероприятий.</a:t>
            </a:r>
            <a:endParaRPr kumimoji="0" lang="ru-RU" altLang="ko-KR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31850" algn="l"/>
              </a:tabLst>
            </a:pPr>
            <a:r>
              <a:rPr kumimoji="0" lang="ru-RU" altLang="ko-KR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На индивидуальном уровне:</a:t>
            </a:r>
            <a:endParaRPr kumimoji="0" lang="ru-RU" altLang="ko-KR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  <a:tab pos="831850" algn="l"/>
              </a:tabLst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вовлечение школьников в организацию и проведение внутриклассных дел;</a:t>
            </a:r>
            <a:endParaRPr kumimoji="0" lang="ru-RU" altLang="ko-KR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  <a:tab pos="831850" algn="l"/>
              </a:tabLst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реализацию школьниками, взявшими на себя соответствующую роль, функций по контролю за порядком и чистотой в классе, уходом за классной комнатой, комнатными растениями и т.п.</a:t>
            </a:r>
            <a:endParaRPr kumimoji="0" lang="ru-RU" altLang="ko-KR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82320" y="1003546"/>
            <a:ext cx="57912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Экскурсии и походы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Экскурсии, пешие прогулки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походы помогают школьнику расширить свой кругозор, получить новые знания об окружающей его социальной, культурной, природной среде, приобрести важный опыт социально одобряемого поведения в различных внешкольных ситуациях.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61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Пешие прогулки или экскурсии, организуемые в классах классными руководителями и родителями школьников: в музей, в филармонию, в кукольный или драматический театр, на предприятие, на природу (проводятся как интерактивные занятия с распределением среди школьников ролей и соответствующих им заданий, например, «фотографов», «гидов», «корреспондентов»).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C:\Users\Людмила\Downloads\IMG_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985828">
            <a:off x="6272395" y="3743710"/>
            <a:ext cx="2101371" cy="1576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 descr="C:\Users\Людмила\Downloads\IMG_7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0160" y="833119"/>
            <a:ext cx="2560320" cy="2185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4" name="Picture 4" descr="C:\Users\Людмила\Downloads\attachment (1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7879" y="3497898"/>
            <a:ext cx="3019039" cy="2018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5" name="Picture 5" descr="C:\Users\Людмила\Downloads\attachment (13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12816" r="12621"/>
          <a:stretch/>
        </p:blipFill>
        <p:spPr bwMode="auto">
          <a:xfrm>
            <a:off x="6370320" y="907098"/>
            <a:ext cx="2103120" cy="2034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016000" y="941540"/>
            <a:ext cx="46355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учителями, преподающими в классе: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регулярные консультации классного руководителя с учителями-предметниками, с социальным педагогом, с педагогом-психологом направленные на формирование единства мнений и требований педагогов по ключевым вопросам воспитания, на предупреждение и разрешение конфликтов между учителями и учащимися;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заседаний Совета профилактики, направленных на решение конкретных проблем класса и интеграцию воспитательных влияний на школьников;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привлечение учителей к участию во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внутриклассных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делах, дающих педагогам возможность лучше узнавать и понимать своих учеников, увидев их в иной, отличной от учебной, обстановке;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привлечение учителей к участию в родительских собраниях класса.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685" y="3609341"/>
            <a:ext cx="1831975" cy="2247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0525" y="556259"/>
            <a:ext cx="1920875" cy="2936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5819" y="1089660"/>
            <a:ext cx="3011805" cy="4015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5" name="Picture 7" descr="https://www.omsksanepid.ru/news911/data/upimages/kon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475" y="2868612"/>
            <a:ext cx="4067175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 flipH="1">
            <a:off x="957580" y="907729"/>
            <a:ext cx="57785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8318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родителями учащихся или их законными представителями: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регулярное информирование родителей о школьных успехах и проблемах их детей, о жизни класса в целом;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 родителям школьников или их законным представителям в регулировании отношений между ними, администрацией Центра и учителями-предметниками;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организация тематических родительских собраний не реже 1 раза в четверть, родительских чатов;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индивидуальная работа с родителями (законными представителями);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привлечение членов семей школьников к организации и проведению дел класса;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организация на базе класса семейных праздников, конкурсов и т.п., направленных на сплочение семьи и Центра;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организация работы по повышению педагогической культуры родителей;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использование работы службы медиации Центра в урегулировании спорных ситуаций.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1" name="Picture 3" descr="https://sun6-21.userapi.com/s/v1/ig2/BH5PCTp5FLBS39kZ6R9H0NCoxh4qEGe1yX7_6iIAd3-Y0ajNpdzC_Ct6IYuAUeWkQ14IT1Nhf8JQnm1QDDtUh3jW.jpg?size=200x212&amp;quality=95&amp;crop=9,8,488,518&amp;ava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4975" y="836612"/>
            <a:ext cx="1905000" cy="2019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0" y="800100"/>
            <a:ext cx="1012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Уникальность классного руководителя состоит в том, что из всех педагогов он ближе всего находится к ребенку, а значит, имеет больше возможностей влиять на его личностное развитие.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F1A3993-6022-445F-9DB3-10B605269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509" y="2794839"/>
            <a:ext cx="3196952" cy="2397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0A9E200-7183-4063-A940-3ABBE6FE6F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21"/>
          <a:stretch/>
        </p:blipFill>
        <p:spPr>
          <a:xfrm rot="5400000">
            <a:off x="8360309" y="2686439"/>
            <a:ext cx="3364292" cy="2242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7207" y="2240280"/>
            <a:ext cx="5093546" cy="2865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57233" y="1920240"/>
            <a:ext cx="7182035" cy="106953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900" y="1282701"/>
            <a:ext cx="10248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Понятие «ключевые общешкольные дела»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педагогический лексикон было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введено В.А.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Караковским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  Вот что сам автор пишет о них.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этих комплексных делах участвуют все ученики школы с 1-го по 11-й классы, все учителя независимо от преподаваемого предмета и классного руководства, родители, выпускники прошлых лет, разнообразные друзья школы.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этом нам важно не просто свести всех вместе, а добиться взаимодействия возрастов, чтобы старшие руководили младшими, младшие помогали старшим и учились у них. Так разрушаются межвозрастные барьеры, укрепляются межличностные связи, удовлетворяются естественные потребности в общении, в творческом самовыражении, в признании, в коллективе».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Караковский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подчеркивает  важное обстоятельство: рамки общешкольного ключевого дела достаточно свободны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они не только позволяют, но и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стимулируют инициативу, творчество,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многовариантность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самовыражения класса и отдельно ученика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Непременные черты каждого ключевого дела: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оллективная разработка, коллективное планирование, коллективное проведение и коллективный анализ результатов.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всех этапах взрослые и дети выступают вместе, как равные партнеры, что создает атмосферу общей увлеченности и ответственности».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82900" y="787400"/>
            <a:ext cx="62610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Понятие «ключевые общешкольные дела»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0" y="863600"/>
            <a:ext cx="881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Основные характеристики ключевых дел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2500" y="1371600"/>
            <a:ext cx="102108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Ключевые общешкольные дела – это не набор календарных праздников, а комплекс коллективных творческих дел,</a:t>
            </a:r>
          </a:p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интересных и значимых для школьников.</a:t>
            </a:r>
          </a:p>
          <a:p>
            <a:pPr marL="285750" indent="-285750" algn="just" latinLnBrk="1">
              <a:buFontTx/>
              <a:buChar char="-"/>
            </a:pPr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Ключевые общешкольные дела  являются 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стержнем годового цикла воспитательной работы школы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через которые </a:t>
            </a:r>
          </a:p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осуществляется интеграция воспитательных  усилий педагогов.</a:t>
            </a:r>
          </a:p>
          <a:p>
            <a:pPr marL="285750" indent="-285750" algn="just" latinLnBrk="1">
              <a:spcBef>
                <a:spcPts val="600"/>
              </a:spcBef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Общешкольные ключевые  дела объединяют детей и педагогов в единый коллектив (детско-взрослую общность).</a:t>
            </a:r>
          </a:p>
          <a:p>
            <a:pPr marL="285750" lvl="0" indent="-285750" algn="just" latinLnBrk="1">
              <a:spcBef>
                <a:spcPts val="600"/>
              </a:spcBef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Ключевые общешкольные дела носят творческий характер и общественную направленность, подразумевают </a:t>
            </a:r>
          </a:p>
          <a:p>
            <a:pPr marL="285750" lvl="0" indent="-285750" algn="just" latinLnBrk="1">
              <a:spcBef>
                <a:spcPts val="60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проявление заботы детей о других, друг о друге. </a:t>
            </a:r>
          </a:p>
          <a:p>
            <a:pPr marL="285750" indent="-285750" algn="just" latinLnBrk="1">
              <a:spcBef>
                <a:spcPts val="600"/>
              </a:spcBef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Ключевые дела  обеспечивают включенность в них большого числа детей и взрослых, способствуют интенсивному </a:t>
            </a:r>
          </a:p>
          <a:p>
            <a:pPr marL="285750" indent="-285750" algn="just" latinLnBrk="1">
              <a:spcBef>
                <a:spcPts val="60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общению, ставят их в ответственную позицию.</a:t>
            </a:r>
          </a:p>
          <a:p>
            <a:pPr algn="just" latinLnBrk="1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В школе создаются такие условия, чтобы по мере взросления ребенка увеличивалась и его роль в таких </a:t>
            </a:r>
          </a:p>
          <a:p>
            <a:pPr algn="just" latinLnBrk="1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совместных делах (от пассивного наблюдателя до организатора).</a:t>
            </a:r>
          </a:p>
          <a:p>
            <a:pPr algn="just" latinLnBrk="1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latinLnBrk="1">
              <a:buFontTx/>
              <a:buChar char="-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проведении общешкольных дел отсутствует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соревновательность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между классами и максимально поощряется конструктивное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межклассное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межвозрастное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взаимодействие школьников.</a:t>
            </a:r>
          </a:p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Введение ключевых дел в жизнь школы позволяет преодолеть 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мероприятийный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характер воспитания и сделать его </a:t>
            </a:r>
          </a:p>
          <a:p>
            <a:pPr marL="285750" indent="-285750" algn="just" latinLnBrk="1">
              <a:buFontTx/>
              <a:buChar char="-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98783" y="1066800"/>
            <a:ext cx="5215977" cy="42926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 комплекс главных традиционных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общешкольных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дел, в которых принимает участие большая часть школьников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которые обязательно планируются, готовятся, проводятся и анализируются совестно педагогами и детьми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-1998008" y="4675673"/>
            <a:ext cx="10530840" cy="1555005"/>
          </a:xfrm>
        </p:spPr>
        <p:txBody>
          <a:bodyPr rtlCol="0">
            <a:normAutofit/>
          </a:bodyPr>
          <a:lstStyle/>
          <a:p>
            <a:pPr marL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Georgia" panose="02040502050405020303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41167" y="833682"/>
            <a:ext cx="5657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дела</a:t>
            </a:r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 descr="C:\Users\Людмила\Desktop\фото для презентац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461" y="2437623"/>
            <a:ext cx="3505199" cy="17863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923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-30" dirty="0" smtClean="0">
                <a:latin typeface="Times New Roman"/>
                <a:cs typeface="Times New Roman"/>
              </a:rPr>
              <a:t/>
            </a:r>
            <a:br>
              <a:rPr lang="ru-RU" b="1" spc="-30" dirty="0" smtClean="0">
                <a:latin typeface="Times New Roman"/>
                <a:cs typeface="Times New Roman"/>
              </a:rPr>
            </a:br>
            <a:r>
              <a:rPr lang="ru-RU" sz="3200" b="1" spc="-30" dirty="0" smtClean="0">
                <a:latin typeface="Times New Roman"/>
                <a:cs typeface="Times New Roman"/>
              </a:rPr>
              <a:t>Формы работы</a:t>
            </a:r>
            <a:r>
              <a:rPr lang="ru-RU" b="1" spc="-30" dirty="0" smtClean="0">
                <a:latin typeface="Times New Roman"/>
                <a:cs typeface="Times New Roman"/>
              </a:rPr>
              <a:t>:</a:t>
            </a:r>
            <a:endParaRPr lang="ru-RU" b="1" dirty="0"/>
          </a:p>
        </p:txBody>
      </p:sp>
      <p:grpSp>
        <p:nvGrpSpPr>
          <p:cNvPr id="5" name="object 4"/>
          <p:cNvGrpSpPr/>
          <p:nvPr/>
        </p:nvGrpSpPr>
        <p:grpSpPr>
          <a:xfrm>
            <a:off x="2300730" y="1923795"/>
            <a:ext cx="7472680" cy="3886835"/>
            <a:chOff x="833437" y="1916810"/>
            <a:chExt cx="7472680" cy="3886835"/>
          </a:xfrm>
        </p:grpSpPr>
        <p:pic>
          <p:nvPicPr>
            <p:cNvPr id="6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85278" y="1916810"/>
              <a:ext cx="613537" cy="981328"/>
            </a:xfrm>
            <a:prstGeom prst="rect">
              <a:avLst/>
            </a:prstGeom>
          </p:spPr>
        </p:pic>
        <p:sp>
          <p:nvSpPr>
            <p:cNvPr id="7" name="object 6"/>
            <p:cNvSpPr/>
            <p:nvPr/>
          </p:nvSpPr>
          <p:spPr>
            <a:xfrm>
              <a:off x="4745228" y="1916810"/>
              <a:ext cx="3561079" cy="628015"/>
            </a:xfrm>
            <a:custGeom>
              <a:avLst/>
              <a:gdLst/>
              <a:ahLst/>
              <a:cxnLst/>
              <a:rect l="l" t="t" r="r" b="b"/>
              <a:pathLst>
                <a:path w="3561079" h="628014">
                  <a:moveTo>
                    <a:pt x="3560572" y="0"/>
                  </a:moveTo>
                  <a:lnTo>
                    <a:pt x="889126" y="0"/>
                  </a:lnTo>
                  <a:lnTo>
                    <a:pt x="0" y="627761"/>
                  </a:lnTo>
                  <a:lnTo>
                    <a:pt x="2946527" y="627761"/>
                  </a:lnTo>
                  <a:lnTo>
                    <a:pt x="3560572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67422" y="2891154"/>
              <a:ext cx="613663" cy="975741"/>
            </a:xfrm>
            <a:prstGeom prst="rect">
              <a:avLst/>
            </a:prstGeom>
          </p:spPr>
        </p:pic>
        <p:sp>
          <p:nvSpPr>
            <p:cNvPr id="9" name="object 8"/>
            <p:cNvSpPr/>
            <p:nvPr/>
          </p:nvSpPr>
          <p:spPr>
            <a:xfrm>
              <a:off x="3853307" y="2928746"/>
              <a:ext cx="3827779" cy="626745"/>
            </a:xfrm>
            <a:custGeom>
              <a:avLst/>
              <a:gdLst/>
              <a:ahLst/>
              <a:cxnLst/>
              <a:rect l="l" t="t" r="r" b="b"/>
              <a:pathLst>
                <a:path w="3827779" h="626745">
                  <a:moveTo>
                    <a:pt x="3827779" y="0"/>
                  </a:moveTo>
                  <a:lnTo>
                    <a:pt x="889126" y="0"/>
                  </a:lnTo>
                  <a:lnTo>
                    <a:pt x="0" y="626363"/>
                  </a:lnTo>
                  <a:lnTo>
                    <a:pt x="3213735" y="626363"/>
                  </a:lnTo>
                  <a:lnTo>
                    <a:pt x="3827779" y="0"/>
                  </a:lnTo>
                  <a:close/>
                </a:path>
              </a:pathLst>
            </a:custGeom>
            <a:solidFill>
              <a:srgbClr val="A77A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3236" y="3855719"/>
              <a:ext cx="1225931" cy="1947316"/>
            </a:xfrm>
            <a:prstGeom prst="rect">
              <a:avLst/>
            </a:prstGeom>
          </p:spPr>
        </p:pic>
        <p:sp>
          <p:nvSpPr>
            <p:cNvPr id="11" name="object 10"/>
            <p:cNvSpPr/>
            <p:nvPr/>
          </p:nvSpPr>
          <p:spPr>
            <a:xfrm>
              <a:off x="2178050" y="4816220"/>
              <a:ext cx="4347210" cy="626745"/>
            </a:xfrm>
            <a:custGeom>
              <a:avLst/>
              <a:gdLst/>
              <a:ahLst/>
              <a:cxnLst/>
              <a:rect l="l" t="t" r="r" b="b"/>
              <a:pathLst>
                <a:path w="4347209" h="626745">
                  <a:moveTo>
                    <a:pt x="4346829" y="0"/>
                  </a:moveTo>
                  <a:lnTo>
                    <a:pt x="889381" y="0"/>
                  </a:lnTo>
                  <a:lnTo>
                    <a:pt x="0" y="626363"/>
                  </a:lnTo>
                  <a:lnTo>
                    <a:pt x="3732657" y="626363"/>
                  </a:lnTo>
                  <a:lnTo>
                    <a:pt x="4346829" y="0"/>
                  </a:lnTo>
                  <a:close/>
                </a:path>
              </a:pathLst>
            </a:custGeom>
            <a:solidFill>
              <a:srgbClr val="F1E0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/>
            <p:cNvSpPr/>
            <p:nvPr/>
          </p:nvSpPr>
          <p:spPr>
            <a:xfrm>
              <a:off x="838200" y="1923795"/>
              <a:ext cx="4798060" cy="3872865"/>
            </a:xfrm>
            <a:custGeom>
              <a:avLst/>
              <a:gdLst/>
              <a:ahLst/>
              <a:cxnLst/>
              <a:rect l="l" t="t" r="r" b="b"/>
              <a:pathLst>
                <a:path w="4798060" h="3872865">
                  <a:moveTo>
                    <a:pt x="1263395" y="3872280"/>
                  </a:moveTo>
                  <a:lnTo>
                    <a:pt x="0" y="3872280"/>
                  </a:lnTo>
                </a:path>
                <a:path w="4798060" h="3872865">
                  <a:moveTo>
                    <a:pt x="2146935" y="2897885"/>
                  </a:moveTo>
                  <a:lnTo>
                    <a:pt x="0" y="2897885"/>
                  </a:lnTo>
                </a:path>
                <a:path w="4798060" h="3872865">
                  <a:moveTo>
                    <a:pt x="3030474" y="1936114"/>
                  </a:moveTo>
                  <a:lnTo>
                    <a:pt x="0" y="1936114"/>
                  </a:lnTo>
                </a:path>
                <a:path w="4798060" h="3872865">
                  <a:moveTo>
                    <a:pt x="3914013" y="975740"/>
                  </a:moveTo>
                  <a:lnTo>
                    <a:pt x="0" y="975740"/>
                  </a:lnTo>
                </a:path>
                <a:path w="4798060" h="3872865">
                  <a:moveTo>
                    <a:pt x="4797552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/>
            <p:cNvSpPr/>
            <p:nvPr/>
          </p:nvSpPr>
          <p:spPr>
            <a:xfrm>
              <a:off x="990727" y="1916810"/>
              <a:ext cx="76200" cy="3851910"/>
            </a:xfrm>
            <a:custGeom>
              <a:avLst/>
              <a:gdLst/>
              <a:ahLst/>
              <a:cxnLst/>
              <a:rect l="l" t="t" r="r" b="b"/>
              <a:pathLst>
                <a:path w="76200" h="3851910">
                  <a:moveTo>
                    <a:pt x="76200" y="2981071"/>
                  </a:moveTo>
                  <a:lnTo>
                    <a:pt x="69850" y="2968371"/>
                  </a:lnTo>
                  <a:lnTo>
                    <a:pt x="38100" y="2904871"/>
                  </a:lnTo>
                  <a:lnTo>
                    <a:pt x="0" y="2981071"/>
                  </a:lnTo>
                  <a:lnTo>
                    <a:pt x="33337" y="2981071"/>
                  </a:lnTo>
                  <a:lnTo>
                    <a:pt x="33337" y="3775227"/>
                  </a:lnTo>
                  <a:lnTo>
                    <a:pt x="0" y="3775227"/>
                  </a:lnTo>
                  <a:lnTo>
                    <a:pt x="38100" y="3851427"/>
                  </a:lnTo>
                  <a:lnTo>
                    <a:pt x="69850" y="3787927"/>
                  </a:lnTo>
                  <a:lnTo>
                    <a:pt x="76200" y="3775227"/>
                  </a:lnTo>
                  <a:lnTo>
                    <a:pt x="42862" y="3775227"/>
                  </a:lnTo>
                  <a:lnTo>
                    <a:pt x="42862" y="2981071"/>
                  </a:lnTo>
                  <a:lnTo>
                    <a:pt x="76200" y="2981071"/>
                  </a:lnTo>
                  <a:close/>
                </a:path>
                <a:path w="76200" h="3851910">
                  <a:moveTo>
                    <a:pt x="76200" y="2033270"/>
                  </a:moveTo>
                  <a:lnTo>
                    <a:pt x="69850" y="2020570"/>
                  </a:lnTo>
                  <a:lnTo>
                    <a:pt x="38100" y="1957070"/>
                  </a:lnTo>
                  <a:lnTo>
                    <a:pt x="0" y="2033270"/>
                  </a:lnTo>
                  <a:lnTo>
                    <a:pt x="33337" y="2033270"/>
                  </a:lnTo>
                  <a:lnTo>
                    <a:pt x="33337" y="2827274"/>
                  </a:lnTo>
                  <a:lnTo>
                    <a:pt x="0" y="2827274"/>
                  </a:lnTo>
                  <a:lnTo>
                    <a:pt x="38100" y="2903474"/>
                  </a:lnTo>
                  <a:lnTo>
                    <a:pt x="69850" y="2839974"/>
                  </a:lnTo>
                  <a:lnTo>
                    <a:pt x="76200" y="2827274"/>
                  </a:lnTo>
                  <a:lnTo>
                    <a:pt x="42862" y="2827274"/>
                  </a:lnTo>
                  <a:lnTo>
                    <a:pt x="42862" y="2033270"/>
                  </a:lnTo>
                  <a:lnTo>
                    <a:pt x="76200" y="2033270"/>
                  </a:lnTo>
                  <a:close/>
                </a:path>
                <a:path w="76200" h="3851910">
                  <a:moveTo>
                    <a:pt x="76200" y="1086739"/>
                  </a:moveTo>
                  <a:lnTo>
                    <a:pt x="69850" y="1074039"/>
                  </a:lnTo>
                  <a:lnTo>
                    <a:pt x="38100" y="1010539"/>
                  </a:lnTo>
                  <a:lnTo>
                    <a:pt x="0" y="1086739"/>
                  </a:lnTo>
                  <a:lnTo>
                    <a:pt x="33337" y="1086739"/>
                  </a:lnTo>
                  <a:lnTo>
                    <a:pt x="33337" y="1880870"/>
                  </a:lnTo>
                  <a:lnTo>
                    <a:pt x="0" y="1880870"/>
                  </a:lnTo>
                  <a:lnTo>
                    <a:pt x="38100" y="1957070"/>
                  </a:lnTo>
                  <a:lnTo>
                    <a:pt x="69850" y="1893570"/>
                  </a:lnTo>
                  <a:lnTo>
                    <a:pt x="76200" y="1880870"/>
                  </a:lnTo>
                  <a:lnTo>
                    <a:pt x="42862" y="1880870"/>
                  </a:lnTo>
                  <a:lnTo>
                    <a:pt x="42862" y="1086739"/>
                  </a:lnTo>
                  <a:lnTo>
                    <a:pt x="76200" y="1086739"/>
                  </a:lnTo>
                  <a:close/>
                </a:path>
                <a:path w="76200" h="3851910">
                  <a:moveTo>
                    <a:pt x="76200" y="76200"/>
                  </a:moveTo>
                  <a:lnTo>
                    <a:pt x="69850" y="63500"/>
                  </a:lnTo>
                  <a:lnTo>
                    <a:pt x="38100" y="0"/>
                  </a:lnTo>
                  <a:lnTo>
                    <a:pt x="0" y="76200"/>
                  </a:lnTo>
                  <a:lnTo>
                    <a:pt x="33337" y="76200"/>
                  </a:lnTo>
                  <a:lnTo>
                    <a:pt x="33337" y="934339"/>
                  </a:lnTo>
                  <a:lnTo>
                    <a:pt x="0" y="934339"/>
                  </a:lnTo>
                  <a:lnTo>
                    <a:pt x="38100" y="1010539"/>
                  </a:lnTo>
                  <a:lnTo>
                    <a:pt x="69850" y="947039"/>
                  </a:lnTo>
                  <a:lnTo>
                    <a:pt x="76200" y="934339"/>
                  </a:lnTo>
                  <a:lnTo>
                    <a:pt x="42862" y="934339"/>
                  </a:lnTo>
                  <a:lnTo>
                    <a:pt x="42862" y="76200"/>
                  </a:lnTo>
                  <a:lnTo>
                    <a:pt x="76200" y="762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50815" y="2544584"/>
              <a:ext cx="2948305" cy="352158"/>
            </a:xfrm>
            <a:prstGeom prst="rect">
              <a:avLst/>
            </a:prstGeom>
          </p:spPr>
        </p:pic>
        <p:pic>
          <p:nvPicPr>
            <p:cNvPr id="15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31897" y="2106167"/>
              <a:ext cx="4342510" cy="3156839"/>
            </a:xfrm>
            <a:prstGeom prst="rect">
              <a:avLst/>
            </a:prstGeom>
          </p:spPr>
        </p:pic>
        <p:sp>
          <p:nvSpPr>
            <p:cNvPr id="16" name="object 15"/>
            <p:cNvSpPr/>
            <p:nvPr/>
          </p:nvSpPr>
          <p:spPr>
            <a:xfrm>
              <a:off x="2973958" y="3855719"/>
              <a:ext cx="4084320" cy="632460"/>
            </a:xfrm>
            <a:custGeom>
              <a:avLst/>
              <a:gdLst/>
              <a:ahLst/>
              <a:cxnLst/>
              <a:rect l="l" t="t" r="r" b="b"/>
              <a:pathLst>
                <a:path w="4084320" h="632460">
                  <a:moveTo>
                    <a:pt x="4083812" y="0"/>
                  </a:moveTo>
                  <a:lnTo>
                    <a:pt x="889381" y="0"/>
                  </a:lnTo>
                  <a:lnTo>
                    <a:pt x="0" y="631951"/>
                  </a:lnTo>
                  <a:lnTo>
                    <a:pt x="3473577" y="631951"/>
                  </a:lnTo>
                  <a:lnTo>
                    <a:pt x="4083812" y="0"/>
                  </a:lnTo>
                  <a:close/>
                </a:path>
              </a:pathLst>
            </a:custGeom>
            <a:solidFill>
              <a:srgbClr val="FF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6"/>
          <p:cNvSpPr txBox="1"/>
          <p:nvPr/>
        </p:nvSpPr>
        <p:spPr>
          <a:xfrm>
            <a:off x="4399722" y="3784980"/>
            <a:ext cx="3941445" cy="1602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28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996600"/>
                </a:solidFill>
                <a:latin typeface="Verdana"/>
                <a:cs typeface="Verdana"/>
              </a:rPr>
              <a:t>На</a:t>
            </a:r>
            <a:r>
              <a:rPr sz="2000" b="1" spc="-20" dirty="0">
                <a:solidFill>
                  <a:srgbClr val="996600"/>
                </a:solidFill>
                <a:latin typeface="Verdana"/>
                <a:cs typeface="Verdana"/>
              </a:rPr>
              <a:t> </a:t>
            </a:r>
            <a:r>
              <a:rPr sz="2000" b="1" spc="-5" dirty="0">
                <a:solidFill>
                  <a:srgbClr val="996600"/>
                </a:solidFill>
                <a:latin typeface="Verdana"/>
                <a:cs typeface="Verdana"/>
              </a:rPr>
              <a:t>школьном</a:t>
            </a:r>
            <a:r>
              <a:rPr sz="2000" b="1" spc="-25" dirty="0">
                <a:solidFill>
                  <a:srgbClr val="996600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996600"/>
                </a:solidFill>
                <a:latin typeface="Verdana"/>
                <a:cs typeface="Verdana"/>
              </a:rPr>
              <a:t>уровне</a:t>
            </a:r>
            <a:endParaRPr sz="20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24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50" dirty="0">
              <a:latin typeface="Verdana"/>
              <a:cs typeface="Verdana"/>
            </a:endParaRPr>
          </a:p>
          <a:p>
            <a:pPr marL="593090" marR="1412240" indent="-581025">
              <a:lnSpc>
                <a:spcPct val="100000"/>
              </a:lnSpc>
            </a:pPr>
            <a:r>
              <a:rPr sz="2000" b="1" dirty="0">
                <a:solidFill>
                  <a:srgbClr val="8E0000"/>
                </a:solidFill>
                <a:latin typeface="Verdana"/>
                <a:cs typeface="Verdana"/>
              </a:rPr>
              <a:t>На</a:t>
            </a:r>
            <a:r>
              <a:rPr sz="2000" b="1" spc="-50" dirty="0">
                <a:solidFill>
                  <a:srgbClr val="8E0000"/>
                </a:solidFill>
                <a:latin typeface="Verdana"/>
                <a:cs typeface="Verdana"/>
              </a:rPr>
              <a:t> </a:t>
            </a:r>
            <a:r>
              <a:rPr sz="2000" b="1" spc="-5" dirty="0">
                <a:solidFill>
                  <a:srgbClr val="8E0000"/>
                </a:solidFill>
                <a:latin typeface="Verdana"/>
                <a:cs typeface="Verdana"/>
              </a:rPr>
              <a:t>внешкольном </a:t>
            </a:r>
            <a:r>
              <a:rPr sz="2000" b="1" spc="-670" dirty="0">
                <a:solidFill>
                  <a:srgbClr val="8E0000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8E0000"/>
                </a:solidFill>
                <a:latin typeface="Verdana"/>
                <a:cs typeface="Verdana"/>
              </a:rPr>
              <a:t>уровне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18" name="object 20"/>
          <p:cNvSpPr txBox="1"/>
          <p:nvPr/>
        </p:nvSpPr>
        <p:spPr>
          <a:xfrm>
            <a:off x="5873302" y="1923795"/>
            <a:ext cx="3637915" cy="1530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2520" marR="5080" indent="-64135">
              <a:lnSpc>
                <a:spcPct val="100000"/>
              </a:lnSpc>
              <a:spcBef>
                <a:spcPts val="95"/>
              </a:spcBef>
              <a:tabLst>
                <a:tab pos="1489710" algn="l"/>
              </a:tabLst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На	ин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ив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200" b="1" spc="-4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уальном  уровне</a:t>
            </a:r>
            <a:endParaRPr sz="2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90"/>
              </a:spcBef>
            </a:pPr>
            <a:r>
              <a:rPr sz="2000" b="1" dirty="0">
                <a:solidFill>
                  <a:srgbClr val="FFFFFF"/>
                </a:solidFill>
                <a:latin typeface="Verdana"/>
                <a:cs typeface="Verdana"/>
              </a:rPr>
              <a:t>На</a:t>
            </a:r>
            <a:r>
              <a:rPr sz="2000" b="1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FFFFFF"/>
                </a:solidFill>
                <a:latin typeface="Verdana"/>
                <a:cs typeface="Verdana"/>
              </a:rPr>
              <a:t>уровне</a:t>
            </a:r>
            <a:r>
              <a:rPr sz="2000" b="1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FFFFFF"/>
                </a:solidFill>
                <a:latin typeface="Verdana"/>
                <a:cs typeface="Verdana"/>
              </a:rPr>
              <a:t>класса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059132" y="703581"/>
            <a:ext cx="6757968" cy="533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«Ключевые общешкольные</a:t>
            </a:r>
            <a:r>
              <a:rPr lang="ru-RU" sz="2800" b="1" spc="-6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Людмила\Downloads\IMG_4360.JPG"/>
          <p:cNvPicPr>
            <a:picLocks noChangeAspect="1" noChangeArrowheads="1"/>
          </p:cNvPicPr>
          <p:nvPr/>
        </p:nvPicPr>
        <p:blipFill>
          <a:blip r:embed="rId2" cstate="print"/>
          <a:srcRect l="22264" t="2390"/>
          <a:stretch>
            <a:fillRect/>
          </a:stretch>
        </p:blipFill>
        <p:spPr bwMode="auto">
          <a:xfrm rot="5400000">
            <a:off x="6455003" y="1481683"/>
            <a:ext cx="2479040" cy="25331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Людмила\Desktop\IMG_6964 (1).JPG"/>
          <p:cNvPicPr>
            <a:picLocks noChangeAspect="1" noChangeArrowheads="1"/>
          </p:cNvPicPr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 rot="5400000">
            <a:off x="8755398" y="1074403"/>
            <a:ext cx="2791035" cy="2314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7000" y="700502"/>
            <a:ext cx="10524726" cy="1023215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На внешкольном уровне: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7688" y="1460501"/>
            <a:ext cx="6038112" cy="440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Социальные проекты – ежегодные совместно разрабатываемые и реализуемые школьниками и педагогами комплексы дел благотворительной («</a:t>
            </a:r>
            <a:r>
              <a:rPr lang="ru-RU" sz="2400" b="1" i="1" dirty="0" smtClean="0"/>
              <a:t>Подарок маме</a:t>
            </a:r>
            <a:r>
              <a:rPr lang="ru-RU" sz="2400" dirty="0" smtClean="0"/>
              <a:t>»);</a:t>
            </a:r>
          </a:p>
          <a:p>
            <a:pPr marL="0" indent="0">
              <a:buNone/>
            </a:pPr>
            <a:r>
              <a:rPr lang="ru-RU" sz="2400" dirty="0" smtClean="0"/>
              <a:t> экологической (долгосрочный эколого-преобразовательный проект («</a:t>
            </a:r>
            <a:r>
              <a:rPr lang="ru-RU" sz="2400" b="1" i="1" dirty="0" smtClean="0"/>
              <a:t>Пришкольный участок</a:t>
            </a:r>
            <a:r>
              <a:rPr lang="ru-RU" sz="2400" dirty="0" smtClean="0"/>
              <a:t>»); </a:t>
            </a:r>
          </a:p>
          <a:p>
            <a:pPr marL="0" indent="0">
              <a:buNone/>
            </a:pPr>
            <a:r>
              <a:rPr lang="ru-RU" sz="2400" dirty="0" smtClean="0"/>
              <a:t>долгосрочный проект («</a:t>
            </a:r>
            <a:r>
              <a:rPr lang="ru-RU" sz="2400" b="1" i="1" dirty="0" smtClean="0"/>
              <a:t>Музей русской старины</a:t>
            </a:r>
            <a:r>
              <a:rPr lang="ru-RU" sz="2400" dirty="0" smtClean="0"/>
              <a:t>»); </a:t>
            </a:r>
          </a:p>
          <a:p>
            <a:pPr marL="0" lvl="0" indent="0" algn="ctr">
              <a:buNone/>
            </a:pPr>
            <a:endParaRPr lang="ru-RU" sz="2400" dirty="0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 l="6953" t="31421" b="16949"/>
          <a:stretch>
            <a:fillRect/>
          </a:stretch>
        </p:blipFill>
        <p:spPr bwMode="auto">
          <a:xfrm>
            <a:off x="7789639" y="3743032"/>
            <a:ext cx="3627661" cy="2352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atherineasquithgallery.com/uploads/posts/2021-03/1614631295_31-p-fon-georgievskoi-lenti-dlya-fotoshopa-4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0560" y="4075024"/>
            <a:ext cx="2499360" cy="16933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38200" y="772636"/>
            <a:ext cx="51435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патриотической («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Георгиевская ленточка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Бессмертный полк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 marL="0" lvl="8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трудовой («Чистый двор») направленности, ориентированные на преобразование окружающего социума; </a:t>
            </a:r>
          </a:p>
          <a:p>
            <a:pPr marL="0" lvl="8"/>
            <a:r>
              <a:rPr lang="ru-RU" altLang="ko-KR" sz="24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участие во всероссийских акциях, посвященных значимым отечественным и международным событиям («</a:t>
            </a:r>
            <a:r>
              <a:rPr lang="ru-RU" altLang="ko-KR" sz="2400" b="1" i="1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День героев Отечества</a:t>
            </a:r>
            <a:r>
              <a:rPr lang="ru-RU" altLang="ko-KR" sz="24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», «</a:t>
            </a:r>
            <a:r>
              <a:rPr lang="ru-RU" altLang="ko-KR" sz="2400" b="1" i="1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Первый в космосе</a:t>
            </a:r>
            <a:r>
              <a:rPr lang="ru-RU" altLang="ko-KR" sz="24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», «</a:t>
            </a:r>
            <a:r>
              <a:rPr lang="ru-RU" altLang="ko-KR" sz="2400" b="1" i="1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#</a:t>
            </a:r>
            <a:r>
              <a:rPr lang="ru-RU" altLang="ko-KR" sz="2400" b="1" i="1" dirty="0" err="1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ОкнаПобеды</a:t>
            </a:r>
            <a:r>
              <a:rPr lang="ru-RU" altLang="ko-KR" sz="2400" dirty="0" smtClean="0">
                <a:solidFill>
                  <a:schemeClr val="bg1"/>
                </a:solidFill>
                <a:latin typeface="Times New Roman" pitchFamily="18" charset="0"/>
                <a:ea typeface="№Е"/>
                <a:cs typeface="Times New Roman" pitchFamily="18" charset="0"/>
              </a:rPr>
              <a:t>» и др.)</a:t>
            </a:r>
            <a:endParaRPr lang="ru-RU" altLang="ko-KR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-28-10-22-06-45-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7147560" y="3366768"/>
            <a:ext cx="3599180" cy="263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80" y="931698"/>
            <a:ext cx="4443655" cy="2268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0881" y="904241"/>
            <a:ext cx="5572759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школьном уровне:</a:t>
            </a:r>
          </a:p>
          <a:p>
            <a:pPr lvl="0" latinLnBrk="1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регулярно проводимая церемония поднятия /спуска государственного флага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в начале/конце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каждой учебной недели;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-общешкольные праздники («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Знаний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любовью к Вам, учителя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!»,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Праздники русского календаря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и др.)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ежегодно проводимые творческие дела,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связанные со значимыми для детей и </a:t>
            </a:r>
          </a:p>
          <a:p>
            <a:pPr lvl="0" latinLnBrk="1"/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едагогов знаменательными датами, </a:t>
            </a:r>
          </a:p>
          <a:p>
            <a:pPr lvl="0" latinLnBrk="1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которых участвуют все классы  Центра;</a:t>
            </a:r>
          </a:p>
          <a:p>
            <a:pPr lvl="0" latinLnBrk="1"/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юдмила\Desktop\IMG_7580.JPG"/>
          <p:cNvPicPr>
            <a:picLocks noChangeAspect="1" noChangeArrowheads="1"/>
          </p:cNvPicPr>
          <p:nvPr/>
        </p:nvPicPr>
        <p:blipFill>
          <a:blip r:embed="rId2" cstate="print">
            <a:lum bright="-1000" contrast="5000"/>
          </a:blip>
          <a:srcRect l="1575" t="5492" b="18071"/>
          <a:stretch>
            <a:fillRect/>
          </a:stretch>
        </p:blipFill>
        <p:spPr bwMode="auto">
          <a:xfrm>
            <a:off x="9006840" y="737024"/>
            <a:ext cx="2217887" cy="292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Людмила\Downloads\IMG_5976 (2).JPG"/>
          <p:cNvPicPr>
            <a:picLocks noChangeAspect="1" noChangeArrowheads="1"/>
          </p:cNvPicPr>
          <p:nvPr/>
        </p:nvPicPr>
        <p:blipFill>
          <a:blip r:embed="rId3" cstate="print"/>
          <a:srcRect l="5999" t="27997" r="4499" b="8999"/>
          <a:stretch>
            <a:fillRect/>
          </a:stretch>
        </p:blipFill>
        <p:spPr bwMode="auto">
          <a:xfrm>
            <a:off x="8074384" y="3794760"/>
            <a:ext cx="3274336" cy="2212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attachment (6).pn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31258" r="19292"/>
          <a:stretch/>
        </p:blipFill>
        <p:spPr>
          <a:xfrm>
            <a:off x="6172200" y="792480"/>
            <a:ext cx="2057400" cy="3688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9767</TotalTime>
  <Words>1604</Words>
  <Application>Microsoft Office PowerPoint</Application>
  <PresentationFormat>Произвольный</PresentationFormat>
  <Paragraphs>137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   Выступление на педагогическом совете «Профессиональная мобильность классного руководителя   в свете модернизации воспитательной деятельности в образовательном учреждении»  Модуль: «Ключевые общешкольные дела» Модуль: «Классное руководство»     </vt:lpstr>
      <vt:lpstr>Слайд 2</vt:lpstr>
      <vt:lpstr>Слайд 3</vt:lpstr>
      <vt:lpstr>Слайд 4</vt:lpstr>
      <vt:lpstr>это комплекс главных традиционных общешкольных дел, в которых принимает участие большая часть школьников и которые обязательно планируются, готовятся, проводятся и анализируются совестно педагогами и детьми</vt:lpstr>
      <vt:lpstr> Формы работы:</vt:lpstr>
      <vt:lpstr>На внешкольном уровне: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СПАСИБО ЗА ВНИМАНИЕ!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Школа</dc:title>
  <dc:subject>школа</dc:subject>
  <dc:creator>Viktoriya Polshkova</dc:creator>
  <cp:keywords>школа;книги</cp:keywords>
  <cp:lastModifiedBy>Людмила</cp:lastModifiedBy>
  <cp:revision>317</cp:revision>
  <dcterms:created xsi:type="dcterms:W3CDTF">2019-04-16T15:48:18Z</dcterms:created>
  <dcterms:modified xsi:type="dcterms:W3CDTF">2022-11-01T14:51:28Z</dcterms:modified>
</cp:coreProperties>
</file>