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6" r:id="rId3"/>
    <p:sldId id="275" r:id="rId4"/>
    <p:sldId id="257" r:id="rId5"/>
    <p:sldId id="265" r:id="rId6"/>
    <p:sldId id="270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21DB6-EE52-4A9C-BA4B-D3CA702A3F8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EE49A-13AB-421E-A984-E6D992822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190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192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2882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950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1024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184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564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896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550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8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147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83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37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124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09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538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09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340768"/>
            <a:ext cx="7672414" cy="2802612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ОГЭ 2021</a:t>
            </a:r>
            <a:b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Аспекты подготовки к итоговому собеседованию по русскому языку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286256"/>
            <a:ext cx="7386614" cy="123097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Материалы подготовила учитель МБОУ Школа №75 ГО г. Уфа РБ </a:t>
            </a:r>
            <a:r>
              <a:rPr lang="ru-RU" dirty="0" err="1" smtClean="0">
                <a:solidFill>
                  <a:schemeClr val="tx1"/>
                </a:solidFill>
              </a:rPr>
              <a:t>Ахкамова</a:t>
            </a:r>
            <a:r>
              <a:rPr lang="ru-RU" dirty="0" smtClean="0">
                <a:solidFill>
                  <a:schemeClr val="tx1"/>
                </a:solidFill>
              </a:rPr>
              <a:t> Лариса Николаевна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964" y="44624"/>
            <a:ext cx="3036071" cy="1224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3080" y="1268761"/>
            <a:ext cx="8029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Описание </a:t>
            </a:r>
            <a:r>
              <a:rPr lang="ru-RU" sz="3200" u="sng" dirty="0">
                <a:solidFill>
                  <a:schemeClr val="tx2"/>
                </a:solidFill>
              </a:rPr>
              <a:t>не должно сводиться к перечислению </a:t>
            </a:r>
            <a:r>
              <a:rPr lang="ru-RU" sz="3200" dirty="0"/>
              <a:t>изображённого на фотографии, в противном случае  речь будет однообразна и примитивна. Нужно вкладывать в свой монолог </a:t>
            </a:r>
            <a:r>
              <a:rPr lang="ru-RU" sz="3200" u="sng" dirty="0">
                <a:solidFill>
                  <a:srgbClr val="FF0000"/>
                </a:solidFill>
              </a:rPr>
              <a:t>отношение к изображённому </a:t>
            </a:r>
            <a:r>
              <a:rPr lang="ru-RU" sz="3200" dirty="0"/>
              <a:t>на фотографии, </a:t>
            </a:r>
            <a:r>
              <a:rPr lang="ru-RU" sz="3200" u="sng" dirty="0">
                <a:solidFill>
                  <a:srgbClr val="FF0000"/>
                </a:solidFill>
              </a:rPr>
              <a:t>оценивать увиденное. </a:t>
            </a:r>
            <a:endParaRPr lang="ru-RU" sz="3200" u="sng" dirty="0" smtClean="0">
              <a:solidFill>
                <a:srgbClr val="FF0000"/>
              </a:solidFill>
            </a:endParaRPr>
          </a:p>
          <a:p>
            <a:r>
              <a:rPr lang="ru-RU" sz="3200" dirty="0" smtClean="0"/>
              <a:t>Только </a:t>
            </a:r>
            <a:r>
              <a:rPr lang="ru-RU" sz="3200" dirty="0"/>
              <a:t>в этом случае </a:t>
            </a:r>
            <a:r>
              <a:rPr lang="ru-RU" sz="3200" dirty="0" smtClean="0"/>
              <a:t>речевая </a:t>
            </a:r>
            <a:r>
              <a:rPr lang="ru-RU" sz="3200" dirty="0"/>
              <a:t>задача будет выполнена!</a:t>
            </a:r>
          </a:p>
        </p:txBody>
      </p:sp>
    </p:spTree>
    <p:extLst>
      <p:ext uri="{BB962C8B-B14F-4D97-AF65-F5344CB8AC3E}">
        <p14:creationId xmlns:p14="http://schemas.microsoft.com/office/powerpoint/2010/main" val="401130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Тема 2. </a:t>
            </a:r>
            <a:r>
              <a:rPr lang="ru-RU" sz="2400" b="1" i="1" dirty="0">
                <a:solidFill>
                  <a:srgbClr val="FF0000"/>
                </a:solidFill>
              </a:rPr>
              <a:t>Повествование</a:t>
            </a:r>
            <a:r>
              <a:rPr lang="ru-RU" sz="2400" b="1" dirty="0">
                <a:solidFill>
                  <a:srgbClr val="FF0000"/>
                </a:solidFill>
              </a:rPr>
              <a:t> на основе жизненного опыта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89844"/>
            <a:ext cx="828092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u="sng" dirty="0" smtClean="0">
              <a:solidFill>
                <a:srgbClr val="002060"/>
              </a:solidFill>
            </a:endParaRPr>
          </a:p>
          <a:p>
            <a:endParaRPr lang="ru-RU" b="1" u="sng" dirty="0">
              <a:solidFill>
                <a:srgbClr val="002060"/>
              </a:solidFill>
            </a:endParaRPr>
          </a:p>
          <a:p>
            <a:r>
              <a:rPr lang="ru-RU" b="1" u="sng" dirty="0" smtClean="0">
                <a:solidFill>
                  <a:srgbClr val="002060"/>
                </a:solidFill>
              </a:rPr>
              <a:t>Повествование </a:t>
            </a:r>
            <a:r>
              <a:rPr lang="ru-RU" dirty="0"/>
              <a:t>— это тип речи, при помощи которого рассказывается о каких-либо событиях в их </a:t>
            </a:r>
            <a:r>
              <a:rPr lang="ru-RU" dirty="0" err="1"/>
              <a:t>временно́й</a:t>
            </a:r>
            <a:r>
              <a:rPr lang="ru-RU" dirty="0"/>
              <a:t> последовательности. Содержание такого текста можно передать при помощи нескольких картинок или фотокадров.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Общая схема повествования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sz="2400" dirty="0"/>
              <a:t>1. Экспозиция (</a:t>
            </a:r>
            <a:r>
              <a:rPr lang="ru-RU" sz="2400" dirty="0">
                <a:solidFill>
                  <a:srgbClr val="C00000"/>
                </a:solidFill>
              </a:rPr>
              <a:t>где, когда, с кем </a:t>
            </a:r>
            <a:r>
              <a:rPr lang="ru-RU" sz="2400" dirty="0"/>
              <a:t>происходили события?)</a:t>
            </a:r>
          </a:p>
          <a:p>
            <a:r>
              <a:rPr lang="ru-RU" sz="2400" dirty="0"/>
              <a:t>2. Завязка (</a:t>
            </a:r>
            <a:r>
              <a:rPr lang="ru-RU" sz="2400" dirty="0">
                <a:solidFill>
                  <a:srgbClr val="C00000"/>
                </a:solidFill>
              </a:rPr>
              <a:t>с чего начались </a:t>
            </a:r>
            <a:r>
              <a:rPr lang="ru-RU" sz="2400" dirty="0"/>
              <a:t>события?)</a:t>
            </a:r>
          </a:p>
          <a:p>
            <a:r>
              <a:rPr lang="ru-RU" sz="2400" dirty="0"/>
              <a:t>3. Развитие действия (</a:t>
            </a:r>
            <a:r>
              <a:rPr lang="ru-RU" sz="2400" dirty="0">
                <a:solidFill>
                  <a:srgbClr val="C00000"/>
                </a:solidFill>
              </a:rPr>
              <a:t>какие события </a:t>
            </a:r>
            <a:r>
              <a:rPr lang="ru-RU" sz="2400" dirty="0"/>
              <a:t>последовательно </a:t>
            </a:r>
            <a:r>
              <a:rPr lang="ru-RU" sz="2400" dirty="0">
                <a:solidFill>
                  <a:srgbClr val="C00000"/>
                </a:solidFill>
              </a:rPr>
              <a:t>сменяли</a:t>
            </a:r>
            <a:r>
              <a:rPr lang="ru-RU" sz="2400" dirty="0"/>
              <a:t> друг друга?)</a:t>
            </a:r>
          </a:p>
          <a:p>
            <a:r>
              <a:rPr lang="ru-RU" sz="2400" dirty="0"/>
              <a:t>4. Кульминация, высшая точка развития действия (</a:t>
            </a:r>
            <a:r>
              <a:rPr lang="ru-RU" sz="2400" dirty="0">
                <a:solidFill>
                  <a:srgbClr val="C00000"/>
                </a:solidFill>
              </a:rPr>
              <a:t>что было самым важным/страшным/смешным</a:t>
            </a:r>
            <a:r>
              <a:rPr lang="ru-RU" sz="2400" dirty="0"/>
              <a:t>, после чего действие развиваться по-прежнему не может?)</a:t>
            </a:r>
          </a:p>
          <a:p>
            <a:r>
              <a:rPr lang="ru-RU" sz="2400" dirty="0"/>
              <a:t>5. Развязка (</a:t>
            </a:r>
            <a:r>
              <a:rPr lang="ru-RU" sz="2400" dirty="0">
                <a:solidFill>
                  <a:srgbClr val="C00000"/>
                </a:solidFill>
              </a:rPr>
              <a:t>чем всё закончилось</a:t>
            </a:r>
            <a:r>
              <a:rPr lang="ru-RU" sz="2400" dirty="0"/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198594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5260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Признаки повествовательного текста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96752"/>
            <a:ext cx="84249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b="1" dirty="0"/>
              <a:t>Основной вопрос к тексту: «</a:t>
            </a:r>
            <a:r>
              <a:rPr lang="ru-RU" b="1" dirty="0">
                <a:solidFill>
                  <a:srgbClr val="C00000"/>
                </a:solidFill>
              </a:rPr>
              <a:t>Что произошло со мной?</a:t>
            </a:r>
            <a:r>
              <a:rPr lang="ru-RU" b="1" dirty="0"/>
              <a:t>»</a:t>
            </a:r>
          </a:p>
          <a:p>
            <a:pPr marL="514350" indent="-514350">
              <a:buAutoNum type="arabicPeriod"/>
            </a:pPr>
            <a:r>
              <a:rPr lang="ru-RU" b="1" dirty="0"/>
              <a:t>Основная мысль – ответ на основной вопрос («</a:t>
            </a:r>
            <a:r>
              <a:rPr lang="ru-RU" b="1" dirty="0">
                <a:solidFill>
                  <a:srgbClr val="C00000"/>
                </a:solidFill>
              </a:rPr>
              <a:t>Со мной произошло следующее…</a:t>
            </a:r>
            <a:r>
              <a:rPr lang="ru-RU" b="1" dirty="0"/>
              <a:t>»)</a:t>
            </a:r>
          </a:p>
          <a:p>
            <a:pPr marL="514350" indent="-514350">
              <a:buAutoNum type="arabicPeriod"/>
            </a:pPr>
            <a:r>
              <a:rPr lang="ru-RU" b="1" dirty="0"/>
              <a:t>План построения повествования:</a:t>
            </a:r>
          </a:p>
          <a:p>
            <a:pPr marL="514350" indent="-514350"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указание на место и время событий;</a:t>
            </a:r>
          </a:p>
          <a:p>
            <a:pPr marL="514350" indent="-514350"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рассказ о действиях с указанием их особенностей и последовательности во времени;</a:t>
            </a:r>
          </a:p>
          <a:p>
            <a:pPr marL="514350" indent="-514350"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указание на итог действия, завершения повествования;</a:t>
            </a:r>
          </a:p>
          <a:p>
            <a:pPr marL="514350" indent="-514350"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вывод.</a:t>
            </a:r>
          </a:p>
          <a:p>
            <a:pPr marL="514350" indent="-514350">
              <a:buNone/>
            </a:pPr>
            <a:r>
              <a:rPr lang="ru-RU" b="1" dirty="0"/>
              <a:t>4.     В тексте используются слова и словосочетания, показывающие соотношение действия во времени и пространстве </a:t>
            </a:r>
            <a:r>
              <a:rPr lang="ru-RU" b="1" i="1" dirty="0"/>
              <a:t>(однажды, сначала, только что, как-то зимой (осенью…), в праздник, на каникулах, на прогулке, потом, тогда, в это время и т.п.)</a:t>
            </a:r>
          </a:p>
          <a:p>
            <a:pPr marL="514350" indent="-514350">
              <a:buAutoNum type="arabicPeriod" startAt="5"/>
            </a:pPr>
            <a:r>
              <a:rPr lang="ru-RU" b="1" dirty="0"/>
              <a:t>В тексте много глаголов, обозначающих конкретные действия.</a:t>
            </a:r>
          </a:p>
          <a:p>
            <a:pPr marL="514350" indent="-514350">
              <a:buAutoNum type="arabicPeriod" startAt="5"/>
            </a:pPr>
            <a:r>
              <a:rPr lang="ru-RU" b="1" dirty="0"/>
              <a:t>Для текста характерна цепная связь между предложениями.</a:t>
            </a:r>
          </a:p>
          <a:p>
            <a:pPr marL="514350" indent="-514350">
              <a:buAutoNum type="arabicPeriod" startAt="5"/>
            </a:pPr>
            <a:endParaRPr lang="ru-RU" dirty="0"/>
          </a:p>
          <a:p>
            <a:pPr marL="514350" indent="-51435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08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Тема 3</a:t>
            </a:r>
            <a:r>
              <a:rPr lang="ru-RU" sz="2800" b="1" dirty="0">
                <a:solidFill>
                  <a:srgbClr val="FF0000"/>
                </a:solidFill>
              </a:rPr>
              <a:t>. 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Рассуждение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по поставленному вопросу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72816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2060"/>
                </a:solidFill>
              </a:rPr>
              <a:t>Рассуждение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dirty="0"/>
              <a:t>— это тип речи, при помощи которого выдвигается какое-либо умозаключение и приводятся аргументы, подтверждающие его.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Общая </a:t>
            </a:r>
            <a:r>
              <a:rPr lang="ru-RU" sz="2800" b="1" dirty="0">
                <a:solidFill>
                  <a:srgbClr val="002060"/>
                </a:solidFill>
              </a:rPr>
              <a:t>схема рассуждения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dirty="0"/>
              <a:t>1. </a:t>
            </a:r>
            <a:r>
              <a:rPr lang="ru-RU" sz="2800" dirty="0">
                <a:solidFill>
                  <a:srgbClr val="C00000"/>
                </a:solidFill>
              </a:rPr>
              <a:t>Тезис</a:t>
            </a:r>
            <a:r>
              <a:rPr lang="ru-RU" sz="2800" dirty="0"/>
              <a:t> (прямой ответ на вопрос, требующий аргументов).</a:t>
            </a:r>
          </a:p>
          <a:p>
            <a:r>
              <a:rPr lang="ru-RU" sz="2800" dirty="0"/>
              <a:t>2. </a:t>
            </a:r>
            <a:r>
              <a:rPr lang="ru-RU" sz="2800" dirty="0">
                <a:solidFill>
                  <a:srgbClr val="C00000"/>
                </a:solidFill>
              </a:rPr>
              <a:t>Аргументы</a:t>
            </a:r>
            <a:r>
              <a:rPr lang="ru-RU" sz="2800" dirty="0"/>
              <a:t> (доказательства, примеры).</a:t>
            </a:r>
          </a:p>
          <a:p>
            <a:r>
              <a:rPr lang="ru-RU" sz="2800" dirty="0"/>
              <a:t>3. </a:t>
            </a:r>
            <a:r>
              <a:rPr lang="ru-RU" sz="2800" dirty="0">
                <a:solidFill>
                  <a:srgbClr val="C00000"/>
                </a:solidFill>
              </a:rPr>
              <a:t>Вывод</a:t>
            </a:r>
            <a:r>
              <a:rPr lang="ru-RU" sz="2800" dirty="0"/>
              <a:t> (подтверждённый тезис).</a:t>
            </a:r>
          </a:p>
        </p:txBody>
      </p:sp>
    </p:spTree>
    <p:extLst>
      <p:ext uri="{BB962C8B-B14F-4D97-AF65-F5344CB8AC3E}">
        <p14:creationId xmlns:p14="http://schemas.microsoft.com/office/powerpoint/2010/main" val="390516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332656"/>
            <a:ext cx="61824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Схема текста-рассуждения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340768"/>
            <a:ext cx="8064896" cy="521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u="sng" dirty="0">
                <a:solidFill>
                  <a:srgbClr val="002060"/>
                </a:solidFill>
              </a:rPr>
              <a:t>Тезис</a:t>
            </a:r>
          </a:p>
          <a:p>
            <a:pPr algn="ctr">
              <a:buNone/>
            </a:pPr>
            <a:endParaRPr lang="ru-RU" sz="2800" b="1" dirty="0"/>
          </a:p>
          <a:p>
            <a:pPr algn="ctr">
              <a:buNone/>
            </a:pPr>
            <a:r>
              <a:rPr lang="ru-RU" sz="2800" b="1" dirty="0"/>
              <a:t>Почему это так? </a:t>
            </a:r>
            <a:r>
              <a:rPr lang="ru-RU" sz="2800" b="1" i="1" dirty="0"/>
              <a:t>(так как, потому что, оттого…)</a:t>
            </a:r>
          </a:p>
          <a:p>
            <a:pPr algn="ctr">
              <a:buNone/>
            </a:pPr>
            <a:endParaRPr lang="ru-RU" sz="2800" b="1" dirty="0"/>
          </a:p>
          <a:p>
            <a:pPr algn="ctr">
              <a:buNone/>
            </a:pPr>
            <a:r>
              <a:rPr lang="ru-RU" sz="2800" b="1" u="sng" dirty="0">
                <a:solidFill>
                  <a:srgbClr val="002060"/>
                </a:solidFill>
              </a:rPr>
              <a:t>Аргумент 1 – Аргумент 2 – Аргумент 3</a:t>
            </a:r>
          </a:p>
          <a:p>
            <a:pPr algn="ctr">
              <a:buNone/>
            </a:pPr>
            <a:r>
              <a:rPr lang="ru-RU" sz="2800" b="1" i="1" dirty="0"/>
              <a:t>(во-первых, во-вторых, в-третьих)</a:t>
            </a:r>
          </a:p>
          <a:p>
            <a:pPr algn="ctr">
              <a:buNone/>
            </a:pPr>
            <a:endParaRPr lang="ru-RU" sz="2800" b="1" dirty="0"/>
          </a:p>
          <a:p>
            <a:pPr algn="ctr">
              <a:buNone/>
            </a:pPr>
            <a:r>
              <a:rPr lang="ru-RU" sz="2800" b="1" dirty="0"/>
              <a:t>Что из этого следует? </a:t>
            </a:r>
            <a:r>
              <a:rPr lang="ru-RU" sz="2800" b="1" i="1" dirty="0"/>
              <a:t>(следовательно, значит, поэтому…)</a:t>
            </a:r>
          </a:p>
          <a:p>
            <a:pPr algn="ctr">
              <a:buNone/>
            </a:pPr>
            <a:endParaRPr lang="ru-RU" sz="2800" b="1" dirty="0"/>
          </a:p>
          <a:p>
            <a:pPr algn="ctr">
              <a:buNone/>
            </a:pPr>
            <a:r>
              <a:rPr lang="ru-RU" sz="2800" b="1" u="sng" dirty="0">
                <a:solidFill>
                  <a:srgbClr val="002060"/>
                </a:solidFill>
              </a:rPr>
              <a:t>Вывод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139952" y="1944998"/>
            <a:ext cx="72008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175956" y="3156940"/>
            <a:ext cx="72008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175121" y="4433467"/>
            <a:ext cx="72008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166329" y="5709994"/>
            <a:ext cx="72008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637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24744"/>
            <a:ext cx="7200800" cy="385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</a:t>
            </a: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ЭМОЦИИ</a:t>
            </a: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</a:t>
            </a: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они возникают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№2 – 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СОБЫТИЕ</a:t>
            </a: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</a:t>
            </a: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оно запомнилось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№3 –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ТЕЗИС </a:t>
            </a: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</a:t>
            </a:r>
            <a:r>
              <a:rPr lang="ru-RU" sz="36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так считаю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85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4" descr="shutterstock_1554027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5411787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WordArt 5"/>
          <p:cNvSpPr>
            <a:spLocks noChangeArrowheads="1" noChangeShapeType="1" noTextEdit="1"/>
          </p:cNvSpPr>
          <p:nvPr/>
        </p:nvSpPr>
        <p:spPr bwMode="auto">
          <a:xfrm>
            <a:off x="4143372" y="4857760"/>
            <a:ext cx="4219577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Удачи на экзамене!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12068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Дата: </a:t>
            </a:r>
            <a:r>
              <a:rPr lang="ru-RU" sz="4000" i="1" dirty="0"/>
              <a:t>10 февраля 2021 г. (среда) </a:t>
            </a:r>
            <a:endParaRPr lang="ru-RU" sz="4000" i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381821"/>
              </p:ext>
            </p:extLst>
          </p:nvPr>
        </p:nvGraphicFramePr>
        <p:xfrm>
          <a:off x="1043608" y="1417638"/>
          <a:ext cx="6840760" cy="4963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3733">
                  <a:extLst>
                    <a:ext uri="{9D8B030D-6E8A-4147-A177-3AD203B41FA5}">
                      <a16:colId xmlns:a16="http://schemas.microsoft.com/office/drawing/2014/main" val="1178920348"/>
                    </a:ext>
                  </a:extLst>
                </a:gridCol>
                <a:gridCol w="2147027">
                  <a:extLst>
                    <a:ext uri="{9D8B030D-6E8A-4147-A177-3AD203B41FA5}">
                      <a16:colId xmlns:a16="http://schemas.microsoft.com/office/drawing/2014/main" val="1314221017"/>
                    </a:ext>
                  </a:extLst>
                </a:gridCol>
              </a:tblGrid>
              <a:tr h="248184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Продолжительность проведения итогового собеседования одним участником составляет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15 минут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4632"/>
                  </a:ext>
                </a:extLst>
              </a:tr>
              <a:tr h="248184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Для участников с ОВЗ,  детей-инвалидов продолжительность увеличивается 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30 минут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6022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77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Повторный </a:t>
            </a:r>
            <a:r>
              <a:rPr lang="ru-RU" dirty="0" smtClean="0"/>
              <a:t>допуск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Получившие «незачет»</a:t>
            </a:r>
          </a:p>
          <a:p>
            <a:r>
              <a:rPr lang="ru-RU" dirty="0"/>
              <a:t>Не явившиеся по </a:t>
            </a:r>
            <a:r>
              <a:rPr lang="ru-RU" dirty="0" smtClean="0"/>
              <a:t>уважительной  причине</a:t>
            </a:r>
            <a:r>
              <a:rPr lang="ru-RU" dirty="0"/>
              <a:t>, </a:t>
            </a:r>
            <a:r>
              <a:rPr lang="ru-RU" dirty="0" smtClean="0"/>
              <a:t>подтвержденной документально</a:t>
            </a:r>
            <a:endParaRPr lang="ru-RU" dirty="0"/>
          </a:p>
          <a:p>
            <a:r>
              <a:rPr lang="ru-RU" dirty="0"/>
              <a:t>Не завершившие </a:t>
            </a:r>
            <a:r>
              <a:rPr lang="ru-RU" dirty="0" smtClean="0"/>
              <a:t>по уважительным </a:t>
            </a:r>
            <a:r>
              <a:rPr lang="ru-RU" dirty="0"/>
              <a:t>причинам ,</a:t>
            </a:r>
          </a:p>
          <a:p>
            <a:pPr marL="0" indent="0">
              <a:buNone/>
            </a:pPr>
            <a:r>
              <a:rPr lang="ru-RU" dirty="0" smtClean="0"/>
              <a:t>подтвержденным </a:t>
            </a:r>
            <a:r>
              <a:rPr lang="ru-RU" dirty="0"/>
              <a:t>документально</a:t>
            </a:r>
          </a:p>
          <a:p>
            <a:r>
              <a:rPr lang="ru-RU" i="1" u="sng" dirty="0" smtClean="0"/>
              <a:t>Дополнительные      сроки :</a:t>
            </a:r>
            <a:endParaRPr lang="ru-RU" i="1" u="sng" dirty="0"/>
          </a:p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-</a:t>
            </a:r>
            <a:r>
              <a:rPr lang="ru-RU" dirty="0" smtClean="0"/>
              <a:t>  </a:t>
            </a:r>
            <a:r>
              <a:rPr lang="ru-RU" sz="3600" dirty="0" smtClean="0">
                <a:solidFill>
                  <a:srgbClr val="C00000"/>
                </a:solidFill>
              </a:rPr>
              <a:t>10 </a:t>
            </a:r>
            <a:r>
              <a:rPr lang="ru-RU" sz="3600" dirty="0">
                <a:solidFill>
                  <a:srgbClr val="C00000"/>
                </a:solidFill>
              </a:rPr>
              <a:t>марта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-  17 </a:t>
            </a:r>
            <a:r>
              <a:rPr lang="ru-RU" sz="3600" dirty="0">
                <a:solidFill>
                  <a:srgbClr val="C00000"/>
                </a:solidFill>
              </a:rPr>
              <a:t>мая</a:t>
            </a:r>
          </a:p>
        </p:txBody>
      </p:sp>
    </p:spTree>
    <p:extLst>
      <p:ext uri="{BB962C8B-B14F-4D97-AF65-F5344CB8AC3E}">
        <p14:creationId xmlns:p14="http://schemas.microsoft.com/office/powerpoint/2010/main" val="105990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Задание 1. Чтение текста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7" y="1196752"/>
            <a:ext cx="8568952" cy="48860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Выразительно прочитайте текст о … вслух</a:t>
            </a:r>
          </a:p>
          <a:p>
            <a:pPr>
              <a:buNone/>
            </a:pPr>
            <a:r>
              <a:rPr lang="ru-RU" dirty="0" smtClean="0"/>
              <a:t>Время на подготовку – </a:t>
            </a:r>
            <a:r>
              <a:rPr lang="ru-RU" b="1" dirty="0" smtClean="0">
                <a:solidFill>
                  <a:srgbClr val="FF0000"/>
                </a:solidFill>
              </a:rPr>
              <a:t>2 минуты.</a:t>
            </a:r>
          </a:p>
          <a:p>
            <a:pPr>
              <a:buNone/>
            </a:pPr>
            <a:r>
              <a:rPr lang="ru-RU" i="1" u="sng" dirty="0" smtClean="0">
                <a:solidFill>
                  <a:srgbClr val="C00000"/>
                </a:solidFill>
              </a:rPr>
              <a:t>На что обратить внимание при подготовке и непосредственно при чтении</a:t>
            </a:r>
            <a:r>
              <a:rPr lang="ru-RU" u="sng" dirty="0" smtClean="0"/>
              <a:t>: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на соблюдение правильной интонации;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на правильную постановку ударений в словах;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на безошибочное чтение слов, особенно числительных и имен собственных.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Задание 2. Пересказ текста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Перескажите </a:t>
            </a:r>
            <a:r>
              <a:rPr lang="ru-RU" dirty="0" smtClean="0"/>
              <a:t>прочитанный Вами текст, </a:t>
            </a:r>
            <a:r>
              <a:rPr lang="ru-RU" dirty="0" smtClean="0">
                <a:solidFill>
                  <a:srgbClr val="FF0000"/>
                </a:solidFill>
              </a:rPr>
              <a:t>включив в пересказ высказывание писателя … </a:t>
            </a:r>
            <a:r>
              <a:rPr lang="ru-RU" dirty="0" smtClean="0"/>
              <a:t>(дана цитата)</a:t>
            </a:r>
          </a:p>
          <a:p>
            <a:pPr marL="0" indent="0">
              <a:buNone/>
            </a:pPr>
            <a:r>
              <a:rPr lang="ru-RU" dirty="0" smtClean="0"/>
              <a:t>Подумайте, где лучше использовать эту цитату в пересказе. Вы можете использовать любые способы цитирования.</a:t>
            </a:r>
          </a:p>
          <a:p>
            <a:pPr marL="0" indent="0">
              <a:buNone/>
            </a:pPr>
            <a:r>
              <a:rPr lang="ru-RU" dirty="0" smtClean="0"/>
              <a:t>Время на подготовку – </a:t>
            </a:r>
            <a:r>
              <a:rPr lang="ru-RU" b="1" dirty="0" smtClean="0">
                <a:solidFill>
                  <a:srgbClr val="FF0000"/>
                </a:solidFill>
              </a:rPr>
              <a:t>2 минуты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57158" y="428604"/>
            <a:ext cx="8286808" cy="6072230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ru-RU" sz="2400" b="1" dirty="0" smtClean="0"/>
              <a:t>Способы </a:t>
            </a:r>
            <a:r>
              <a:rPr lang="ru-RU" sz="2400" b="1" dirty="0"/>
              <a:t>цитирования:</a:t>
            </a:r>
            <a:endParaRPr lang="ru-RU" sz="2400" dirty="0"/>
          </a:p>
          <a:p>
            <a:pPr>
              <a:defRPr/>
            </a:pPr>
            <a:r>
              <a:rPr lang="ru-RU" sz="2400" dirty="0"/>
              <a:t>с помощью предложения с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прямой речью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i="1" dirty="0"/>
              <a:t>(Американский писатель Ричард Бах писал: «Человеку никогда не даётся желание без того, чтобы не давались силы осуществить его».</a:t>
            </a:r>
            <a:r>
              <a:rPr lang="ru-RU" sz="2400" dirty="0"/>
              <a:t>);</a:t>
            </a:r>
          </a:p>
          <a:p>
            <a:pPr>
              <a:defRPr/>
            </a:pPr>
            <a:r>
              <a:rPr lang="ru-RU" sz="2400" dirty="0"/>
              <a:t>с помощью предложения с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косвенной речью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i="1" dirty="0"/>
              <a:t>Американский писатель Ричард Бах писал, что «человеку никогда не даётся желание без того, чтобы не давались силы осуществить его».</a:t>
            </a:r>
            <a:r>
              <a:rPr lang="ru-RU" sz="2400" dirty="0"/>
              <a:t>);</a:t>
            </a:r>
          </a:p>
          <a:p>
            <a:pPr>
              <a:defRPr/>
            </a:pPr>
            <a:r>
              <a:rPr lang="ru-RU" sz="2400" dirty="0"/>
              <a:t>с помощью </a:t>
            </a:r>
            <a:r>
              <a:rPr lang="ru-RU" sz="2400" b="1" dirty="0">
                <a:solidFill>
                  <a:srgbClr val="FF0000"/>
                </a:solidFill>
              </a:rPr>
              <a:t>вводных слов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i="1" dirty="0"/>
              <a:t>По словам американского писателя Ричарда Баха, «человеку никогда не даётся желание без того, чтобы не давались силы осуществить его».</a:t>
            </a:r>
            <a:r>
              <a:rPr lang="ru-RU" sz="2400" dirty="0"/>
              <a:t>);</a:t>
            </a:r>
          </a:p>
          <a:p>
            <a:pPr>
              <a:defRPr/>
            </a:pPr>
            <a:r>
              <a:rPr lang="ru-RU" sz="2400" dirty="0"/>
              <a:t>с помощью </a:t>
            </a:r>
            <a:r>
              <a:rPr lang="ru-RU" sz="2400" b="1" dirty="0">
                <a:solidFill>
                  <a:srgbClr val="FF0000"/>
                </a:solidFill>
              </a:rPr>
              <a:t>вводных предложений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i="1" dirty="0"/>
              <a:t>Как писал американский писатель Ричард Бах, «человеку никогда не даётся желание без того, чтобы не давались силы осуществить его».</a:t>
            </a:r>
            <a:r>
              <a:rPr lang="ru-RU" sz="2400" dirty="0"/>
              <a:t>)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0"/>
            <a:ext cx="756084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u="sng" dirty="0" smtClean="0"/>
          </a:p>
          <a:p>
            <a:endParaRPr lang="ru-RU" sz="2800" u="sng" dirty="0"/>
          </a:p>
          <a:p>
            <a:r>
              <a:rPr lang="ru-RU" sz="2800" u="sng" dirty="0" smtClean="0"/>
              <a:t>Задание </a:t>
            </a:r>
            <a:r>
              <a:rPr lang="ru-RU" sz="2800" u="sng" dirty="0"/>
              <a:t>2.</a:t>
            </a:r>
            <a:r>
              <a:rPr lang="ru-RU" sz="2800" dirty="0"/>
              <a:t> Пересказ текста. Подробно перескажите прочитанный Вами текст, включив в пересказ слова </a:t>
            </a:r>
            <a:r>
              <a:rPr lang="ru-RU" sz="2800" dirty="0">
                <a:solidFill>
                  <a:srgbClr val="FF0000"/>
                </a:solidFill>
              </a:rPr>
              <a:t>С.П. Королёва, выдающегося конструктора и учёного</a:t>
            </a:r>
            <a:r>
              <a:rPr lang="ru-RU" sz="2800" dirty="0"/>
              <a:t>, о Ю.А. Гагарине</a:t>
            </a:r>
            <a:r>
              <a:rPr lang="ru-RU" sz="2800" dirty="0" smtClean="0"/>
              <a:t>:</a:t>
            </a:r>
          </a:p>
          <a:p>
            <a:r>
              <a:rPr lang="ru-RU" sz="3200" dirty="0" smtClean="0"/>
              <a:t> </a:t>
            </a:r>
            <a:r>
              <a:rPr lang="ru-RU" sz="2800" i="1" dirty="0">
                <a:solidFill>
                  <a:srgbClr val="C00000"/>
                </a:solidFill>
              </a:rPr>
              <a:t>«Он открыл людям Земли дорогу в неизвестный мир. Но только ли это? Думается, Гагарин сделал нечто большее – он дал людям веру в их собственные силы, в их возможности, дал силу идти увереннее, смелее…» </a:t>
            </a:r>
            <a:endParaRPr lang="ru-RU" sz="2800" i="1" dirty="0" smtClean="0">
              <a:solidFill>
                <a:srgbClr val="C00000"/>
              </a:solidFill>
            </a:endParaRPr>
          </a:p>
          <a:p>
            <a:r>
              <a:rPr lang="ru-RU" sz="3200" i="1" dirty="0" smtClean="0">
                <a:solidFill>
                  <a:schemeClr val="accent2"/>
                </a:solidFill>
              </a:rPr>
              <a:t>И с этим нельзя не согласиться.</a:t>
            </a:r>
            <a:endParaRPr lang="ru-RU" sz="3200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773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80" y="116633"/>
            <a:ext cx="7834039" cy="16561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4980" y="1859340"/>
            <a:ext cx="80214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/>
              <a:t>Выберите </a:t>
            </a:r>
            <a:r>
              <a:rPr lang="ru-RU" sz="2800" u="sng" dirty="0"/>
              <a:t>одну</a:t>
            </a:r>
            <a:r>
              <a:rPr lang="ru-RU" sz="2800" dirty="0"/>
              <a:t> из предложенных тем беседы: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ТЕМА 1. </a:t>
            </a:r>
            <a:r>
              <a:rPr lang="ru-RU" sz="2800" dirty="0"/>
              <a:t>Создание</a:t>
            </a:r>
            <a:r>
              <a:rPr lang="ru-RU" sz="2800" u="sng" dirty="0"/>
              <a:t> текста-описания </a:t>
            </a:r>
            <a:r>
              <a:rPr lang="ru-RU" sz="2800" dirty="0"/>
              <a:t>(на </a:t>
            </a:r>
            <a:r>
              <a:rPr lang="ru-RU" sz="2800"/>
              <a:t>основе </a:t>
            </a:r>
            <a:r>
              <a:rPr lang="ru-RU" sz="2800" smtClean="0"/>
              <a:t> </a:t>
            </a:r>
            <a:r>
              <a:rPr lang="ru-RU" sz="2800" dirty="0"/>
              <a:t>фотографии)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ТЕМА 2. </a:t>
            </a:r>
            <a:r>
              <a:rPr lang="ru-RU" sz="2800" dirty="0"/>
              <a:t>Создание </a:t>
            </a:r>
            <a:r>
              <a:rPr lang="ru-RU" sz="2800" u="sng" dirty="0"/>
              <a:t>текста-повествования</a:t>
            </a:r>
            <a:r>
              <a:rPr lang="ru-RU" sz="2800" dirty="0"/>
              <a:t> (на основе жизненного опыта)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ТЕМА 3. </a:t>
            </a:r>
            <a:r>
              <a:rPr lang="ru-RU" sz="2800" dirty="0"/>
              <a:t>Создание </a:t>
            </a:r>
            <a:r>
              <a:rPr lang="ru-RU" sz="2800" u="sng" dirty="0"/>
              <a:t>текста-рассуждения</a:t>
            </a:r>
            <a:r>
              <a:rPr lang="ru-RU" sz="2800" dirty="0"/>
              <a:t> (по поставленному </a:t>
            </a:r>
            <a:r>
              <a:rPr lang="ru-RU" sz="2800" dirty="0" smtClean="0"/>
              <a:t>вопросу)</a:t>
            </a:r>
            <a:endParaRPr lang="ru-RU" sz="2800" dirty="0"/>
          </a:p>
          <a:p>
            <a:pPr>
              <a:buNone/>
            </a:pPr>
            <a:r>
              <a:rPr lang="ru-RU" sz="2800" dirty="0"/>
              <a:t>Время на подготовку – </a:t>
            </a:r>
            <a:r>
              <a:rPr lang="ru-RU" sz="2800" u="sng" dirty="0"/>
              <a:t>1 минута.</a:t>
            </a:r>
          </a:p>
          <a:p>
            <a:pPr>
              <a:buNone/>
            </a:pPr>
            <a:r>
              <a:rPr lang="ru-RU" sz="2800" dirty="0">
                <a:solidFill>
                  <a:srgbClr val="C00000"/>
                </a:solidFill>
              </a:rPr>
              <a:t>Высказывание не должно занимать </a:t>
            </a:r>
            <a:r>
              <a:rPr lang="ru-RU" sz="2800" dirty="0" smtClean="0">
                <a:solidFill>
                  <a:srgbClr val="C00000"/>
                </a:solidFill>
              </a:rPr>
              <a:t>более </a:t>
            </a:r>
            <a:r>
              <a:rPr lang="ru-RU" sz="2800" u="sng" dirty="0">
                <a:solidFill>
                  <a:srgbClr val="C00000"/>
                </a:solidFill>
              </a:rPr>
              <a:t>3 минут.</a:t>
            </a:r>
          </a:p>
        </p:txBody>
      </p:sp>
    </p:spTree>
    <p:extLst>
      <p:ext uri="{BB962C8B-B14F-4D97-AF65-F5344CB8AC3E}">
        <p14:creationId xmlns:p14="http://schemas.microsoft.com/office/powerpoint/2010/main" val="799234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847" y="1"/>
            <a:ext cx="4973932" cy="11247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052736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/>
              <a:t>Предмет, </a:t>
            </a:r>
            <a:r>
              <a:rPr lang="ru-RU" sz="2400" b="1" dirty="0" smtClean="0"/>
              <a:t>событие, </a:t>
            </a:r>
            <a:r>
              <a:rPr lang="ru-RU" sz="2400" b="1" dirty="0"/>
              <a:t>явление</a:t>
            </a:r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endParaRPr lang="ru-RU" sz="2400" b="1" dirty="0"/>
          </a:p>
          <a:p>
            <a:pPr algn="ctr">
              <a:buNone/>
            </a:pPr>
            <a:r>
              <a:rPr lang="ru-RU" sz="2400" b="1" dirty="0"/>
              <a:t>Признак 1 + признак 2 + признак 3</a:t>
            </a:r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endParaRPr lang="ru-RU" sz="2400" b="1" dirty="0"/>
          </a:p>
          <a:p>
            <a:pPr algn="ctr">
              <a:buNone/>
            </a:pPr>
            <a:r>
              <a:rPr lang="ru-RU" sz="2400" b="1" dirty="0"/>
              <a:t>Авторская оценка, вывод, заключение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/>
          </a:p>
          <a:p>
            <a:pPr algn="ctr">
              <a:buNone/>
            </a:pPr>
            <a:r>
              <a:rPr lang="ru-RU" sz="2400" b="1" u="sng" dirty="0">
                <a:solidFill>
                  <a:srgbClr val="FF0000"/>
                </a:solidFill>
              </a:rPr>
              <a:t>ВАЖНО!</a:t>
            </a:r>
          </a:p>
          <a:p>
            <a:pPr marL="457200" indent="-457200">
              <a:buAutoNum type="arabicParenR"/>
            </a:pPr>
            <a:r>
              <a:rPr lang="ru-RU" sz="2400" b="1" dirty="0"/>
              <a:t>Опираться на вопросы к заданию</a:t>
            </a:r>
          </a:p>
          <a:p>
            <a:pPr marL="457200" indent="-457200">
              <a:buAutoNum type="arabicParenR"/>
            </a:pPr>
            <a:r>
              <a:rPr lang="ru-RU" sz="2400" b="1" dirty="0"/>
              <a:t>Использовать не менее 10 фраз в монологе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3713785" y="1556792"/>
            <a:ext cx="50405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3713785" y="2723023"/>
            <a:ext cx="50405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3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170</TotalTime>
  <Words>857</Words>
  <Application>Microsoft Office PowerPoint</Application>
  <PresentationFormat>Экран (4:3)</PresentationFormat>
  <Paragraphs>101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Impact</vt:lpstr>
      <vt:lpstr>Times New Roman</vt:lpstr>
      <vt:lpstr>Trebuchet MS</vt:lpstr>
      <vt:lpstr>Wingdings 3</vt:lpstr>
      <vt:lpstr>Аспект</vt:lpstr>
      <vt:lpstr>ОГЭ 2021 Аспекты подготовки к итоговому собеседованию по русскому языку </vt:lpstr>
      <vt:lpstr>    </vt:lpstr>
      <vt:lpstr>Повторный допуск </vt:lpstr>
      <vt:lpstr>Задание 1. Чтение текста</vt:lpstr>
      <vt:lpstr>Задание 2. Пересказ текста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итоговому собеседованию по русскому языку ОГЭ 2020</dc:title>
  <dc:creator>Галочка</dc:creator>
  <cp:lastModifiedBy>RePack by Diakov</cp:lastModifiedBy>
  <cp:revision>19</cp:revision>
  <dcterms:created xsi:type="dcterms:W3CDTF">2019-11-07T11:39:55Z</dcterms:created>
  <dcterms:modified xsi:type="dcterms:W3CDTF">2021-02-04T18:01:38Z</dcterms:modified>
</cp:coreProperties>
</file>