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1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925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212976"/>
            <a:ext cx="6400800" cy="17526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804" y="332656"/>
            <a:ext cx="7772400" cy="2736304"/>
          </a:xfrm>
        </p:spPr>
        <p:txBody>
          <a:bodyPr>
            <a:normAutofit fontScale="90000"/>
          </a:bodyPr>
          <a:lstStyle/>
          <a:p>
            <a:pPr marL="0" lvl="0" indent="0" algn="ctr">
              <a:lnSpc>
                <a:spcPct val="115000"/>
              </a:lnSpc>
              <a:spcBef>
                <a:spcPct val="20000"/>
              </a:spcBef>
            </a:pPr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Растим добро</a:t>
            </a:r>
            <a:br>
              <a:rPr lang="ru-RU" sz="8000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200" b="0" dirty="0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Нравственное воспитание младших школьников через активные формы обучения «</a:t>
            </a:r>
            <a:r>
              <a:rPr lang="ru-RU" sz="2200" dirty="0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ПРИТЧИ» </a:t>
            </a:r>
            <a:br>
              <a:rPr lang="ru-RU" sz="2200" dirty="0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200" dirty="0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Подготовила: учитель начальных классов  </a:t>
            </a:r>
            <a:r>
              <a:rPr lang="ru-RU" sz="2200" dirty="0" err="1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Линднер</a:t>
            </a:r>
            <a:r>
              <a:rPr lang="ru-RU" sz="2200" dirty="0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 Татьяна Дмитриевна, КОУ ВО «</a:t>
            </a:r>
            <a:r>
              <a:rPr lang="ru-RU" sz="2200" dirty="0" err="1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Новоосиновская</a:t>
            </a:r>
            <a:r>
              <a:rPr lang="ru-RU" sz="2200" dirty="0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 школа-</a:t>
            </a:r>
            <a:r>
              <a:rPr lang="ru-RU" sz="2200" dirty="0" err="1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интренат</a:t>
            </a:r>
            <a:r>
              <a:rPr lang="ru-RU" sz="2200" dirty="0" smtClean="0">
                <a:solidFill>
                  <a:srgbClr val="4E67C8">
                    <a:lumMod val="7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»</a:t>
            </a:r>
            <a:r>
              <a:rPr lang="ru-RU" sz="2400" b="0" dirty="0" smtClean="0">
                <a:solidFill>
                  <a:srgbClr val="4E67C8">
                    <a:lumMod val="75000"/>
                  </a:srgbClr>
                </a:solidFill>
                <a:effectLst/>
                <a:ea typeface="Calibri"/>
                <a:cs typeface="Times New Roman"/>
              </a:rPr>
              <a:t/>
            </a:r>
            <a:br>
              <a:rPr lang="ru-RU" sz="2400" b="0" dirty="0" smtClean="0">
                <a:solidFill>
                  <a:srgbClr val="4E67C8">
                    <a:lumMod val="75000"/>
                  </a:srgbClr>
                </a:solidFill>
                <a:effectLst/>
                <a:ea typeface="Calibri"/>
                <a:cs typeface="Times New Roman"/>
              </a:rPr>
            </a:br>
            <a:endParaRPr lang="ru-RU" sz="8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C:\Users\Dell\Downloads\depositphotos_117993848-stock-illustration-hands-holding-heart-art-vector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84984"/>
            <a:ext cx="7272808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7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3344159" cy="50314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11960" y="554182"/>
            <a:ext cx="4320480" cy="503505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9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Притча </a:t>
            </a:r>
            <a:r>
              <a:rPr lang="ru-RU" sz="9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— это </a:t>
            </a:r>
            <a:r>
              <a:rPr lang="ru-RU" sz="9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короткий назидательный рассказ в иносказательной форме, заключающий в себе нравственное поучение. </a:t>
            </a:r>
            <a:endParaRPr lang="ru-RU" sz="9800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9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По </a:t>
            </a:r>
            <a:r>
              <a:rPr lang="ru-RU" sz="9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содержанию </a:t>
            </a:r>
            <a:r>
              <a:rPr lang="ru-RU" sz="9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притча близка </a:t>
            </a:r>
            <a:r>
              <a:rPr lang="ru-RU" sz="9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к басне или </a:t>
            </a:r>
            <a:r>
              <a:rPr lang="ru-RU" sz="9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сказке</a:t>
            </a:r>
            <a:r>
              <a:rPr lang="ru-RU" sz="2400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548680"/>
            <a:ext cx="331236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36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809" y="188640"/>
            <a:ext cx="8640960" cy="639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Притча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всегда предполагает диалог, беседу со слушателем или читателем, и её основное действие разворачивается тогда, когда история рассказана, и мы начинаем её осмысление.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FF0000"/>
                </a:solidFill>
                <a:latin typeface="Times New Roman"/>
                <a:ea typeface="+mj-ea"/>
                <a:cs typeface="+mj-cs"/>
              </a:rPr>
              <a:t>В  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+mj-ea"/>
                <a:cs typeface="+mj-cs"/>
              </a:rPr>
              <a:t>анализе притчи выделяют способы работы над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+mj-ea"/>
                <a:cs typeface="+mj-cs"/>
              </a:rPr>
              <a:t>ней: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  <a:t> 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+mj-ea"/>
              <a:cs typeface="+mj-cs"/>
            </a:endParaRPr>
          </a:p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- Обсуждение названия притчи.                                                </a:t>
            </a:r>
            <a:r>
              <a:rPr lang="ru-RU" sz="2400" b="1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-  Обсуждение основной идеи и смысла истории.                                             - Притча без окончания – обсуждение, чем она могла бы закончиться.                                        </a:t>
            </a:r>
            <a:r>
              <a:rPr lang="ru-RU" sz="2400" b="1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2400" b="1" dirty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- Предложить иллюстрировать рассказ.                                                                             -Выделить ключевые понятия.                                              </a:t>
            </a:r>
            <a:r>
              <a:rPr lang="ru-RU" sz="2400" b="1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b="1" dirty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- Загадка, на которую нужно дать ответ (отгадать</a:t>
            </a:r>
            <a:r>
              <a:rPr lang="ru-RU" sz="2400" b="1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)                            – Незавершенность повествования.</a:t>
            </a:r>
            <a:endParaRPr lang="ru-RU" sz="2400" b="1" dirty="0">
              <a:solidFill>
                <a:srgbClr val="4E67C8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28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258493"/>
          </a:xfrm>
        </p:spPr>
        <p:txBody>
          <a:bodyPr/>
          <a:lstStyle/>
          <a:p>
            <a:pPr marL="0" indent="0">
              <a:buNone/>
            </a:pPr>
            <a:r>
              <a:rPr lang="ru-RU" sz="4600" dirty="0">
                <a:solidFill>
                  <a:srgbClr val="FF0000"/>
                </a:solidFill>
                <a:latin typeface="Times New Roman"/>
              </a:rPr>
              <a:t>Притча: «Корзину-то возьми».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484784"/>
            <a:ext cx="4176464" cy="50405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Состарился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отец, </a:t>
            </a: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ослабел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Жизнь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в нем еле </a:t>
            </a: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теплится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Надоело сыну </a:t>
            </a: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ухаживать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за престарелым отцом, и решил он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него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избавиться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2132856"/>
            <a:ext cx="3388660" cy="43204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Dell\Downloads\3e63b59bee59cfcd4d495c058aaa9a79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536504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990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764704"/>
            <a:ext cx="3456384" cy="5472608"/>
          </a:xfrm>
        </p:spPr>
        <p:txBody>
          <a:bodyPr/>
          <a:lstStyle/>
          <a:p>
            <a:pPr marL="45720" lvl="0" indent="0">
              <a:spcBef>
                <a:spcPct val="20000"/>
              </a:spcBef>
              <a:spcAft>
                <a:spcPts val="300"/>
              </a:spcAft>
              <a:buNone/>
            </a:pPr>
            <a:r>
              <a:rPr lang="ru-RU" sz="4800" i="1" dirty="0">
                <a:solidFill>
                  <a:srgbClr val="4E67C8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Усадил он отца в корзину и отнёс </a:t>
            </a:r>
            <a:r>
              <a:rPr lang="ru-RU" sz="4800" i="1" u="sng" dirty="0">
                <a:solidFill>
                  <a:srgbClr val="4E67C8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высоко в горы</a:t>
            </a:r>
            <a:r>
              <a:rPr lang="ru-RU" sz="4800" i="1" dirty="0">
                <a:solidFill>
                  <a:srgbClr val="4E67C8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ru-RU" sz="4800" b="0" dirty="0">
                <a:solidFill>
                  <a:srgbClr val="4E67C8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4800" b="0" dirty="0">
                <a:solidFill>
                  <a:srgbClr val="4E67C8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4800" dirty="0"/>
          </a:p>
        </p:txBody>
      </p:sp>
      <p:pic>
        <p:nvPicPr>
          <p:cNvPr id="4" name="Объект 3" descr="C:\Users\Dell\Downloads\-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76672"/>
            <a:ext cx="4824413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453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3528391" cy="60486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32040" y="476672"/>
            <a:ext cx="3960440" cy="5904656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Опустил корзину на землю и только собрался уходить, как отец </a:t>
            </a:r>
            <a:r>
              <a:rPr lang="ru-RU" sz="3200" b="1" i="1" u="sng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окликнул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 его: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Open Sans"/>
            </a:endParaRPr>
          </a:p>
          <a:p>
            <a:pPr marL="45720" indent="0" algn="just">
              <a:buNone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-Сынок, я не в обиде, что ты принёс меня сюда, но корзину – то возьми!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Open Sans"/>
            </a:endParaRPr>
          </a:p>
          <a:p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 descr="C:\Users\Dell\Downloads\kisspng-clip-art-centerblog-basket-portable-network-graphi-5c10c3314e7768.554167401544602417321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2656"/>
            <a:ext cx="4248472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612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372168"/>
            <a:ext cx="8568951" cy="2153176"/>
          </a:xfrm>
        </p:spPr>
        <p:txBody>
          <a:bodyPr/>
          <a:lstStyle/>
          <a:p>
            <a:pPr marL="0" indent="0" algn="l">
              <a:buNone/>
            </a:pPr>
            <a:r>
              <a:rPr lang="ru-RU" sz="40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/>
              </a:rPr>
              <a:t>- На </a:t>
            </a:r>
            <a:r>
              <a:rPr lang="ru-RU" sz="4000" i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/>
              </a:rPr>
              <a:t>что она мне?</a:t>
            </a:r>
            <a:r>
              <a:rPr lang="ru-RU" sz="4000" b="0" dirty="0">
                <a:solidFill>
                  <a:schemeClr val="accent1">
                    <a:lumMod val="75000"/>
                  </a:schemeClr>
                </a:solidFill>
                <a:effectLst/>
                <a:latin typeface="Open Sans"/>
              </a:rPr>
              <a:t/>
            </a:r>
            <a:br>
              <a:rPr lang="ru-RU" sz="4000" b="0" dirty="0">
                <a:solidFill>
                  <a:schemeClr val="accent1">
                    <a:lumMod val="75000"/>
                  </a:schemeClr>
                </a:solidFill>
                <a:effectLst/>
                <a:latin typeface="Open Sans"/>
              </a:rPr>
            </a:br>
            <a:r>
              <a:rPr lang="ru-RU" sz="4000" i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/>
              </a:rPr>
              <a:t>-Твоему сыну пригодится, когда он захочет принести тебя сюда…</a:t>
            </a:r>
            <a:r>
              <a:rPr lang="ru-RU" sz="4000" b="0" dirty="0">
                <a:solidFill>
                  <a:schemeClr val="accent1">
                    <a:lumMod val="75000"/>
                  </a:schemeClr>
                </a:solidFill>
                <a:effectLst/>
                <a:latin typeface="Open Sans"/>
              </a:rPr>
              <a:t/>
            </a:r>
            <a:br>
              <a:rPr lang="ru-RU" sz="4000" b="0" dirty="0">
                <a:solidFill>
                  <a:schemeClr val="accent1">
                    <a:lumMod val="75000"/>
                  </a:schemeClr>
                </a:solidFill>
                <a:effectLst/>
                <a:latin typeface="Open Sans"/>
              </a:rPr>
            </a:b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 descr="C:\Users\Dell\Downloads\maxresdefault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4018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126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 Обсуждение названия притчи.                                                     -  Обсуждение основной идеи и смысла истории.                                             - Притча без окончания – обсуждение, чем она могла бы закончиться.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412776"/>
            <a:ext cx="4392488" cy="51845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916832"/>
            <a:ext cx="4284913" cy="4752528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1.   К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ак название притчи отражает её содержание?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2. Какое название могло быть у этой притчи?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3. О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чем эта притча?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4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О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чем забыл сын? (обязанность «чтить отца и мать» не кончается, когда родители стареют)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 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чём заключается ответственность родителей и детей друг перед  другом?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6. Как можно закончить эту притчу? Что произошло дальше?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453650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72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560" y="5589240"/>
            <a:ext cx="7992888" cy="100811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Персидская поговорка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640959" cy="5040560"/>
          </a:xfrm>
        </p:spPr>
        <p:txBody>
          <a:bodyPr/>
          <a:lstStyle/>
          <a:p>
            <a:pPr marL="182880" indent="0">
              <a:buNone/>
            </a:pPr>
            <a:r>
              <a:rPr lang="ru-RU" b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«Хочешь знать, как будут относиться к тебе дети в дни твоей старости – оглянись на то, как ты относишься к своим родителям».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47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170</TotalTime>
  <Words>115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Растим добро Нравственное воспитание младших школьников через активные формы обучения «ПРИТЧИ»  Подготовила: учитель начальных классов  Линднер Татьяна Дмитриевна, КОУ ВО «Новоосиновская школа-интренат» </vt:lpstr>
      <vt:lpstr>Презентация PowerPoint</vt:lpstr>
      <vt:lpstr>Презентация PowerPoint</vt:lpstr>
      <vt:lpstr>Притча: «Корзину-то возьми».</vt:lpstr>
      <vt:lpstr>Усадил он отца в корзину и отнёс высоко в горы. </vt:lpstr>
      <vt:lpstr>Презентация PowerPoint</vt:lpstr>
      <vt:lpstr>- На что она мне? -Твоему сыну пригодится, когда он захочет принести тебя сюда… </vt:lpstr>
      <vt:lpstr>- Обсуждение названия притчи.                                                     -  Обсуждение основной идеи и смысла истории.                                             - Притча без окончания – обсуждение, чем она могла бы закончиться.</vt:lpstr>
      <vt:lpstr>«Хочешь знать, как будут относиться к тебе дети в дни твоей старости – оглянись на то, как ты относишься к своим родителям».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Растим добро</dc:title>
  <dc:creator>Dell</dc:creator>
  <cp:lastModifiedBy>Dell</cp:lastModifiedBy>
  <cp:revision>15</cp:revision>
  <dcterms:created xsi:type="dcterms:W3CDTF">2022-10-18T13:07:08Z</dcterms:created>
  <dcterms:modified xsi:type="dcterms:W3CDTF">2022-11-01T15:08:31Z</dcterms:modified>
</cp:coreProperties>
</file>