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12" r:id="rId2"/>
    <p:sldId id="311" r:id="rId3"/>
    <p:sldId id="292" r:id="rId4"/>
    <p:sldId id="274" r:id="rId5"/>
    <p:sldId id="293" r:id="rId6"/>
    <p:sldId id="294" r:id="rId7"/>
    <p:sldId id="295" r:id="rId8"/>
    <p:sldId id="297" r:id="rId9"/>
    <p:sldId id="299" r:id="rId10"/>
    <p:sldId id="307" r:id="rId11"/>
    <p:sldId id="298" r:id="rId12"/>
    <p:sldId id="314" r:id="rId13"/>
    <p:sldId id="321" r:id="rId14"/>
    <p:sldId id="315" r:id="rId15"/>
    <p:sldId id="279" r:id="rId16"/>
    <p:sldId id="313" r:id="rId17"/>
    <p:sldId id="316" r:id="rId18"/>
    <p:sldId id="323" r:id="rId19"/>
    <p:sldId id="305" r:id="rId20"/>
    <p:sldId id="304" r:id="rId21"/>
    <p:sldId id="306" r:id="rId22"/>
    <p:sldId id="318" r:id="rId23"/>
    <p:sldId id="319" r:id="rId24"/>
    <p:sldId id="308" r:id="rId25"/>
    <p:sldId id="324" r:id="rId26"/>
    <p:sldId id="310" r:id="rId27"/>
    <p:sldId id="32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3366CC"/>
    <a:srgbClr val="0033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9767" autoAdjust="0"/>
  </p:normalViewPr>
  <p:slideViewPr>
    <p:cSldViewPr snapToGrid="0">
      <p:cViewPr varScale="1">
        <p:scale>
          <a:sx n="76" d="100"/>
          <a:sy n="76" d="100"/>
        </p:scale>
        <p:origin x="-90" y="-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EB14B-C241-43A9-B9FA-1245D0334B0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6D091-CA0A-4918-AC37-E634985A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29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9106E-7A36-4C28-95B9-A134C5856D1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0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58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24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511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735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739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43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6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5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178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9EAAD-FE6E-4C87-8D1D-69086B2BCB72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A0BF0-F271-4893-A56F-856D7FFBE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97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924676" y="438069"/>
            <a:ext cx="6517758" cy="18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/>
            </a:glow>
            <a:outerShdw blurRad="203200" dist="381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2741587" y="779391"/>
            <a:ext cx="6517758" cy="18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/>
            </a:glow>
            <a:outerShdw blurRad="203200" dist="381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886559" y="5095603"/>
            <a:ext cx="2010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Нижний Новгород</a:t>
            </a:r>
          </a:p>
          <a:p>
            <a:pPr algn="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2023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176" y="2332814"/>
            <a:ext cx="4732290" cy="35596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-25055" y="1139107"/>
            <a:ext cx="12217055" cy="145301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402390" y="1265528"/>
            <a:ext cx="113872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Компьютерная презентация практических достижений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профессиональной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деятельности педагога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37899" y="248227"/>
            <a:ext cx="8516203" cy="830997"/>
          </a:xfrm>
          <a:prstGeom prst="rect">
            <a:avLst/>
          </a:prstGeom>
          <a:noFill/>
          <a:ln>
            <a:noFill/>
          </a:ln>
          <a:effectLst>
            <a:outerShdw blurRad="38100" dist="38100" dir="2400000" algn="tl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Муниципальное Автономное </a:t>
            </a:r>
          </a:p>
          <a:p>
            <a:pPr lvl="0"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Общеобразовательное учреждение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«Лицей №82»</a:t>
            </a:r>
          </a:p>
        </p:txBody>
      </p:sp>
    </p:spTree>
    <p:extLst>
      <p:ext uri="{BB962C8B-B14F-4D97-AF65-F5344CB8AC3E}">
        <p14:creationId xmlns:p14="http://schemas.microsoft.com/office/powerpoint/2010/main" val="399554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8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773606" y="429207"/>
            <a:ext cx="75010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Основные направления воспитания 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– тематические блоки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1269963" y="1754191"/>
            <a:ext cx="9652073" cy="39015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48555" y="2049871"/>
            <a:ext cx="862607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Внеурочная деятельность организуется </a:t>
            </a:r>
            <a:endParaRPr lang="ru-RU" sz="2800" b="1" u="sng" dirty="0" smtClean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Verdana" panose="020B0604030504040204" pitchFamily="34" charset="0"/>
            </a:endParaRPr>
          </a:p>
          <a:p>
            <a:r>
              <a:rPr lang="ru-RU" sz="2800" b="1" u="sng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по </a:t>
            </a:r>
            <a:r>
              <a:rPr lang="ru-RU" sz="2800" b="1" u="sng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пяти направлениям</a:t>
            </a:r>
            <a:r>
              <a:rPr lang="ru-RU" sz="2800" b="1" u="sng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:</a:t>
            </a:r>
          </a:p>
          <a:p>
            <a:endParaRPr lang="ru-RU" sz="2400" b="1" dirty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Verdana" panose="020B0604030504040204" pitchFamily="34" charset="0"/>
            </a:endParaRPr>
          </a:p>
          <a:p>
            <a:r>
              <a:rPr lang="ru-RU" sz="2400" b="1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· </a:t>
            </a: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 интеллектуальное</a:t>
            </a: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социальное;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духовно-нравственное;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бщекультурное;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Verdana" panose="020B0604030504040204" pitchFamily="34" charset="0"/>
              </a:rPr>
              <a:t>портивно-оздоровительное.</a:t>
            </a:r>
          </a:p>
        </p:txBody>
      </p:sp>
    </p:spTree>
    <p:extLst>
      <p:ext uri="{BB962C8B-B14F-4D97-AF65-F5344CB8AC3E}">
        <p14:creationId xmlns:p14="http://schemas.microsoft.com/office/powerpoint/2010/main" val="164607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5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80030" y="5314487"/>
            <a:ext cx="9915118" cy="9253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980030" y="4444182"/>
            <a:ext cx="9915119" cy="891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980030" y="2927971"/>
            <a:ext cx="9915119" cy="151297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7"/>
          <p:cNvSpPr/>
          <p:nvPr/>
        </p:nvSpPr>
        <p:spPr>
          <a:xfrm>
            <a:off x="1337971" y="4547759"/>
            <a:ext cx="9470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Исследовательские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(Проекты МДО, Всероссийский урок «</a:t>
            </a:r>
            <a:r>
              <a:rPr lang="ru-RU" sz="2000" b="1" i="1" dirty="0">
                <a:solidFill>
                  <a:srgbClr val="002060"/>
                </a:solidFill>
              </a:rPr>
              <a:t>Эколята»)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337971" y="5446357"/>
            <a:ext cx="7531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70C0"/>
                </a:solidFill>
              </a:rPr>
              <a:t>Игровые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(Весёлые старты, Дни рождения класса)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0342" y="3034789"/>
            <a:ext cx="9614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bg1"/>
                </a:solidFill>
              </a:rPr>
              <a:t>Социальные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i="1" dirty="0">
                <a:solidFill>
                  <a:schemeClr val="bg1"/>
                </a:solidFill>
              </a:rPr>
              <a:t>(«Театр на столе», «Масленичные посиделки», «Святочное </a:t>
            </a:r>
            <a:r>
              <a:rPr lang="ru-RU" sz="2000" b="1" i="1" dirty="0" smtClean="0">
                <a:solidFill>
                  <a:schemeClr val="bg1"/>
                </a:solidFill>
              </a:rPr>
              <a:t>    </a:t>
            </a:r>
          </a:p>
          <a:p>
            <a:r>
              <a:rPr lang="ru-RU" sz="2000" b="1" i="1" dirty="0">
                <a:solidFill>
                  <a:schemeClr val="bg1"/>
                </a:solidFill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</a:rPr>
              <a:t>                гулянье»,</a:t>
            </a:r>
            <a:r>
              <a:rPr lang="en-US" sz="2000" b="1" i="1" dirty="0" smtClean="0">
                <a:solidFill>
                  <a:schemeClr val="bg1"/>
                </a:solidFill>
              </a:rPr>
              <a:t>  </a:t>
            </a:r>
            <a:r>
              <a:rPr lang="ru-RU" sz="2000" b="1" i="1" dirty="0" smtClean="0">
                <a:solidFill>
                  <a:schemeClr val="bg1"/>
                </a:solidFill>
              </a:rPr>
              <a:t>театрализованные </a:t>
            </a:r>
            <a:r>
              <a:rPr lang="ru-RU" sz="2000" b="1" i="1" dirty="0">
                <a:solidFill>
                  <a:schemeClr val="bg1"/>
                </a:solidFill>
              </a:rPr>
              <a:t>постановки, фестиваль «День </a:t>
            </a:r>
            <a:r>
              <a:rPr lang="ru-RU" sz="2000" b="1" i="1" dirty="0" smtClean="0">
                <a:solidFill>
                  <a:schemeClr val="bg1"/>
                </a:solidFill>
              </a:rPr>
              <a:t>цвета»</a:t>
            </a:r>
            <a:r>
              <a:rPr lang="en-US" sz="2000" b="1" i="1" dirty="0" smtClean="0">
                <a:solidFill>
                  <a:schemeClr val="bg1"/>
                </a:solidFill>
              </a:rPr>
              <a:t>, </a:t>
            </a:r>
            <a:r>
              <a:rPr lang="ru-RU" sz="2000" b="1" i="1" dirty="0" smtClean="0">
                <a:solidFill>
                  <a:schemeClr val="bg1"/>
                </a:solidFill>
              </a:rPr>
              <a:t>	«Видео-поздравления»)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80030" y="1123175"/>
            <a:ext cx="9915118" cy="18062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7"/>
          <p:cNvSpPr/>
          <p:nvPr/>
        </p:nvSpPr>
        <p:spPr>
          <a:xfrm>
            <a:off x="1337971" y="1453664"/>
            <a:ext cx="87543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bg1"/>
                </a:solidFill>
              </a:rPr>
              <a:t>Интеллектуальные </a:t>
            </a:r>
            <a:r>
              <a:rPr lang="ru-RU" sz="2000" b="1" i="1" dirty="0" smtClean="0">
                <a:solidFill>
                  <a:schemeClr val="bg1"/>
                </a:solidFill>
              </a:rPr>
              <a:t>(«Своя </a:t>
            </a:r>
            <a:r>
              <a:rPr lang="ru-RU" sz="2000" b="1" i="1" dirty="0">
                <a:solidFill>
                  <a:schemeClr val="bg1"/>
                </a:solidFill>
              </a:rPr>
              <a:t>игра</a:t>
            </a:r>
            <a:r>
              <a:rPr lang="ru-RU" sz="2000" b="1" i="1" dirty="0" smtClean="0">
                <a:solidFill>
                  <a:schemeClr val="bg1"/>
                </a:solidFill>
              </a:rPr>
              <a:t>»</a:t>
            </a:r>
            <a:r>
              <a:rPr lang="en-US" sz="2000" b="1" i="1" dirty="0" smtClean="0">
                <a:solidFill>
                  <a:schemeClr val="bg1"/>
                </a:solidFill>
              </a:rPr>
              <a:t>,</a:t>
            </a:r>
            <a:r>
              <a:rPr lang="ru-RU" sz="2000" b="1" i="1" dirty="0" smtClean="0">
                <a:solidFill>
                  <a:schemeClr val="bg1"/>
                </a:solidFill>
              </a:rPr>
              <a:t>«Математический </a:t>
            </a:r>
            <a:r>
              <a:rPr lang="ru-RU" sz="2000" b="1" i="1" dirty="0">
                <a:solidFill>
                  <a:schemeClr val="bg1"/>
                </a:solidFill>
              </a:rPr>
              <a:t>калейдоскоп», «Математический театр», </a:t>
            </a:r>
            <a:r>
              <a:rPr lang="ru-RU" sz="2000" b="1" i="1" dirty="0" smtClean="0">
                <a:solidFill>
                  <a:schemeClr val="bg1"/>
                </a:solidFill>
              </a:rPr>
              <a:t>«</a:t>
            </a:r>
            <a:r>
              <a:rPr lang="ru-RU" sz="2000" b="1" i="1" dirty="0">
                <a:solidFill>
                  <a:schemeClr val="bg1"/>
                </a:solidFill>
              </a:rPr>
              <a:t>Игра на 5», «Задача дня»,      «День </a:t>
            </a:r>
            <a:r>
              <a:rPr lang="ru-RU" sz="2000" b="1" i="1" dirty="0" smtClean="0">
                <a:solidFill>
                  <a:schemeClr val="bg1"/>
                </a:solidFill>
              </a:rPr>
              <a:t>ученика»</a:t>
            </a:r>
            <a:r>
              <a:rPr lang="en-US" sz="2000" b="1" i="1" dirty="0" smtClean="0">
                <a:solidFill>
                  <a:schemeClr val="bg1"/>
                </a:solidFill>
              </a:rPr>
              <a:t>, </a:t>
            </a:r>
            <a:r>
              <a:rPr lang="ru-RU" sz="2000" b="1" i="1" dirty="0">
                <a:solidFill>
                  <a:schemeClr val="bg1"/>
                </a:solidFill>
              </a:rPr>
              <a:t>«Видеотрансляции»  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36739" y="379103"/>
            <a:ext cx="5255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Наши классные проекты:</a:t>
            </a:r>
          </a:p>
        </p:txBody>
      </p:sp>
    </p:spTree>
    <p:extLst>
      <p:ext uri="{BB962C8B-B14F-4D97-AF65-F5344CB8AC3E}">
        <p14:creationId xmlns:p14="http://schemas.microsoft.com/office/powerpoint/2010/main" val="90540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3" grpId="0" animBg="1"/>
      <p:bldP spid="15" grpId="0"/>
      <p:bldP spid="18" grpId="0"/>
      <p:bldP spid="7" grpId="0"/>
      <p:bldP spid="10" grpId="0" animBg="1"/>
      <p:bldP spid="12" grpId="0"/>
      <p:bldP spid="1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5711" y="218064"/>
            <a:ext cx="8311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Интеллектуальные проекты «Своя игра»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212" y="3741067"/>
            <a:ext cx="4803886" cy="270218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1" y="825865"/>
            <a:ext cx="4803886" cy="270218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1" y="3733170"/>
            <a:ext cx="4803886" cy="270218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90" y="827653"/>
            <a:ext cx="4849008" cy="272756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622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855" y="3743582"/>
            <a:ext cx="4712560" cy="26508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0" y="3733171"/>
            <a:ext cx="4794635" cy="26969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5711" y="218064"/>
            <a:ext cx="5911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Интеллектуальные проекты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2114017" y="6209731"/>
            <a:ext cx="3845278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«Математический театр.»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4" name="Прямоугольник 3"/>
          <p:cNvSpPr/>
          <p:nvPr/>
        </p:nvSpPr>
        <p:spPr>
          <a:xfrm>
            <a:off x="8076567" y="6209731"/>
            <a:ext cx="3051217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«Супер-Своя игра»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1" y="827652"/>
            <a:ext cx="4849008" cy="2727567"/>
          </a:xfrm>
          <a:prstGeom prst="rect">
            <a:avLst/>
          </a:prstGeom>
        </p:spPr>
      </p:pic>
      <p:sp>
        <p:nvSpPr>
          <p:cNvPr id="10" name="Прямоугольник 3"/>
          <p:cNvSpPr/>
          <p:nvPr/>
        </p:nvSpPr>
        <p:spPr>
          <a:xfrm>
            <a:off x="2908078" y="3259519"/>
            <a:ext cx="3051217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«Видеотрансляции»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855" y="827652"/>
            <a:ext cx="4884820" cy="2747711"/>
          </a:xfrm>
          <a:prstGeom prst="rect">
            <a:avLst/>
          </a:prstGeom>
        </p:spPr>
      </p:pic>
      <p:sp>
        <p:nvSpPr>
          <p:cNvPr id="11" name="Прямоугольник 3"/>
          <p:cNvSpPr/>
          <p:nvPr/>
        </p:nvSpPr>
        <p:spPr>
          <a:xfrm>
            <a:off x="7282506" y="3259519"/>
            <a:ext cx="3845278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«Задача дня-</a:t>
            </a:r>
            <a:r>
              <a:rPr lang="ru-RU" b="1" dirty="0" err="1" smtClean="0">
                <a:solidFill>
                  <a:schemeClr val="bg1"/>
                </a:solidFill>
                <a:latin typeface="Circe"/>
              </a:rPr>
              <a:t>Петесрсон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 Л.Г.»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344245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/>
      <p:bldP spid="12" grpId="0" animBg="1"/>
      <p:bldP spid="14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789582"/>
            <a:ext cx="4825291" cy="271422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3734115"/>
            <a:ext cx="4814558" cy="270818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05" y="789582"/>
            <a:ext cx="4825293" cy="271422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019873" y="3225267"/>
            <a:ext cx="3916907" cy="400110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«</a:t>
            </a:r>
            <a:r>
              <a:rPr lang="ru-RU" sz="2000" b="1" dirty="0">
                <a:solidFill>
                  <a:schemeClr val="bg1"/>
                </a:solidFill>
              </a:rPr>
              <a:t>Математический калейдоскоп</a:t>
            </a:r>
            <a:r>
              <a:rPr lang="ru-RU" sz="2000" b="1" dirty="0" smtClean="0">
                <a:solidFill>
                  <a:schemeClr val="bg1"/>
                </a:solidFill>
              </a:rPr>
              <a:t>»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310995" y="3256045"/>
            <a:ext cx="1832570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irce"/>
              </a:rPr>
              <a:t>«Задача дня»</a:t>
            </a:r>
          </a:p>
        </p:txBody>
      </p:sp>
      <p:sp>
        <p:nvSpPr>
          <p:cNvPr id="19" name="Прямоугольник 3"/>
          <p:cNvSpPr/>
          <p:nvPr/>
        </p:nvSpPr>
        <p:spPr>
          <a:xfrm>
            <a:off x="4424045" y="6216448"/>
            <a:ext cx="1512735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irce"/>
              </a:rPr>
              <a:t>«Игра на 5»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540" y="3734114"/>
            <a:ext cx="4814558" cy="270818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8" name="Прямоугольник 3"/>
          <p:cNvSpPr/>
          <p:nvPr/>
        </p:nvSpPr>
        <p:spPr>
          <a:xfrm>
            <a:off x="9116704" y="6216448"/>
            <a:ext cx="2026861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irce"/>
              </a:rPr>
              <a:t>«День ученика»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711" y="218064"/>
            <a:ext cx="5807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Интеллектуальные проекты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3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6" grpId="0" animBg="1"/>
      <p:bldP spid="4" grpId="0" animBg="1"/>
      <p:bldP spid="19" grpId="0" animBg="1"/>
      <p:bldP spid="18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5711" y="218064"/>
            <a:ext cx="4519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Социальные проекты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827654"/>
            <a:ext cx="4821218" cy="271193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73" y="812021"/>
            <a:ext cx="4876800" cy="274320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696495" y="839191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irce"/>
              </a:rPr>
              <a:t>«Театр </a:t>
            </a:r>
            <a:r>
              <a:rPr lang="ru-RU" b="1" dirty="0">
                <a:solidFill>
                  <a:schemeClr val="bg1"/>
                </a:solidFill>
                <a:latin typeface="Circe"/>
              </a:rPr>
              <a:t>на столе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30045" y="3233373"/>
            <a:ext cx="3354464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</a:t>
            </a:r>
            <a:r>
              <a:rPr lang="ru-RU" b="1" dirty="0">
                <a:solidFill>
                  <a:schemeClr val="bg1"/>
                </a:solidFill>
                <a:latin typeface="Circe"/>
              </a:rPr>
              <a:t>Масленичные посиделки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3733169"/>
            <a:ext cx="4817925" cy="271008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3452623" y="6164493"/>
            <a:ext cx="2534014" cy="400110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«</a:t>
            </a:r>
            <a:r>
              <a:rPr lang="ru-RU" sz="2000" b="1" dirty="0" smtClean="0">
                <a:solidFill>
                  <a:schemeClr val="bg1"/>
                </a:solidFill>
              </a:rPr>
              <a:t>Святочное гулянье</a:t>
            </a:r>
            <a:r>
              <a:rPr lang="ru-RU" sz="2000" b="1" dirty="0">
                <a:solidFill>
                  <a:schemeClr val="bg1"/>
                </a:solidFill>
              </a:rPr>
              <a:t>»</a:t>
            </a:r>
            <a:endParaRPr lang="ru-RU" sz="2000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73" y="3733169"/>
            <a:ext cx="4817925" cy="271008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8" name="Прямоугольник 3"/>
          <p:cNvSpPr/>
          <p:nvPr/>
        </p:nvSpPr>
        <p:spPr>
          <a:xfrm>
            <a:off x="9364697" y="6195271"/>
            <a:ext cx="1778868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irce"/>
              </a:rPr>
              <a:t>«День цвета»</a:t>
            </a:r>
          </a:p>
        </p:txBody>
      </p:sp>
    </p:spTree>
    <p:extLst>
      <p:ext uri="{BB962C8B-B14F-4D97-AF65-F5344CB8AC3E}">
        <p14:creationId xmlns:p14="http://schemas.microsoft.com/office/powerpoint/2010/main" val="366484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/>
      <p:bldP spid="2" grpId="0"/>
      <p:bldP spid="4" grpId="0" animBg="1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1" y="3733170"/>
            <a:ext cx="4817926" cy="271008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1" y="827654"/>
            <a:ext cx="4849009" cy="272756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9" name="Прямоугольник 3"/>
          <p:cNvSpPr/>
          <p:nvPr/>
        </p:nvSpPr>
        <p:spPr>
          <a:xfrm>
            <a:off x="2901230" y="3259519"/>
            <a:ext cx="3051217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«День рождения класса»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20" name="Прямоугольник 3"/>
          <p:cNvSpPr/>
          <p:nvPr/>
        </p:nvSpPr>
        <p:spPr>
          <a:xfrm>
            <a:off x="4861066" y="6209731"/>
            <a:ext cx="1091381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«Квест»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711" y="218064"/>
            <a:ext cx="4519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Социальные проекты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267" y="827653"/>
            <a:ext cx="4855752" cy="2727567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267" y="3733169"/>
            <a:ext cx="4824626" cy="2710083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1" name="Прямоугольник 3"/>
          <p:cNvSpPr/>
          <p:nvPr/>
        </p:nvSpPr>
        <p:spPr>
          <a:xfrm>
            <a:off x="8138538" y="2982520"/>
            <a:ext cx="3051217" cy="646331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«День 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Отца» видео-поздравление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5" name="Прямоугольник 3"/>
          <p:cNvSpPr/>
          <p:nvPr/>
        </p:nvSpPr>
        <p:spPr>
          <a:xfrm>
            <a:off x="8138538" y="5932732"/>
            <a:ext cx="3051217" cy="646331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«День 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Матери» видео-поздравление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34093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9" grpId="0" animBg="1"/>
      <p:bldP spid="20" grpId="0" animBg="1"/>
      <p:bldP spid="12" grpId="0"/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5711" y="218064"/>
            <a:ext cx="5904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Исследовательские проекты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789582"/>
            <a:ext cx="4814558" cy="270818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" y="3734115"/>
            <a:ext cx="4823674" cy="271331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539" y="3739242"/>
            <a:ext cx="4814559" cy="270818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8" name="Прямоугольник 3"/>
          <p:cNvSpPr/>
          <p:nvPr/>
        </p:nvSpPr>
        <p:spPr>
          <a:xfrm>
            <a:off x="7301552" y="6205074"/>
            <a:ext cx="3842013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Всероссийский урок «Эколята»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3903260" y="6205074"/>
            <a:ext cx="2029135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Проекты «МДО»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064" y="789582"/>
            <a:ext cx="4792034" cy="269551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85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/>
      <p:bldP spid="18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87857" y="1167159"/>
            <a:ext cx="8775510" cy="5042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-2" y="302864"/>
            <a:ext cx="10922039" cy="864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75" y="827654"/>
            <a:ext cx="4817924" cy="271008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75" y="3733171"/>
            <a:ext cx="4817923" cy="271008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8" name="Прямоугольник 3"/>
          <p:cNvSpPr/>
          <p:nvPr/>
        </p:nvSpPr>
        <p:spPr>
          <a:xfrm>
            <a:off x="8242126" y="6209731"/>
            <a:ext cx="2901439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«Весёлые 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старты 2»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711" y="218064"/>
            <a:ext cx="3751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Игровые проекты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41" y="827654"/>
            <a:ext cx="4824624" cy="2710082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93" y="3750139"/>
            <a:ext cx="4801372" cy="2700772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3" name="Прямоугольник 3"/>
          <p:cNvSpPr/>
          <p:nvPr/>
        </p:nvSpPr>
        <p:spPr>
          <a:xfrm>
            <a:off x="3156559" y="3255392"/>
            <a:ext cx="2787745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Весёлая перемена»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4" name="Прямоугольник 3"/>
          <p:cNvSpPr/>
          <p:nvPr/>
        </p:nvSpPr>
        <p:spPr>
          <a:xfrm>
            <a:off x="8091814" y="3241775"/>
            <a:ext cx="2941105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«Весёлые 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старты 1»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  <p:sp>
        <p:nvSpPr>
          <p:cNvPr id="15" name="Прямоугольник 3"/>
          <p:cNvSpPr/>
          <p:nvPr/>
        </p:nvSpPr>
        <p:spPr>
          <a:xfrm>
            <a:off x="1163377" y="5932732"/>
            <a:ext cx="4929747" cy="646331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«День рождения класса» спортивные соревнования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2941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8" grpId="0" animBg="1"/>
      <p:bldP spid="12" grpId="0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90389" y="1755881"/>
            <a:ext cx="9531648" cy="41939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6"/>
          <p:cNvSpPr/>
          <p:nvPr/>
        </p:nvSpPr>
        <p:spPr>
          <a:xfrm>
            <a:off x="1828800" y="2086042"/>
            <a:ext cx="890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  Диапозон </a:t>
            </a:r>
            <a:r>
              <a:rPr lang="ru-RU" sz="2000" b="1" dirty="0">
                <a:solidFill>
                  <a:schemeClr val="bg1"/>
                </a:solidFill>
              </a:rPr>
              <a:t>личного вклада представлен единой системой в </a:t>
            </a:r>
            <a:r>
              <a:rPr lang="ru-RU" sz="2000" b="1" dirty="0" smtClean="0">
                <a:solidFill>
                  <a:schemeClr val="bg1"/>
                </a:solidFill>
              </a:rPr>
              <a:t>развитие </a:t>
            </a:r>
            <a:r>
              <a:rPr lang="ru-RU" sz="2000" b="1" dirty="0">
                <a:solidFill>
                  <a:schemeClr val="bg1"/>
                </a:solidFill>
              </a:rPr>
              <a:t>творческих способностей учащихся, </a:t>
            </a:r>
            <a:r>
              <a:rPr lang="ru-RU" sz="2000" b="1" dirty="0" smtClean="0">
                <a:solidFill>
                  <a:schemeClr val="bg1"/>
                </a:solidFill>
              </a:rPr>
              <a:t>в формировании </a:t>
            </a:r>
            <a:r>
              <a:rPr lang="ru-RU" sz="2000" b="1" dirty="0">
                <a:solidFill>
                  <a:schemeClr val="bg1"/>
                </a:solidFill>
              </a:rPr>
              <a:t>активной гражданской позиции учащихся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Его </a:t>
            </a:r>
            <a:r>
              <a:rPr lang="ru-RU" sz="2000" b="1" dirty="0">
                <a:solidFill>
                  <a:schemeClr val="bg1"/>
                </a:solidFill>
              </a:rPr>
              <a:t>новизна заключается в использовании </a:t>
            </a:r>
            <a:r>
              <a:rPr lang="ru-RU" sz="2000" b="1" dirty="0" smtClean="0">
                <a:solidFill>
                  <a:schemeClr val="bg1"/>
                </a:solidFill>
              </a:rPr>
              <a:t>форм </a:t>
            </a:r>
            <a:r>
              <a:rPr lang="ru-RU" sz="2000" b="1" dirty="0">
                <a:solidFill>
                  <a:schemeClr val="bg1"/>
                </a:solidFill>
              </a:rPr>
              <a:t>и методов, стимулирующих детей к использованию игр, создание ситуаций, побуждающих к творческим действиям; интегративность, в соответствии с которой целенаправленная работа </a:t>
            </a:r>
            <a:r>
              <a:rPr lang="ru-RU" sz="2000" b="1" dirty="0" smtClean="0">
                <a:solidFill>
                  <a:schemeClr val="bg1"/>
                </a:solidFill>
              </a:rPr>
              <a:t>включается </a:t>
            </a:r>
            <a:r>
              <a:rPr lang="ru-RU" sz="2000" b="1" dirty="0">
                <a:solidFill>
                  <a:schemeClr val="bg1"/>
                </a:solidFill>
              </a:rPr>
              <a:t>в целостный педагогический процесс.</a:t>
            </a:r>
          </a:p>
        </p:txBody>
      </p:sp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99454" y="379103"/>
            <a:ext cx="9651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Диапазон личного вклада педагога в развитие 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образования и степень его новизны.</a:t>
            </a:r>
          </a:p>
        </p:txBody>
      </p:sp>
    </p:spTree>
    <p:extLst>
      <p:ext uri="{BB962C8B-B14F-4D97-AF65-F5344CB8AC3E}">
        <p14:creationId xmlns:p14="http://schemas.microsoft.com/office/powerpoint/2010/main" val="297369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5054" y="1167157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3381083" y="2800107"/>
            <a:ext cx="7515902" cy="2761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247" y="1049381"/>
            <a:ext cx="2890747" cy="412434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64203" y="1042577"/>
            <a:ext cx="5134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</a:rPr>
              <a:t>Коновалова 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Надежда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Федоровна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4203" y="2951181"/>
            <a:ext cx="522766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Образование –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высшее,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ГГПИ им.М.Горького,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педагогический факультет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Специальность: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учитель начальных классов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Стаж педагогической  работы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– 39 </a:t>
            </a:r>
          </a:p>
          <a:p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8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758645" y="1672135"/>
            <a:ext cx="4859440" cy="47827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6"/>
          <p:cNvSpPr/>
          <p:nvPr/>
        </p:nvSpPr>
        <p:spPr>
          <a:xfrm>
            <a:off x="7021691" y="2353023"/>
            <a:ext cx="456650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Новизна проектной деятельности сегодняшнего времени в том, что современные технологии пришли на помощь в реализации проектов. И их большое преимущество в том, что они охватывают конкретную аудиторию и значительно сокращают время для обратной связи. А именно, речь о создании координационных групп в социальных сетях на время текущего проекта. 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136"/>
            <a:ext cx="6739852" cy="4782703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99454" y="379103"/>
            <a:ext cx="9651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Диапазон личного вклада педагога в развитие 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образования и степень его новизны.</a:t>
            </a:r>
          </a:p>
        </p:txBody>
      </p:sp>
    </p:spTree>
    <p:extLst>
      <p:ext uri="{BB962C8B-B14F-4D97-AF65-F5344CB8AC3E}">
        <p14:creationId xmlns:p14="http://schemas.microsoft.com/office/powerpoint/2010/main" val="390684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11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94" y="2233685"/>
            <a:ext cx="5179670" cy="4143737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43" y="2219485"/>
            <a:ext cx="5483888" cy="3354597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6300591" y="1453021"/>
            <a:ext cx="5361140" cy="7664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6"/>
          <p:cNvSpPr/>
          <p:nvPr/>
        </p:nvSpPr>
        <p:spPr>
          <a:xfrm>
            <a:off x="6588689" y="1487146"/>
            <a:ext cx="4972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Классный канал на </a:t>
            </a:r>
            <a:r>
              <a:rPr lang="en-US" b="1" dirty="0" err="1" smtClean="0">
                <a:solidFill>
                  <a:schemeClr val="bg1"/>
                </a:solidFill>
              </a:rPr>
              <a:t>Youtube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b="1" dirty="0">
                <a:solidFill>
                  <a:schemeClr val="bg1"/>
                </a:solidFill>
              </a:rPr>
              <a:t>https://www.youtube.com/@licey82_konovalova</a:t>
            </a:r>
          </a:p>
        </p:txBody>
      </p:sp>
      <p:sp>
        <p:nvSpPr>
          <p:cNvPr id="7" name="Rectangle 6"/>
          <p:cNvSpPr/>
          <p:nvPr/>
        </p:nvSpPr>
        <p:spPr>
          <a:xfrm>
            <a:off x="436981" y="1453020"/>
            <a:ext cx="6013923" cy="76646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6"/>
          <p:cNvSpPr/>
          <p:nvPr/>
        </p:nvSpPr>
        <p:spPr>
          <a:xfrm>
            <a:off x="538619" y="1487146"/>
            <a:ext cx="6175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Личный сайт </a:t>
            </a:r>
            <a:r>
              <a:rPr lang="ru-RU" b="1" dirty="0" smtClean="0">
                <a:solidFill>
                  <a:schemeClr val="bg1"/>
                </a:solidFill>
              </a:rPr>
              <a:t>педагога на </a:t>
            </a:r>
            <a:r>
              <a:rPr lang="ru-RU" b="1" dirty="0">
                <a:solidFill>
                  <a:schemeClr val="bg1"/>
                </a:solidFill>
              </a:rPr>
              <a:t>платформе </a:t>
            </a:r>
            <a:r>
              <a:rPr lang="ru-RU" b="1" dirty="0" smtClean="0">
                <a:solidFill>
                  <a:schemeClr val="bg1"/>
                </a:solidFill>
              </a:rPr>
              <a:t>инфоурок:</a:t>
            </a:r>
          </a:p>
          <a:p>
            <a:r>
              <a:rPr lang="en-US" b="1" dirty="0">
                <a:solidFill>
                  <a:schemeClr val="bg1"/>
                </a:solidFill>
              </a:rPr>
              <a:t>https://</a:t>
            </a:r>
            <a:r>
              <a:rPr lang="en-US" b="1" dirty="0" smtClean="0">
                <a:solidFill>
                  <a:schemeClr val="bg1"/>
                </a:solidFill>
              </a:rPr>
              <a:t>infourok.ru/user/konovalova-nadezhda-fyodorovna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" y="302864"/>
            <a:ext cx="11661733" cy="11501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63671" y="379103"/>
            <a:ext cx="10922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Транслируемость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практических достижений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профессиональной деятельности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педагогического работника </a:t>
            </a:r>
          </a:p>
        </p:txBody>
      </p:sp>
    </p:spTree>
    <p:extLst>
      <p:ext uri="{BB962C8B-B14F-4D97-AF65-F5344CB8AC3E}">
        <p14:creationId xmlns:p14="http://schemas.microsoft.com/office/powerpoint/2010/main" val="399743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7" grpId="0" animBg="1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6981" y="1453021"/>
            <a:ext cx="11048726" cy="5154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6"/>
          <p:cNvSpPr/>
          <p:nvPr/>
        </p:nvSpPr>
        <p:spPr>
          <a:xfrm>
            <a:off x="538619" y="1487146"/>
            <a:ext cx="1075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Личный сайт </a:t>
            </a:r>
            <a:r>
              <a:rPr lang="ru-RU" b="1" dirty="0" smtClean="0">
                <a:solidFill>
                  <a:schemeClr val="bg1"/>
                </a:solidFill>
              </a:rPr>
              <a:t>педагога на </a:t>
            </a:r>
            <a:r>
              <a:rPr lang="ru-RU" b="1" dirty="0">
                <a:solidFill>
                  <a:schemeClr val="bg1"/>
                </a:solidFill>
              </a:rPr>
              <a:t>платформе </a:t>
            </a:r>
            <a:r>
              <a:rPr lang="ru-RU" b="1" dirty="0" err="1" smtClean="0">
                <a:solidFill>
                  <a:schemeClr val="bg1"/>
                </a:solidFill>
              </a:rPr>
              <a:t>инфоурок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en-US" b="1" dirty="0" smtClean="0">
                <a:solidFill>
                  <a:schemeClr val="bg1"/>
                </a:solidFill>
              </a:rPr>
              <a:t>https</a:t>
            </a:r>
            <a:r>
              <a:rPr lang="en-US" b="1" dirty="0">
                <a:solidFill>
                  <a:schemeClr val="bg1"/>
                </a:solidFill>
              </a:rPr>
              <a:t>://</a:t>
            </a:r>
            <a:r>
              <a:rPr lang="en-US" b="1" dirty="0" smtClean="0">
                <a:solidFill>
                  <a:schemeClr val="bg1"/>
                </a:solidFill>
              </a:rPr>
              <a:t>infourok.ru/user/konovalova-nadezhda-fyodorovna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" y="302864"/>
            <a:ext cx="11661733" cy="11501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63671" y="379103"/>
            <a:ext cx="10922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Транслируемость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практических достижений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профессиональной деятельности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педагогического работника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991" y="2147365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62" y="2147365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501" y="2147365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4" y="2147365"/>
            <a:ext cx="2782022" cy="3937130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859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6981" y="1453021"/>
            <a:ext cx="11048726" cy="5154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6"/>
          <p:cNvSpPr/>
          <p:nvPr/>
        </p:nvSpPr>
        <p:spPr>
          <a:xfrm>
            <a:off x="538619" y="1487146"/>
            <a:ext cx="1075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Личный сайт </a:t>
            </a:r>
            <a:r>
              <a:rPr lang="ru-RU" b="1" dirty="0" smtClean="0">
                <a:solidFill>
                  <a:schemeClr val="bg1"/>
                </a:solidFill>
              </a:rPr>
              <a:t>педагога на </a:t>
            </a:r>
            <a:r>
              <a:rPr lang="ru-RU" b="1" dirty="0">
                <a:solidFill>
                  <a:schemeClr val="bg1"/>
                </a:solidFill>
              </a:rPr>
              <a:t>платформе </a:t>
            </a:r>
            <a:r>
              <a:rPr lang="ru-RU" b="1" dirty="0" err="1" smtClean="0">
                <a:solidFill>
                  <a:schemeClr val="bg1"/>
                </a:solidFill>
              </a:rPr>
              <a:t>инфоурок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en-US" b="1" dirty="0" smtClean="0">
                <a:solidFill>
                  <a:schemeClr val="bg1"/>
                </a:solidFill>
              </a:rPr>
              <a:t>https</a:t>
            </a:r>
            <a:r>
              <a:rPr lang="en-US" b="1" dirty="0">
                <a:solidFill>
                  <a:schemeClr val="bg1"/>
                </a:solidFill>
              </a:rPr>
              <a:t>://</a:t>
            </a:r>
            <a:r>
              <a:rPr lang="en-US" b="1" dirty="0" smtClean="0">
                <a:solidFill>
                  <a:schemeClr val="bg1"/>
                </a:solidFill>
              </a:rPr>
              <a:t>infourok.ru/user/konovalova-nadezhda-fyodorovna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" y="302864"/>
            <a:ext cx="11661733" cy="11501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63671" y="379103"/>
            <a:ext cx="10922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Транслируемость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практических достижений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профессиональной деятельности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педагогического работника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653" y="2145354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660" y="2145354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713" y="2145354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72" y="2145354"/>
            <a:ext cx="2787043" cy="393914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891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114" y="2150534"/>
            <a:ext cx="6916169" cy="3677506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-2" y="352424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2764" y="478769"/>
            <a:ext cx="92012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Сравнительные результаты диагностики</a:t>
            </a:r>
          </a:p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оммуникативной активности: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3"/>
          <p:cNvSpPr/>
          <p:nvPr/>
        </p:nvSpPr>
        <p:spPr>
          <a:xfrm>
            <a:off x="6538588" y="2574497"/>
            <a:ext cx="3156558" cy="369332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irce"/>
              </a:rPr>
              <a:t>«Входная 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диагностика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406453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114" y="2150534"/>
            <a:ext cx="6916169" cy="3677506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-2" y="352424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2764" y="478769"/>
            <a:ext cx="92012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Сравнительные результаты диагностики</a:t>
            </a:r>
          </a:p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оммуникативной активности: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3"/>
          <p:cNvSpPr/>
          <p:nvPr/>
        </p:nvSpPr>
        <p:spPr>
          <a:xfrm>
            <a:off x="6538588" y="2574497"/>
            <a:ext cx="3156558" cy="646331"/>
          </a:xfrm>
          <a:prstGeom prst="rect">
            <a:avLst/>
          </a:prstGeom>
          <a:solidFill>
            <a:srgbClr val="0070C0"/>
          </a:solidFill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irce"/>
              </a:rPr>
              <a:t>«Промежуточная диагностика</a:t>
            </a:r>
            <a:r>
              <a:rPr lang="ru-RU" b="1" dirty="0" smtClean="0">
                <a:solidFill>
                  <a:schemeClr val="bg1"/>
                </a:solidFill>
                <a:latin typeface="Circe"/>
              </a:rPr>
              <a:t>»</a:t>
            </a:r>
            <a:endParaRPr lang="ru-RU" b="1" dirty="0">
              <a:solidFill>
                <a:schemeClr val="bg1"/>
              </a:solidFill>
              <a:latin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35230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90389" y="1755881"/>
            <a:ext cx="9531648" cy="41939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6"/>
          <p:cNvSpPr/>
          <p:nvPr/>
        </p:nvSpPr>
        <p:spPr>
          <a:xfrm>
            <a:off x="1693432" y="2171296"/>
            <a:ext cx="92286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Результат </a:t>
            </a:r>
            <a:r>
              <a:rPr lang="ru-RU" sz="2000" b="1" dirty="0">
                <a:solidFill>
                  <a:schemeClr val="bg1"/>
                </a:solidFill>
              </a:rPr>
              <a:t>внеурочной деятельности - это </a:t>
            </a:r>
            <a:r>
              <a:rPr lang="ru-RU" sz="2000" b="1" dirty="0" smtClean="0">
                <a:solidFill>
                  <a:schemeClr val="bg1"/>
                </a:solidFill>
              </a:rPr>
              <a:t>умение применять в повседневной жизни знания </a:t>
            </a:r>
            <a:r>
              <a:rPr lang="ru-RU" sz="2000" b="1" dirty="0">
                <a:solidFill>
                  <a:schemeClr val="bg1"/>
                </a:solidFill>
              </a:rPr>
              <a:t>по конкретным </a:t>
            </a:r>
            <a:r>
              <a:rPr lang="ru-RU" sz="2000" b="1" dirty="0" smtClean="0">
                <a:solidFill>
                  <a:schemeClr val="bg1"/>
                </a:solidFill>
              </a:rPr>
              <a:t>дисциплинам</a:t>
            </a:r>
            <a:r>
              <a:rPr lang="en-US" sz="2000" b="1" dirty="0" smtClean="0">
                <a:solidFill>
                  <a:schemeClr val="bg1"/>
                </a:solidFill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использовать </a:t>
            </a:r>
            <a:r>
              <a:rPr lang="ru-RU" sz="2000" b="1" dirty="0" smtClean="0">
                <a:solidFill>
                  <a:schemeClr val="bg1"/>
                </a:solidFill>
              </a:rPr>
              <a:t>их в </a:t>
            </a:r>
            <a:r>
              <a:rPr lang="ru-RU" sz="2000" b="1" dirty="0">
                <a:solidFill>
                  <a:schemeClr val="bg1"/>
                </a:solidFill>
              </a:rPr>
              <a:t>дальнейшем </a:t>
            </a:r>
            <a:r>
              <a:rPr lang="ru-RU" sz="2000" b="1" dirty="0" smtClean="0">
                <a:solidFill>
                  <a:schemeClr val="bg1"/>
                </a:solidFill>
              </a:rPr>
              <a:t>обучении; высокий </a:t>
            </a:r>
            <a:r>
              <a:rPr lang="ru-RU" sz="2000" b="1" dirty="0">
                <a:solidFill>
                  <a:schemeClr val="bg1"/>
                </a:solidFill>
              </a:rPr>
              <a:t>уровень интеллектуальных умений, познавательной </a:t>
            </a:r>
            <a:r>
              <a:rPr lang="ru-RU" sz="2000" b="1" dirty="0" smtClean="0">
                <a:solidFill>
                  <a:schemeClr val="bg1"/>
                </a:solidFill>
              </a:rPr>
              <a:t>активности;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повышение </a:t>
            </a:r>
            <a:r>
              <a:rPr lang="ru-RU" sz="2000" b="1" dirty="0">
                <a:solidFill>
                  <a:schemeClr val="bg1"/>
                </a:solidFill>
              </a:rPr>
              <a:t>уровня психолого-педагогической культуры семьи в сфере детско-родительских </a:t>
            </a:r>
            <a:r>
              <a:rPr lang="ru-RU" sz="2000" b="1" dirty="0" smtClean="0">
                <a:solidFill>
                  <a:schemeClr val="bg1"/>
                </a:solidFill>
              </a:rPr>
              <a:t>отношений; умение </a:t>
            </a:r>
            <a:r>
              <a:rPr lang="ru-RU" sz="2000" b="1" dirty="0">
                <a:solidFill>
                  <a:schemeClr val="bg1"/>
                </a:solidFill>
              </a:rPr>
              <a:t>вступать в различные виды коммуникации и действовать в социуме с учетом позиции других людей ; р</a:t>
            </a:r>
            <a:r>
              <a:rPr lang="ru-RU" sz="2000" b="1" dirty="0" smtClean="0">
                <a:solidFill>
                  <a:schemeClr val="bg1"/>
                </a:solidFill>
              </a:rPr>
              <a:t>азвитие </a:t>
            </a:r>
            <a:r>
              <a:rPr lang="ru-RU" sz="2000" b="1" dirty="0">
                <a:solidFill>
                  <a:schemeClr val="bg1"/>
                </a:solidFill>
              </a:rPr>
              <a:t>творческих способностей </a:t>
            </a:r>
            <a:r>
              <a:rPr lang="ru-RU" sz="2000" b="1" dirty="0" smtClean="0">
                <a:solidFill>
                  <a:schemeClr val="bg1"/>
                </a:solidFill>
              </a:rPr>
              <a:t>учащихся; </a:t>
            </a:r>
            <a:r>
              <a:rPr lang="ru-RU" sz="2000" b="1" dirty="0">
                <a:solidFill>
                  <a:schemeClr val="bg1"/>
                </a:solidFill>
              </a:rPr>
              <a:t>сформированность активной гражданской позиции учащихся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   Ученик </a:t>
            </a:r>
            <a:r>
              <a:rPr lang="ru-RU" sz="2000" b="1" dirty="0">
                <a:solidFill>
                  <a:schemeClr val="bg1"/>
                </a:solidFill>
              </a:rPr>
              <a:t>должен обладать целостным социально-ориентированным взглядом на мир в его единстве и разнообразии природы, народов, культур, религий. </a:t>
            </a:r>
          </a:p>
        </p:txBody>
      </p:sp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403571" y="730642"/>
            <a:ext cx="1505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404854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19200" y="1752600"/>
            <a:ext cx="10274299" cy="4309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+mj-lt"/>
              <a:buAutoNum type="arabicPeriod"/>
            </a:pPr>
            <a:r>
              <a:rPr lang="ru-RU" b="1" dirty="0" smtClean="0"/>
              <a:t>Алексеева </a:t>
            </a:r>
            <a:r>
              <a:rPr lang="ru-RU" b="1" dirty="0"/>
              <a:t>Н. С. Активные формы работы с родителями / Классный руководитель. 2011. №7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 err="1"/>
              <a:t>Бондаревская</a:t>
            </a:r>
            <a:r>
              <a:rPr lang="ru-RU" b="1" dirty="0"/>
              <a:t> Е. В. Педагогика: Личность в гуманистических теориях и системах воспитания..— Волгоград, 2002.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/>
              <a:t>Выготский </a:t>
            </a:r>
            <a:r>
              <a:rPr lang="ru-RU" b="1" dirty="0" err="1"/>
              <a:t>Л.С.Воображение</a:t>
            </a:r>
            <a:r>
              <a:rPr lang="ru-RU" b="1" dirty="0"/>
              <a:t> и творчество в детском возрасте. – М., 1991.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 err="1"/>
              <a:t>Генералова</a:t>
            </a:r>
            <a:r>
              <a:rPr lang="ru-RU" b="1" dirty="0"/>
              <a:t> И.А. Театр : учебное пособие для детей / И.А. </a:t>
            </a:r>
            <a:r>
              <a:rPr lang="ru-RU" b="1" dirty="0" err="1"/>
              <a:t>Генералова</a:t>
            </a:r>
            <a:r>
              <a:rPr lang="ru-RU" b="1" dirty="0"/>
              <a:t>. – М.  </a:t>
            </a:r>
            <a:r>
              <a:rPr lang="ru-RU" b="1" dirty="0" err="1"/>
              <a:t>Баласс</a:t>
            </a:r>
            <a:r>
              <a:rPr lang="ru-RU" b="1" dirty="0"/>
              <a:t>, 2012.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/>
              <a:t>Давыдов В.Г. От детских игр к творческим играм и драматизациям / Театр и образование : Сб. научных трудов / В.Г. Давыдов. – М., 1992.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/>
              <a:t>Иванов И.П. Энциклопедия коллективных творческих дел / И. П. Иванов. — Новосибирск, 2003.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 err="1"/>
              <a:t>Караковский</a:t>
            </a:r>
            <a:r>
              <a:rPr lang="ru-RU" b="1" dirty="0"/>
              <a:t> В. А. Воспитание? Воспитание... Воспитание! / В. А.. </a:t>
            </a:r>
            <a:r>
              <a:rPr lang="ru-RU" b="1" dirty="0" err="1"/>
              <a:t>Караковский</a:t>
            </a:r>
            <a:r>
              <a:rPr lang="ru-RU" b="1" dirty="0"/>
              <a:t>,  Л. И. Новикова, Н. Л. Селиванова. — М., 2000.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/>
              <a:t>Отечество: гражданское и патриотическое воспитание / Т.М. </a:t>
            </a:r>
            <a:r>
              <a:rPr lang="ru-RU" b="1" dirty="0" err="1"/>
              <a:t>Кумицкая</a:t>
            </a:r>
            <a:r>
              <a:rPr lang="ru-RU" b="1" dirty="0"/>
              <a:t>, О.Е.Жиренко.-М.:ВАКО,2009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/>
              <a:t>Сергеев И.С. Как организовать проектную деятельность учащихся. – М., 2005</a:t>
            </a:r>
            <a:r>
              <a:rPr lang="ru-RU" b="1" dirty="0" smtClean="0"/>
              <a:t>.</a:t>
            </a:r>
            <a:r>
              <a:rPr lang="ru-RU" b="1" dirty="0"/>
              <a:t> 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 err="1"/>
              <a:t>Фесюкова</a:t>
            </a:r>
            <a:r>
              <a:rPr lang="ru-RU" b="1" dirty="0"/>
              <a:t> Л.Б. Воспитание сказкой. Харьков: Фолио,1996.</a:t>
            </a:r>
          </a:p>
          <a:p>
            <a:endParaRPr lang="ru-RU" b="1" dirty="0"/>
          </a:p>
        </p:txBody>
      </p:sp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911994" y="730642"/>
            <a:ext cx="2488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221871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4505" y="529012"/>
            <a:ext cx="10296394" cy="19086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02917" y="529011"/>
            <a:ext cx="9745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Тема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презентации: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lvl="0"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Система воспитательной работы 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lvl="0"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начальной  школе в рамках ФГОС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НОО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24395" y="3213466"/>
            <a:ext cx="5536503" cy="2761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888835" y="3245321"/>
            <a:ext cx="53720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«Замечательные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блестящие уроки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есть там, где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имеется еще что-то замечательное, кроме уроков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где 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имеются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 применяются самые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разнообразные формы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развития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учащихся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вне уроков".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			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В.А.Сухомлинский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495" y="2755725"/>
            <a:ext cx="4243848" cy="318160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856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635301" y="5001615"/>
            <a:ext cx="8286736" cy="1399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2635302" y="3468886"/>
            <a:ext cx="8286735" cy="1532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2635302" y="1755882"/>
            <a:ext cx="8286735" cy="17130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84767" y="1848047"/>
            <a:ext cx="800738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Научно-исследовательские условия:</a:t>
            </a:r>
          </a:p>
          <a:p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smtClean="0">
                <a:solidFill>
                  <a:schemeClr val="bg1"/>
                </a:solidFill>
              </a:rPr>
              <a:t>        1. Выготский </a:t>
            </a:r>
            <a:r>
              <a:rPr lang="ru-RU" i="1" dirty="0">
                <a:solidFill>
                  <a:schemeClr val="bg1"/>
                </a:solidFill>
              </a:rPr>
              <a:t>Л. </a:t>
            </a:r>
            <a:r>
              <a:rPr lang="ru-RU" i="1" dirty="0" smtClean="0">
                <a:solidFill>
                  <a:schemeClr val="bg1"/>
                </a:solidFill>
              </a:rPr>
              <a:t>С. «Педагогическая психология»</a:t>
            </a:r>
          </a:p>
          <a:p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smtClean="0">
                <a:solidFill>
                  <a:schemeClr val="bg1"/>
                </a:solidFill>
              </a:rPr>
              <a:t>        2</a:t>
            </a:r>
            <a:r>
              <a:rPr lang="ru-RU" i="1" dirty="0">
                <a:solidFill>
                  <a:schemeClr val="bg1"/>
                </a:solidFill>
              </a:rPr>
              <a:t>. Педагогическая система И. П. Иванова в современном контексте </a:t>
            </a:r>
            <a:endParaRPr lang="ru-RU" i="1" dirty="0" smtClean="0">
              <a:solidFill>
                <a:schemeClr val="bg1"/>
              </a:solidFill>
            </a:endParaRPr>
          </a:p>
          <a:p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smtClean="0">
                <a:solidFill>
                  <a:schemeClr val="bg1"/>
                </a:solidFill>
              </a:rPr>
              <a:t>            духовно-нравственного </a:t>
            </a:r>
            <a:r>
              <a:rPr lang="ru-RU" i="1" dirty="0">
                <a:solidFill>
                  <a:schemeClr val="bg1"/>
                </a:solidFill>
              </a:rPr>
              <a:t>воспитания </a:t>
            </a:r>
            <a:r>
              <a:rPr lang="ru-RU" i="1" dirty="0" smtClean="0">
                <a:solidFill>
                  <a:schemeClr val="bg1"/>
                </a:solidFill>
              </a:rPr>
              <a:t>школьников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         3</a:t>
            </a:r>
            <a:r>
              <a:rPr lang="ru-RU" i="1" dirty="0">
                <a:solidFill>
                  <a:schemeClr val="bg1"/>
                </a:solidFill>
              </a:rPr>
              <a:t>. </a:t>
            </a:r>
            <a:r>
              <a:rPr lang="ru-RU" i="1" dirty="0" err="1">
                <a:solidFill>
                  <a:schemeClr val="bg1"/>
                </a:solidFill>
              </a:rPr>
              <a:t>Амонашвили</a:t>
            </a:r>
            <a:r>
              <a:rPr lang="ru-RU" i="1" dirty="0">
                <a:solidFill>
                  <a:schemeClr val="bg1"/>
                </a:solidFill>
              </a:rPr>
              <a:t> Ш. А. </a:t>
            </a:r>
            <a:r>
              <a:rPr lang="ru-RU" i="1" dirty="0" smtClean="0">
                <a:solidFill>
                  <a:schemeClr val="bg1"/>
                </a:solidFill>
              </a:rPr>
              <a:t>«Здравствуйте</a:t>
            </a:r>
            <a:r>
              <a:rPr lang="ru-RU" i="1" dirty="0">
                <a:solidFill>
                  <a:schemeClr val="bg1"/>
                </a:solidFill>
              </a:rPr>
              <a:t>, дети!: Пособие для </a:t>
            </a:r>
            <a:r>
              <a:rPr lang="ru-RU" i="1" dirty="0" smtClean="0">
                <a:solidFill>
                  <a:schemeClr val="bg1"/>
                </a:solidFill>
              </a:rPr>
              <a:t>учителя»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84767" y="3468886"/>
            <a:ext cx="800990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Методические условия: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   1. Системно-деятельностный подход по методике Л.Г.Петерсон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   2. </a:t>
            </a:r>
            <a:r>
              <a:rPr lang="ru-RU" i="1" dirty="0">
                <a:solidFill>
                  <a:srgbClr val="002060"/>
                </a:solidFill>
              </a:rPr>
              <a:t>Календарно-тематическое планирование 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         (</a:t>
            </a:r>
            <a:r>
              <a:rPr lang="ru-RU" i="1" dirty="0">
                <a:solidFill>
                  <a:srgbClr val="002060"/>
                </a:solidFill>
              </a:rPr>
              <a:t>официально установленные в России </a:t>
            </a:r>
            <a:r>
              <a:rPr lang="ru-RU" i="1" dirty="0" smtClean="0">
                <a:solidFill>
                  <a:srgbClr val="002060"/>
                </a:solidFill>
              </a:rPr>
              <a:t>праздничные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ru-RU" i="1" dirty="0" smtClean="0">
                <a:solidFill>
                  <a:srgbClr val="002060"/>
                </a:solidFill>
              </a:rPr>
              <a:t>памятные дни)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   3</a:t>
            </a:r>
            <a:r>
              <a:rPr lang="ru-RU" i="1" dirty="0">
                <a:solidFill>
                  <a:srgbClr val="002060"/>
                </a:solidFill>
              </a:rPr>
              <a:t>. </a:t>
            </a:r>
            <a:r>
              <a:rPr lang="ru-RU" i="1" dirty="0" smtClean="0">
                <a:solidFill>
                  <a:srgbClr val="002060"/>
                </a:solidFill>
              </a:rPr>
              <a:t>Внедрение современных технологий (социальные сети)</a:t>
            </a:r>
            <a:endParaRPr lang="ru-RU" i="1" dirty="0">
              <a:solidFill>
                <a:srgbClr val="002060"/>
              </a:solidFill>
            </a:endParaRPr>
          </a:p>
          <a:p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84767" y="5001615"/>
            <a:ext cx="76384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Организационно-педагогические условия:</a:t>
            </a: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1. Сетевые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профессиональные сообщества</a:t>
            </a: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2. Объединение учителя</a:t>
            </a:r>
            <a:r>
              <a:rPr lang="en-US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родительского комитета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родителей</a:t>
            </a: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3. Творческие группы детей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299454" y="379103"/>
            <a:ext cx="82590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Условия формирования личного вклада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педагога в развитие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3304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3" grpId="0" animBg="1"/>
      <p:bldP spid="7" grpId="0"/>
      <p:bldP spid="18" grpId="0"/>
      <p:bldP spid="19" grpId="0"/>
      <p:bldP spid="12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67002" y="4995754"/>
            <a:ext cx="8750198" cy="1630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2167003" y="3468886"/>
            <a:ext cx="8750197" cy="1532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2167004" y="1755882"/>
            <a:ext cx="8750197" cy="17130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54894" y="1737551"/>
            <a:ext cx="84757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Актуальность: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Воспитание </a:t>
            </a:r>
            <a:r>
              <a:rPr lang="ru-RU" sz="2000" dirty="0">
                <a:solidFill>
                  <a:schemeClr val="bg1"/>
                </a:solidFill>
              </a:rPr>
              <a:t>- создание условий для развития личности ребенка, его </a:t>
            </a:r>
            <a:r>
              <a:rPr lang="ru-RU" sz="2000" dirty="0" smtClean="0">
                <a:solidFill>
                  <a:schemeClr val="bg1"/>
                </a:solidFill>
              </a:rPr>
              <a:t>    </a:t>
            </a:r>
          </a:p>
          <a:p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духовно-нравственного </a:t>
            </a:r>
            <a:r>
              <a:rPr lang="ru-RU" sz="2000" dirty="0">
                <a:solidFill>
                  <a:schemeClr val="bg1"/>
                </a:solidFill>
              </a:rPr>
              <a:t>становления и подготовки к жизненному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самоопределению</a:t>
            </a:r>
            <a:r>
              <a:rPr lang="ru-RU" sz="2000" dirty="0">
                <a:solidFill>
                  <a:schemeClr val="bg1"/>
                </a:solidFill>
              </a:rPr>
              <a:t>, содействие процессу взаимодействия педагогов,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родителей </a:t>
            </a:r>
            <a:r>
              <a:rPr lang="ru-RU" sz="2000" dirty="0">
                <a:solidFill>
                  <a:schemeClr val="bg1"/>
                </a:solidFill>
              </a:rPr>
              <a:t>и обучающихся в целях эффективного решения общих задач.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54894" y="3468886"/>
            <a:ext cx="84757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Проблема противоречия воспитания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Резкая </a:t>
            </a:r>
            <a:r>
              <a:rPr lang="ru-RU" dirty="0">
                <a:solidFill>
                  <a:srgbClr val="002060"/>
                </a:solidFill>
              </a:rPr>
              <a:t>смена нравственных ориентиров, когда разрушено старое,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а </a:t>
            </a:r>
            <a:r>
              <a:rPr lang="ru-RU" dirty="0">
                <a:solidFill>
                  <a:srgbClr val="002060"/>
                </a:solidFill>
              </a:rPr>
              <a:t>новое еще не сформировано, затрудняет организацию воспитательного </a:t>
            </a:r>
            <a:r>
              <a:rPr lang="ru-RU" dirty="0" smtClean="0">
                <a:solidFill>
                  <a:srgbClr val="002060"/>
                </a:solidFill>
              </a:rPr>
              <a:t>   </a:t>
            </a:r>
          </a:p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процесса </a:t>
            </a:r>
            <a:r>
              <a:rPr lang="ru-RU" dirty="0">
                <a:solidFill>
                  <a:srgbClr val="002060"/>
                </a:solidFill>
              </a:rPr>
              <a:t>в школе. </a:t>
            </a:r>
            <a:r>
              <a:rPr lang="ru-RU" dirty="0" smtClean="0">
                <a:solidFill>
                  <a:srgbClr val="002060"/>
                </a:solidFill>
              </a:rPr>
              <a:t>Многие </a:t>
            </a:r>
            <a:r>
              <a:rPr lang="ru-RU" dirty="0">
                <a:solidFill>
                  <a:srgbClr val="002060"/>
                </a:solidFill>
              </a:rPr>
              <a:t>семьи перестали выполнять возложенную на них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функцию по </a:t>
            </a:r>
            <a:r>
              <a:rPr lang="ru-RU" dirty="0">
                <a:solidFill>
                  <a:srgbClr val="002060"/>
                </a:solidFill>
              </a:rPr>
              <a:t>воспитанию детей, отдав её школе.</a:t>
            </a:r>
          </a:p>
          <a:p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54894" y="5001615"/>
            <a:ext cx="847577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Решение проблемы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Проблемы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современной школы постепенно найдут свое решение, если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государство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 родительская общественность и школа будут совместно работать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над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воспитанием достойных граждан нашей страны с четкими жизненными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ориентирами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 уважающих себя и других, любящих свою страну, свой народ.</a:t>
            </a:r>
          </a:p>
          <a:p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0140272" y="3468884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9"/>
          <p:cNvSpPr/>
          <p:nvPr/>
        </p:nvSpPr>
        <p:spPr>
          <a:xfrm>
            <a:off x="10140272" y="4995754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983787" y="379103"/>
            <a:ext cx="69254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Актуальность личного вклада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педагога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 развитие образования</a:t>
            </a:r>
          </a:p>
        </p:txBody>
      </p:sp>
      <p:sp>
        <p:nvSpPr>
          <p:cNvPr id="13" name="Стрелка вниз 9"/>
          <p:cNvSpPr/>
          <p:nvPr/>
        </p:nvSpPr>
        <p:spPr>
          <a:xfrm>
            <a:off x="10140272" y="1755882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1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3" grpId="0" animBg="1"/>
      <p:bldP spid="7" grpId="0"/>
      <p:bldP spid="18" grpId="0"/>
      <p:bldP spid="19" grpId="0"/>
      <p:bldP spid="10" grpId="0" animBg="1"/>
      <p:bldP spid="12" grpId="0" animBg="1"/>
      <p:bldP spid="14" grpId="0" animBg="1"/>
      <p:bldP spid="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27138" y="5661764"/>
            <a:ext cx="9890062" cy="901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823272" y="1755882"/>
            <a:ext cx="3093929" cy="33217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4429909" y="1755882"/>
            <a:ext cx="3093929" cy="32457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1027138" y="1755882"/>
            <a:ext cx="3093929" cy="32457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992373" y="1875642"/>
            <a:ext cx="27557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Главная задача современной школы – раскрытие способности каждого ученика, воспитание порядочного и патриотичного человека, личности готовой к жизни, в высокотехнологичном и конкурентном мире.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                  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Д.А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. Медведев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96238" y="2244974"/>
            <a:ext cx="275572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То ,что дети могут сделать вместе сегодня, завтра каждый из них сможет сделать самостоятельно.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                   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                 </a:t>
            </a:r>
            <a:r>
              <a:rPr lang="ru-RU" i="1" dirty="0" smtClean="0">
                <a:solidFill>
                  <a:schemeClr val="bg1"/>
                </a:solidFill>
              </a:rPr>
              <a:t>Л.С.Выготский</a:t>
            </a:r>
            <a:endParaRPr lang="ru-RU" i="1" dirty="0">
              <a:solidFill>
                <a:schemeClr val="bg1"/>
              </a:solidFill>
            </a:endParaRPr>
          </a:p>
          <a:p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8260" y="2106474"/>
            <a:ext cx="2743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Человек является прежде всего сыном своей страны, гражданином своего отечества, горячо принимающим к сердцу его интересы.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                </a:t>
            </a:r>
          </a:p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                  В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. Г. Белинский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273043" y="5001615"/>
            <a:ext cx="602119" cy="813326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9"/>
          <p:cNvSpPr/>
          <p:nvPr/>
        </p:nvSpPr>
        <p:spPr>
          <a:xfrm>
            <a:off x="5675814" y="5001615"/>
            <a:ext cx="602119" cy="813326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9"/>
          <p:cNvSpPr/>
          <p:nvPr/>
        </p:nvSpPr>
        <p:spPr>
          <a:xfrm>
            <a:off x="9069177" y="5001615"/>
            <a:ext cx="602119" cy="813326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2"/>
          <p:cNvSpPr/>
          <p:nvPr/>
        </p:nvSpPr>
        <p:spPr>
          <a:xfrm>
            <a:off x="1191525" y="5664629"/>
            <a:ext cx="9730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Главная цель: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Воспитание достойных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граждан нашей страны с четкими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жизнен-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ыми ориентирами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, уважающих себя и других, любящих свою страну, свой народ.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62084" y="379103"/>
            <a:ext cx="92295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Теоретическое обоснование личного вклада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педагога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 развитие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4066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1" grpId="0" animBg="1"/>
      <p:bldP spid="3" grpId="0" animBg="1"/>
      <p:bldP spid="7" grpId="0"/>
      <p:bldP spid="18" grpId="0"/>
      <p:bldP spid="19" grpId="0"/>
      <p:bldP spid="10" grpId="0" animBg="1"/>
      <p:bldP spid="12" grpId="0" animBg="1"/>
      <p:bldP spid="13" grpId="0" animBg="1"/>
      <p:bldP spid="14" grpId="0"/>
      <p:bldP spid="16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642992" y="3468885"/>
            <a:ext cx="8286736" cy="22054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2642993" y="1755882"/>
            <a:ext cx="8286735" cy="17130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22345" y="1848047"/>
            <a:ext cx="80073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Цель: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      развитие </a:t>
            </a:r>
            <a:r>
              <a:rPr lang="ru-RU" sz="2000" b="1" dirty="0">
                <a:solidFill>
                  <a:schemeClr val="bg1"/>
                </a:solidFill>
              </a:rPr>
              <a:t>у детей мотивации к познанию и творчеству, </a:t>
            </a:r>
            <a:r>
              <a:rPr lang="ru-RU" sz="2000" b="1" dirty="0" smtClean="0">
                <a:solidFill>
                  <a:schemeClr val="bg1"/>
                </a:solidFill>
              </a:rPr>
              <a:t>	 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формирование </a:t>
            </a:r>
            <a:r>
              <a:rPr lang="ru-RU" sz="2000" b="1" dirty="0">
                <a:solidFill>
                  <a:schemeClr val="bg1"/>
                </a:solidFill>
              </a:rPr>
              <a:t>навыков сотрудничества, коллективного </a:t>
            </a:r>
            <a:r>
              <a:rPr lang="ru-RU" sz="2000" b="1" dirty="0" smtClean="0">
                <a:solidFill>
                  <a:schemeClr val="bg1"/>
                </a:solidFill>
              </a:rPr>
              <a:t>	   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взаимодействия</a:t>
            </a:r>
            <a:r>
              <a:rPr lang="ru-RU" sz="20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58558" y="3431308"/>
            <a:ext cx="80099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Задачи: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выявление  </a:t>
            </a:r>
            <a:r>
              <a:rPr lang="ru-RU" b="1" dirty="0">
                <a:solidFill>
                  <a:srgbClr val="002060"/>
                </a:solidFill>
              </a:rPr>
              <a:t>интересов, склонностей, способностей и </a:t>
            </a:r>
            <a:r>
              <a:rPr lang="ru-RU" b="1" dirty="0" smtClean="0">
                <a:solidFill>
                  <a:srgbClr val="002060"/>
                </a:solidFill>
              </a:rPr>
              <a:t>возможностей </a:t>
            </a:r>
            <a:r>
              <a:rPr lang="ru-RU" b="1" dirty="0">
                <a:solidFill>
                  <a:srgbClr val="002060"/>
                </a:solidFill>
              </a:rPr>
              <a:t>обучающихся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создание </a:t>
            </a:r>
            <a:r>
              <a:rPr lang="ru-RU" b="1" dirty="0">
                <a:solidFill>
                  <a:srgbClr val="002060"/>
                </a:solidFill>
              </a:rPr>
              <a:t>условий для развития каждого ребёнка во </a:t>
            </a:r>
            <a:r>
              <a:rPr lang="ru-RU" b="1" dirty="0" smtClean="0">
                <a:solidFill>
                  <a:srgbClr val="002060"/>
                </a:solidFill>
              </a:rPr>
              <a:t>внеклассной деятельности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развитие </a:t>
            </a:r>
            <a:r>
              <a:rPr lang="ru-RU" b="1" dirty="0">
                <a:solidFill>
                  <a:srgbClr val="002060"/>
                </a:solidFill>
              </a:rPr>
              <a:t>творческой деятельности, творческих способностей </a:t>
            </a:r>
            <a:r>
              <a:rPr lang="ru-RU" b="1" dirty="0" smtClean="0">
                <a:solidFill>
                  <a:srgbClr val="002060"/>
                </a:solidFill>
              </a:rPr>
              <a:t>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расширение </a:t>
            </a:r>
            <a:r>
              <a:rPr lang="ru-RU" b="1" dirty="0">
                <a:solidFill>
                  <a:srgbClr val="002060"/>
                </a:solidFill>
              </a:rPr>
              <a:t>рамок общения школьников с социумом</a:t>
            </a:r>
          </a:p>
          <a:p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89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299454" y="652164"/>
            <a:ext cx="9160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Цель и задачи педагогической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4157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7" grpId="0"/>
      <p:bldP spid="18" grpId="0"/>
      <p:bldP spid="12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5962389" y="1755882"/>
            <a:ext cx="4954812" cy="454470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65100" dist="1016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950683" y="652164"/>
            <a:ext cx="6290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Ведущая педагогическая идея</a:t>
            </a:r>
          </a:p>
        </p:txBody>
      </p:sp>
      <p:sp>
        <p:nvSpPr>
          <p:cNvPr id="31" name="Прямоугольник 6"/>
          <p:cNvSpPr/>
          <p:nvPr/>
        </p:nvSpPr>
        <p:spPr>
          <a:xfrm>
            <a:off x="6250486" y="1980028"/>
            <a:ext cx="45344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Развитие целостной гармоничной личности; формирование творческих способностей и эрудиции в соответствии с индивидуальными возможностями и особенностями каждого обучающегося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21" y="2179530"/>
            <a:ext cx="4774968" cy="318161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76200" dir="2700000" algn="tl" rotWithShape="0">
              <a:prstClr val="black">
                <a:alpha val="5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39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" grpId="0" animBg="1"/>
      <p:bldP spid="29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69964" y="2415832"/>
            <a:ext cx="9652073" cy="10551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269963" y="3470973"/>
            <a:ext cx="9652074" cy="17132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4968657" y="4557244"/>
            <a:ext cx="2254685" cy="15327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Rectangle 24"/>
          <p:cNvSpPr/>
          <p:nvPr/>
        </p:nvSpPr>
        <p:spPr>
          <a:xfrm>
            <a:off x="7727185" y="4557244"/>
            <a:ext cx="2219852" cy="15327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2198317" y="4557244"/>
            <a:ext cx="2254686" cy="15327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Rectangle 2"/>
          <p:cNvSpPr/>
          <p:nvPr/>
        </p:nvSpPr>
        <p:spPr>
          <a:xfrm>
            <a:off x="1269963" y="1754191"/>
            <a:ext cx="9652073" cy="661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-2" y="302863"/>
            <a:ext cx="10922039" cy="14530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0501" y="1890101"/>
            <a:ext cx="27709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ЦЕЛЕВОЕ НАЗНАЧЕНИЕ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33281" y="379103"/>
            <a:ext cx="831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Деятельностный аспект личного вклада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педагога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 развитие образования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79946" y="5199142"/>
            <a:ext cx="189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взаимодействие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 детьми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74312" y="2721878"/>
            <a:ext cx="8843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Создание коммуникативной среды для учащихся, родителей, формирование навыков сотрудничества, эмоциональная поддержка детям для их самоутверждения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794940" y="2190003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9"/>
          <p:cNvSpPr/>
          <p:nvPr/>
        </p:nvSpPr>
        <p:spPr>
          <a:xfrm>
            <a:off x="5794940" y="3353993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6"/>
          <p:cNvSpPr/>
          <p:nvPr/>
        </p:nvSpPr>
        <p:spPr>
          <a:xfrm>
            <a:off x="4493131" y="3968447"/>
            <a:ext cx="32057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КЛЮЧЕВЫЕ НАПРАВЛЕНИЯ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Стрелка вниз 9"/>
          <p:cNvSpPr/>
          <p:nvPr/>
        </p:nvSpPr>
        <p:spPr>
          <a:xfrm>
            <a:off x="5794940" y="4544676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9"/>
          <p:cNvSpPr/>
          <p:nvPr/>
        </p:nvSpPr>
        <p:spPr>
          <a:xfrm>
            <a:off x="3024601" y="4544676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9"/>
          <p:cNvSpPr/>
          <p:nvPr/>
        </p:nvSpPr>
        <p:spPr>
          <a:xfrm>
            <a:off x="8536052" y="4544676"/>
            <a:ext cx="602119" cy="639581"/>
          </a:xfrm>
          <a:prstGeom prst="downArrow">
            <a:avLst>
              <a:gd name="adj1" fmla="val 4674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st="1270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17"/>
          <p:cNvSpPr/>
          <p:nvPr/>
        </p:nvSpPr>
        <p:spPr>
          <a:xfrm>
            <a:off x="5150285" y="5110624"/>
            <a:ext cx="18914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взаимодействие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 родительским комитетом</a:t>
            </a:r>
          </a:p>
        </p:txBody>
      </p:sp>
      <p:sp>
        <p:nvSpPr>
          <p:cNvPr id="27" name="Прямоугольник 17"/>
          <p:cNvSpPr/>
          <p:nvPr/>
        </p:nvSpPr>
        <p:spPr>
          <a:xfrm>
            <a:off x="7891397" y="5311040"/>
            <a:ext cx="189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взаимодействие с родителями</a:t>
            </a:r>
          </a:p>
        </p:txBody>
      </p:sp>
    </p:spTree>
    <p:extLst>
      <p:ext uri="{BB962C8B-B14F-4D97-AF65-F5344CB8AC3E}">
        <p14:creationId xmlns:p14="http://schemas.microsoft.com/office/powerpoint/2010/main" val="394632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24" grpId="0" animBg="1"/>
      <p:bldP spid="25" grpId="0" animBg="1"/>
      <p:bldP spid="11" grpId="0" animBg="1"/>
      <p:bldP spid="3" grpId="0" animBg="1"/>
      <p:bldP spid="6" grpId="0" animBg="1"/>
      <p:bldP spid="7" grpId="0"/>
      <p:bldP spid="2" grpId="0"/>
      <p:bldP spid="18" grpId="0"/>
      <p:bldP spid="19" grpId="0"/>
      <p:bldP spid="10" grpId="0" animBg="1"/>
      <p:bldP spid="13" grpId="0" animBg="1"/>
      <p:bldP spid="20" grpId="0"/>
      <p:bldP spid="21" grpId="0" animBg="1"/>
      <p:bldP spid="22" grpId="0" animBg="1"/>
      <p:bldP spid="23" grpId="0" animBg="1"/>
      <p:bldP spid="26" grpId="0"/>
      <p:bldP spid="2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</TotalTime>
  <Words>1253</Words>
  <Application>Microsoft Office PowerPoint</Application>
  <PresentationFormat>Custom</PresentationFormat>
  <Paragraphs>179</Paragraphs>
  <Slides>27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Воспитательная работа</dc:title>
  <dc:creator>User</dc:creator>
  <cp:lastModifiedBy>Anya</cp:lastModifiedBy>
  <cp:revision>161</cp:revision>
  <dcterms:created xsi:type="dcterms:W3CDTF">2023-01-25T18:06:54Z</dcterms:created>
  <dcterms:modified xsi:type="dcterms:W3CDTF">2023-02-01T23:33:34Z</dcterms:modified>
</cp:coreProperties>
</file>