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65" r:id="rId2"/>
    <p:sldId id="263" r:id="rId3"/>
    <p:sldId id="267" r:id="rId4"/>
    <p:sldId id="266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56" r:id="rId13"/>
  </p:sldIdLst>
  <p:sldSz cx="9144000" cy="6858000" type="screen4x3"/>
  <p:notesSz cx="6858000" cy="9144000"/>
  <p:custDataLst>
    <p:tags r:id="rId16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374A"/>
    <a:srgbClr val="3399FF"/>
    <a:srgbClr val="666699"/>
    <a:srgbClr val="E59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 autoAdjust="0"/>
    <p:restoredTop sz="84583" autoAdjust="0"/>
  </p:normalViewPr>
  <p:slideViewPr>
    <p:cSldViewPr>
      <p:cViewPr>
        <p:scale>
          <a:sx n="60" d="100"/>
          <a:sy n="60" d="100"/>
        </p:scale>
        <p:origin x="-1422" y="-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49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Оригинальные шаблоны для презентаций: </a:t>
            </a:r>
            <a:r>
              <a:rPr lang="ru-RU" sz="1200" dirty="0" smtClean="0">
                <a:hlinkClick r:id="rId3"/>
              </a:rPr>
              <a:t>https://presentation-creation.ru/powerpoint-templates.html</a:t>
            </a:r>
            <a:r>
              <a:rPr lang="en-US" sz="1200" dirty="0" smtClean="0"/>
              <a:t> </a:t>
            </a:r>
            <a:endParaRPr lang="ru-RU" sz="1200" dirty="0" smtClean="0"/>
          </a:p>
          <a:p>
            <a:r>
              <a:rPr lang="ru-RU" sz="1200" smtClean="0"/>
              <a:t>Бесплатно и без регистрации.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764" y="5157192"/>
            <a:ext cx="8820472" cy="1440160"/>
          </a:xfrm>
        </p:spPr>
        <p:txBody>
          <a:bodyPr/>
          <a:lstStyle>
            <a:lvl1pPr>
              <a:defRPr b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</a:t>
            </a:r>
            <a:r>
              <a:rPr lang="en-US" dirty="0" smtClean="0"/>
              <a:t> </a:t>
            </a:r>
            <a:r>
              <a:rPr lang="ru-RU" dirty="0" smtClean="0"/>
              <a:t>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520259"/>
            <a:ext cx="21336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520259"/>
            <a:ext cx="28956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Текст 2"/>
          <p:cNvSpPr>
            <a:spLocks noGrp="1"/>
          </p:cNvSpPr>
          <p:nvPr>
            <p:ph idx="1"/>
          </p:nvPr>
        </p:nvSpPr>
        <p:spPr>
          <a:xfrm>
            <a:off x="179512" y="1844824"/>
            <a:ext cx="8856984" cy="4392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648072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23528" y="2060848"/>
            <a:ext cx="4112163" cy="4093915"/>
          </a:xfrm>
        </p:spPr>
        <p:txBody>
          <a:bodyPr/>
          <a:lstStyle>
            <a:lvl1pPr>
              <a:defRPr sz="2800">
                <a:solidFill>
                  <a:schemeClr val="accent2">
                    <a:lumMod val="50000"/>
                  </a:schemeClr>
                </a:solidFill>
              </a:defRPr>
            </a:lvl1pPr>
            <a:lvl2pPr>
              <a:defRPr sz="2400">
                <a:solidFill>
                  <a:schemeClr val="accent2">
                    <a:lumMod val="50000"/>
                  </a:schemeClr>
                </a:solidFill>
              </a:defRPr>
            </a:lvl2pPr>
            <a:lvl3pPr>
              <a:defRPr sz="2000">
                <a:solidFill>
                  <a:schemeClr val="accent2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accent2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accent2">
                    <a:lumMod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08309" y="2060848"/>
            <a:ext cx="4112163" cy="4093915"/>
          </a:xfrm>
        </p:spPr>
        <p:txBody>
          <a:bodyPr/>
          <a:lstStyle>
            <a:lvl1pPr>
              <a:defRPr sz="2800">
                <a:solidFill>
                  <a:schemeClr val="accent2">
                    <a:lumMod val="50000"/>
                  </a:schemeClr>
                </a:solidFill>
              </a:defRPr>
            </a:lvl1pPr>
            <a:lvl2pPr>
              <a:defRPr sz="2400">
                <a:solidFill>
                  <a:schemeClr val="accent2">
                    <a:lumMod val="50000"/>
                  </a:schemeClr>
                </a:solidFill>
              </a:defRPr>
            </a:lvl2pPr>
            <a:lvl3pPr>
              <a:defRPr sz="2000">
                <a:solidFill>
                  <a:schemeClr val="accent2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accent2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accent2">
                    <a:lumMod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410896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648072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844824"/>
            <a:ext cx="8856984" cy="4392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52025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520259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52025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1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2">
              <a:lumMod val="20000"/>
              <a:lumOff val="8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475656" y="1988840"/>
            <a:ext cx="5328592" cy="3456384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3600" b="1" dirty="0"/>
              <a:t>Особенности организации </a:t>
            </a:r>
            <a:r>
              <a:rPr lang="ru-RU" sz="3600" b="1" dirty="0" smtClean="0"/>
              <a:t>онлайн-уроков </a:t>
            </a:r>
            <a:r>
              <a:rPr lang="ru-RU" sz="3600" b="1" dirty="0"/>
              <a:t>при дистанционном обучении на платформах </a:t>
            </a:r>
            <a:endParaRPr lang="ru-RU" sz="3600" b="1" dirty="0" smtClean="0"/>
          </a:p>
          <a:p>
            <a:pPr marL="0" indent="0" algn="ctr">
              <a:buNone/>
            </a:pPr>
            <a:r>
              <a:rPr lang="en-US" sz="3600" b="1" dirty="0" smtClean="0"/>
              <a:t>ZOOM</a:t>
            </a:r>
            <a:r>
              <a:rPr lang="ru-RU" sz="3600" b="1" dirty="0" smtClean="0"/>
              <a:t> и </a:t>
            </a:r>
            <a:r>
              <a:rPr lang="en-US" sz="3600" b="1" dirty="0" smtClean="0"/>
              <a:t>UCHI</a:t>
            </a:r>
            <a:r>
              <a:rPr lang="ru-RU" sz="3600" b="1" dirty="0"/>
              <a:t>.</a:t>
            </a:r>
            <a:r>
              <a:rPr lang="en-US" sz="3600" b="1" dirty="0"/>
              <a:t>RU</a:t>
            </a:r>
            <a:r>
              <a:rPr lang="ru-RU" sz="3600" b="1" dirty="0"/>
              <a:t> </a:t>
            </a:r>
            <a:r>
              <a:rPr lang="ru-RU" sz="3600" b="1" dirty="0" smtClean="0"/>
              <a:t>.</a:t>
            </a:r>
            <a:endParaRPr lang="ru-RU" sz="36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МБОУ «СОШ №3 с УИОП» г. Сосногорска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0" y="5466459"/>
            <a:ext cx="38789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Автор: Шаталова Е.П., </a:t>
            </a:r>
          </a:p>
          <a:p>
            <a:r>
              <a:rPr lang="ru-RU" sz="2400" b="1" dirty="0" smtClean="0">
                <a:solidFill>
                  <a:srgbClr val="0070C0"/>
                </a:solidFill>
              </a:rPr>
              <a:t>учитель начальных классов</a:t>
            </a:r>
            <a:endParaRPr lang="ru-RU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8457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38854235"/>
              </p:ext>
            </p:extLst>
          </p:nvPr>
        </p:nvGraphicFramePr>
        <p:xfrm>
          <a:off x="179512" y="2420888"/>
          <a:ext cx="8856662" cy="30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8331"/>
                <a:gridCol w="442833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chemeClr val="bg1"/>
                          </a:solidFill>
                        </a:rPr>
                        <a:t>ZOOM</a:t>
                      </a:r>
                      <a:endParaRPr lang="ru-RU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chemeClr val="bg1"/>
                          </a:solidFill>
                        </a:rPr>
                        <a:t>UCHI</a:t>
                      </a:r>
                      <a:r>
                        <a:rPr lang="ru-RU" sz="3200" b="1" dirty="0" smtClean="0">
                          <a:solidFill>
                            <a:schemeClr val="bg1"/>
                          </a:solidFill>
                        </a:rPr>
                        <a:t>.</a:t>
                      </a:r>
                      <a:r>
                        <a:rPr lang="en-US" sz="3200" b="1" dirty="0" smtClean="0">
                          <a:solidFill>
                            <a:schemeClr val="bg1"/>
                          </a:solidFill>
                        </a:rPr>
                        <a:t>RU</a:t>
                      </a:r>
                      <a:endParaRPr lang="ru-RU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6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Весь ход онлайн-урока можно сохранить в формате аудио- и видеофайлов, т.к.  в самом сервисе предусмотрена соответствующая функция.</a:t>
                      </a:r>
                      <a:endParaRPr lang="ru-RU" sz="2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Запись онлайн-урока возможна только при установке на устройстве дополнительной программы.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692696"/>
            <a:ext cx="6480720" cy="1224136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chemeClr val="bg1"/>
                </a:solidFill>
              </a:rPr>
              <a:t/>
            </a:r>
            <a:br>
              <a:rPr lang="ru-RU" sz="5300" b="1" dirty="0" smtClean="0">
                <a:solidFill>
                  <a:schemeClr val="bg1"/>
                </a:solidFill>
              </a:rPr>
            </a:br>
            <a:r>
              <a:rPr lang="ru-RU" sz="5300" b="1" dirty="0">
                <a:solidFill>
                  <a:schemeClr val="bg1"/>
                </a:solidFill>
              </a:rPr>
              <a:t/>
            </a:r>
            <a:br>
              <a:rPr lang="ru-RU" sz="5300" b="1" dirty="0">
                <a:solidFill>
                  <a:schemeClr val="bg1"/>
                </a:solidFill>
              </a:rPr>
            </a:br>
            <a:r>
              <a:rPr lang="ru-RU" sz="5300" b="1" dirty="0">
                <a:solidFill>
                  <a:schemeClr val="bg1"/>
                </a:solidFill>
              </a:rPr>
              <a:t/>
            </a:r>
            <a:br>
              <a:rPr lang="ru-RU" sz="5300" b="1" dirty="0">
                <a:solidFill>
                  <a:schemeClr val="bg1"/>
                </a:solidFill>
              </a:rPr>
            </a:br>
            <a:r>
              <a:rPr lang="ru-RU" sz="5300" b="1" dirty="0" smtClean="0">
                <a:solidFill>
                  <a:schemeClr val="bg1"/>
                </a:solidFill>
              </a:rPr>
              <a:t/>
            </a:r>
            <a:br>
              <a:rPr lang="ru-RU" sz="5300" b="1" dirty="0" smtClean="0">
                <a:solidFill>
                  <a:schemeClr val="bg1"/>
                </a:solidFill>
              </a:rPr>
            </a:br>
            <a:r>
              <a:rPr lang="ru-RU" sz="5300" b="1" dirty="0">
                <a:solidFill>
                  <a:schemeClr val="bg1"/>
                </a:solidFill>
              </a:rPr>
              <a:t/>
            </a:r>
            <a:br>
              <a:rPr lang="ru-RU" sz="5300" b="1" dirty="0">
                <a:solidFill>
                  <a:schemeClr val="bg1"/>
                </a:solidFill>
              </a:rPr>
            </a:br>
            <a:r>
              <a:rPr lang="ru-RU" sz="5300" b="1" dirty="0" smtClean="0">
                <a:solidFill>
                  <a:schemeClr val="bg1"/>
                </a:solidFill>
              </a:rPr>
              <a:t/>
            </a:r>
            <a:br>
              <a:rPr lang="ru-RU" sz="5300" b="1" dirty="0" smtClean="0">
                <a:solidFill>
                  <a:schemeClr val="bg1"/>
                </a:solidFill>
              </a:rPr>
            </a:br>
            <a:r>
              <a:rPr lang="ru-RU" sz="5300" b="1" dirty="0" smtClean="0">
                <a:solidFill>
                  <a:schemeClr val="bg1"/>
                </a:solidFill>
              </a:rPr>
              <a:t>Запись урока</a:t>
            </a:r>
            <a:r>
              <a:rPr lang="ru-RU" sz="5300" b="1" dirty="0">
                <a:solidFill>
                  <a:schemeClr val="bg1"/>
                </a:solidFill>
              </a:rPr>
              <a:t/>
            </a:r>
            <a:br>
              <a:rPr lang="ru-RU" sz="5300" b="1" dirty="0">
                <a:solidFill>
                  <a:schemeClr val="bg1"/>
                </a:solidFill>
              </a:rPr>
            </a:br>
            <a:r>
              <a:rPr lang="ru-RU" sz="5300" b="1" dirty="0">
                <a:solidFill>
                  <a:schemeClr val="bg1"/>
                </a:solidFill>
              </a:rPr>
              <a:t/>
            </a:r>
            <a:br>
              <a:rPr lang="ru-RU" sz="5300" b="1" dirty="0">
                <a:solidFill>
                  <a:schemeClr val="bg1"/>
                </a:solidFill>
              </a:rPr>
            </a:br>
            <a:r>
              <a:rPr lang="ru-RU" sz="5300" b="1" dirty="0">
                <a:solidFill>
                  <a:schemeClr val="bg1"/>
                </a:solidFill>
              </a:rPr>
              <a:t/>
            </a:r>
            <a:br>
              <a:rPr lang="ru-RU" sz="5300" b="1" dirty="0">
                <a:solidFill>
                  <a:schemeClr val="bg1"/>
                </a:solidFill>
              </a:rPr>
            </a:br>
            <a:r>
              <a:rPr lang="ru-RU" sz="5300" b="1" dirty="0">
                <a:solidFill>
                  <a:schemeClr val="bg1"/>
                </a:solidFill>
              </a:rPr>
              <a:t/>
            </a:r>
            <a:br>
              <a:rPr lang="ru-RU" sz="5300" b="1" dirty="0">
                <a:solidFill>
                  <a:schemeClr val="bg1"/>
                </a:solidFill>
              </a:rPr>
            </a:br>
            <a:r>
              <a:rPr lang="ru-RU" sz="5300" b="1" dirty="0" smtClean="0">
                <a:solidFill>
                  <a:schemeClr val="bg1"/>
                </a:solidFill>
              </a:rPr>
              <a:t/>
            </a:r>
            <a:br>
              <a:rPr lang="ru-RU" sz="5300" b="1" dirty="0" smtClean="0">
                <a:solidFill>
                  <a:schemeClr val="bg1"/>
                </a:solidFill>
              </a:rPr>
            </a:br>
            <a:r>
              <a:rPr lang="ru-RU" sz="5300" b="1" dirty="0" smtClean="0">
                <a:solidFill>
                  <a:schemeClr val="bg1"/>
                </a:solidFill>
              </a:rPr>
              <a:t/>
            </a:r>
            <a:br>
              <a:rPr lang="ru-RU" sz="5300" b="1" dirty="0" smtClean="0">
                <a:solidFill>
                  <a:schemeClr val="bg1"/>
                </a:solidFill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0241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71114487"/>
              </p:ext>
            </p:extLst>
          </p:nvPr>
        </p:nvGraphicFramePr>
        <p:xfrm>
          <a:off x="179512" y="2348880"/>
          <a:ext cx="8856662" cy="1950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8331"/>
                <a:gridCol w="442833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chemeClr val="bg1"/>
                          </a:solidFill>
                        </a:rPr>
                        <a:t>ZOOM</a:t>
                      </a:r>
                      <a:endParaRPr lang="ru-RU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chemeClr val="bg1"/>
                          </a:solidFill>
                        </a:rPr>
                        <a:t>UCHI</a:t>
                      </a:r>
                      <a:r>
                        <a:rPr lang="ru-RU" sz="3200" b="1" dirty="0" smtClean="0">
                          <a:solidFill>
                            <a:schemeClr val="bg1"/>
                          </a:solidFill>
                        </a:rPr>
                        <a:t>.</a:t>
                      </a:r>
                      <a:r>
                        <a:rPr lang="en-US" sz="3200" b="1" dirty="0" smtClean="0">
                          <a:solidFill>
                            <a:schemeClr val="bg1"/>
                          </a:solidFill>
                        </a:rPr>
                        <a:t>RU</a:t>
                      </a:r>
                      <a:endParaRPr lang="ru-RU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600" b="1" kern="12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Степень защиты низкая, т.к. есть возможность попасть на урок посторонним. </a:t>
                      </a:r>
                      <a:endParaRPr lang="ru-RU" sz="26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kern="120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Степень зашиты высокая, возможности попасть на урок посторонним нет.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692696"/>
            <a:ext cx="6480720" cy="1224136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chemeClr val="bg1"/>
                </a:solidFill>
              </a:rPr>
              <a:t/>
            </a:r>
            <a:br>
              <a:rPr lang="ru-RU" sz="5300" b="1" dirty="0" smtClean="0">
                <a:solidFill>
                  <a:schemeClr val="bg1"/>
                </a:solidFill>
              </a:rPr>
            </a:br>
            <a:r>
              <a:rPr lang="ru-RU" sz="5300" b="1" dirty="0">
                <a:solidFill>
                  <a:schemeClr val="bg1"/>
                </a:solidFill>
              </a:rPr>
              <a:t/>
            </a:r>
            <a:br>
              <a:rPr lang="ru-RU" sz="5300" b="1" dirty="0">
                <a:solidFill>
                  <a:schemeClr val="bg1"/>
                </a:solidFill>
              </a:rPr>
            </a:br>
            <a:r>
              <a:rPr lang="ru-RU" sz="5300" b="1" dirty="0">
                <a:solidFill>
                  <a:schemeClr val="bg1"/>
                </a:solidFill>
              </a:rPr>
              <a:t/>
            </a:r>
            <a:br>
              <a:rPr lang="ru-RU" sz="5300" b="1" dirty="0">
                <a:solidFill>
                  <a:schemeClr val="bg1"/>
                </a:solidFill>
              </a:rPr>
            </a:br>
            <a:r>
              <a:rPr lang="ru-RU" sz="5300" b="1" dirty="0" smtClean="0">
                <a:solidFill>
                  <a:schemeClr val="bg1"/>
                </a:solidFill>
              </a:rPr>
              <a:t/>
            </a:r>
            <a:br>
              <a:rPr lang="ru-RU" sz="5300" b="1" dirty="0" smtClean="0">
                <a:solidFill>
                  <a:schemeClr val="bg1"/>
                </a:solidFill>
              </a:rPr>
            </a:br>
            <a:r>
              <a:rPr lang="ru-RU" sz="5300" b="1" dirty="0">
                <a:solidFill>
                  <a:schemeClr val="bg1"/>
                </a:solidFill>
              </a:rPr>
              <a:t/>
            </a:r>
            <a:br>
              <a:rPr lang="ru-RU" sz="5300" b="1" dirty="0">
                <a:solidFill>
                  <a:schemeClr val="bg1"/>
                </a:solidFill>
              </a:rPr>
            </a:br>
            <a:r>
              <a:rPr lang="ru-RU" sz="5300" b="1" dirty="0">
                <a:solidFill>
                  <a:schemeClr val="bg1"/>
                </a:solidFill>
              </a:rPr>
              <a:t/>
            </a:r>
            <a:br>
              <a:rPr lang="ru-RU" sz="5300" b="1" dirty="0">
                <a:solidFill>
                  <a:schemeClr val="bg1"/>
                </a:solidFill>
              </a:rPr>
            </a:br>
            <a:r>
              <a:rPr lang="ru-RU" sz="5300" b="1" dirty="0" smtClean="0">
                <a:solidFill>
                  <a:schemeClr val="bg1"/>
                </a:solidFill>
              </a:rPr>
              <a:t/>
            </a:r>
            <a:br>
              <a:rPr lang="ru-RU" sz="5300" b="1" dirty="0" smtClean="0">
                <a:solidFill>
                  <a:schemeClr val="bg1"/>
                </a:solidFill>
              </a:rPr>
            </a:br>
            <a:r>
              <a:rPr lang="ru-RU" sz="5300" b="1" dirty="0" smtClean="0">
                <a:solidFill>
                  <a:schemeClr val="bg1"/>
                </a:solidFill>
              </a:rPr>
              <a:t>Степень </a:t>
            </a:r>
            <a:r>
              <a:rPr lang="ru-RU" sz="5300" b="1" dirty="0">
                <a:solidFill>
                  <a:schemeClr val="bg1"/>
                </a:solidFill>
              </a:rPr>
              <a:t>защиты </a:t>
            </a:r>
            <a:br>
              <a:rPr lang="ru-RU" sz="5300" b="1" dirty="0">
                <a:solidFill>
                  <a:schemeClr val="bg1"/>
                </a:solidFill>
              </a:rPr>
            </a:br>
            <a:r>
              <a:rPr lang="ru-RU" sz="5300" b="1" dirty="0">
                <a:solidFill>
                  <a:schemeClr val="bg1"/>
                </a:solidFill>
              </a:rPr>
              <a:t/>
            </a:r>
            <a:br>
              <a:rPr lang="ru-RU" sz="5300" b="1" dirty="0">
                <a:solidFill>
                  <a:schemeClr val="bg1"/>
                </a:solidFill>
              </a:rPr>
            </a:br>
            <a:r>
              <a:rPr lang="ru-RU" sz="5300" b="1" dirty="0">
                <a:solidFill>
                  <a:schemeClr val="bg1"/>
                </a:solidFill>
              </a:rPr>
              <a:t/>
            </a:r>
            <a:br>
              <a:rPr lang="ru-RU" sz="5300" b="1" dirty="0">
                <a:solidFill>
                  <a:schemeClr val="bg1"/>
                </a:solidFill>
              </a:rPr>
            </a:br>
            <a:r>
              <a:rPr lang="ru-RU" sz="5300" b="1" dirty="0">
                <a:solidFill>
                  <a:schemeClr val="bg1"/>
                </a:solidFill>
              </a:rPr>
              <a:t/>
            </a:r>
            <a:br>
              <a:rPr lang="ru-RU" sz="5300" b="1" dirty="0">
                <a:solidFill>
                  <a:schemeClr val="bg1"/>
                </a:solidFill>
              </a:rPr>
            </a:br>
            <a:r>
              <a:rPr lang="ru-RU" sz="5300" b="1" dirty="0">
                <a:solidFill>
                  <a:schemeClr val="bg1"/>
                </a:solidFill>
              </a:rPr>
              <a:t/>
            </a:r>
            <a:br>
              <a:rPr lang="ru-RU" sz="5300" b="1" dirty="0">
                <a:solidFill>
                  <a:schemeClr val="bg1"/>
                </a:solidFill>
              </a:rPr>
            </a:br>
            <a:r>
              <a:rPr lang="ru-RU" sz="5300" b="1" dirty="0" smtClean="0">
                <a:solidFill>
                  <a:schemeClr val="bg1"/>
                </a:solidFill>
              </a:rPr>
              <a:t/>
            </a:r>
            <a:br>
              <a:rPr lang="ru-RU" sz="5300" b="1" dirty="0" smtClean="0">
                <a:solidFill>
                  <a:schemeClr val="bg1"/>
                </a:solidFill>
              </a:rPr>
            </a:br>
            <a:r>
              <a:rPr lang="ru-RU" sz="5300" b="1" dirty="0" smtClean="0">
                <a:solidFill>
                  <a:schemeClr val="bg1"/>
                </a:solidFill>
              </a:rPr>
              <a:t/>
            </a:r>
            <a:br>
              <a:rPr lang="ru-RU" sz="5300" b="1" dirty="0" smtClean="0">
                <a:solidFill>
                  <a:schemeClr val="bg1"/>
                </a:solidFill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1849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-2052736" y="4077072"/>
            <a:ext cx="8820472" cy="1440160"/>
          </a:xfrm>
        </p:spPr>
        <p:txBody>
          <a:bodyPr>
            <a:noAutofit/>
          </a:bodyPr>
          <a:lstStyle/>
          <a:p>
            <a:r>
              <a:rPr lang="ru-RU" sz="6000" dirty="0" smtClean="0"/>
              <a:t>Спасибо за </a:t>
            </a:r>
            <a:br>
              <a:rPr lang="ru-RU" sz="6000" dirty="0" smtClean="0"/>
            </a:br>
            <a:r>
              <a:rPr lang="ru-RU" sz="6000" dirty="0" smtClean="0"/>
              <a:t>внимание!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ZOOM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>
                <a:solidFill>
                  <a:schemeClr val="bg1"/>
                </a:solidFill>
              </a:rPr>
              <a:t>и </a:t>
            </a:r>
            <a:r>
              <a:rPr lang="en-US" b="1" dirty="0">
                <a:solidFill>
                  <a:schemeClr val="bg1"/>
                </a:solidFill>
              </a:rPr>
              <a:t>UCHI</a:t>
            </a:r>
            <a:r>
              <a:rPr lang="ru-RU" b="1" dirty="0">
                <a:solidFill>
                  <a:schemeClr val="bg1"/>
                </a:solidFill>
              </a:rPr>
              <a:t>.</a:t>
            </a:r>
            <a:r>
              <a:rPr lang="en-US" b="1" dirty="0" smtClean="0">
                <a:solidFill>
                  <a:schemeClr val="bg1"/>
                </a:solidFill>
              </a:rPr>
              <a:t>RU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4" name="Line 253"/>
          <p:cNvSpPr>
            <a:spLocks noChangeShapeType="1"/>
          </p:cNvSpPr>
          <p:nvPr/>
        </p:nvSpPr>
        <p:spPr bwMode="gray">
          <a:xfrm>
            <a:off x="2435696" y="5277937"/>
            <a:ext cx="4800600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5" name="Rectangle 254"/>
          <p:cNvSpPr>
            <a:spLocks noChangeArrowheads="1"/>
          </p:cNvSpPr>
          <p:nvPr/>
        </p:nvSpPr>
        <p:spPr bwMode="gray">
          <a:xfrm rot="3419336">
            <a:off x="2151533" y="4701675"/>
            <a:ext cx="479425" cy="5207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26" name="Text Box 255"/>
          <p:cNvSpPr txBox="1">
            <a:spLocks noChangeArrowheads="1"/>
          </p:cNvSpPr>
          <p:nvPr/>
        </p:nvSpPr>
        <p:spPr bwMode="gray">
          <a:xfrm>
            <a:off x="2207096" y="4744537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4</a:t>
            </a:r>
          </a:p>
        </p:txBody>
      </p:sp>
      <p:sp>
        <p:nvSpPr>
          <p:cNvPr id="27" name="Line 256"/>
          <p:cNvSpPr>
            <a:spLocks noChangeShapeType="1"/>
          </p:cNvSpPr>
          <p:nvPr/>
        </p:nvSpPr>
        <p:spPr bwMode="gray">
          <a:xfrm>
            <a:off x="2435696" y="2763337"/>
            <a:ext cx="4800600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8" name="Rectangle 257"/>
          <p:cNvSpPr>
            <a:spLocks noChangeArrowheads="1"/>
          </p:cNvSpPr>
          <p:nvPr/>
        </p:nvSpPr>
        <p:spPr bwMode="gray">
          <a:xfrm rot="3419336">
            <a:off x="2079525" y="2187075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ru-RU">
              <a:solidFill>
                <a:srgbClr val="FF0000"/>
              </a:solidFill>
            </a:endParaRPr>
          </a:p>
        </p:txBody>
      </p:sp>
      <p:sp>
        <p:nvSpPr>
          <p:cNvPr id="29" name="Text Box 258"/>
          <p:cNvSpPr txBox="1">
            <a:spLocks noChangeArrowheads="1"/>
          </p:cNvSpPr>
          <p:nvPr/>
        </p:nvSpPr>
        <p:spPr bwMode="gray">
          <a:xfrm>
            <a:off x="3109269" y="2301672"/>
            <a:ext cx="4376776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Регистрация на платформе</a:t>
            </a:r>
            <a:endParaRPr lang="en-US" sz="2400" b="1" dirty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30" name="Text Box 259"/>
          <p:cNvSpPr txBox="1">
            <a:spLocks noChangeArrowheads="1"/>
          </p:cNvSpPr>
          <p:nvPr/>
        </p:nvSpPr>
        <p:spPr bwMode="gray">
          <a:xfrm>
            <a:off x="2207096" y="2229937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1</a:t>
            </a:r>
          </a:p>
        </p:txBody>
      </p:sp>
      <p:sp>
        <p:nvSpPr>
          <p:cNvPr id="31" name="Line 260"/>
          <p:cNvSpPr>
            <a:spLocks noChangeShapeType="1"/>
          </p:cNvSpPr>
          <p:nvPr/>
        </p:nvSpPr>
        <p:spPr bwMode="gray">
          <a:xfrm>
            <a:off x="2435696" y="3601537"/>
            <a:ext cx="4800600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2" name="Rectangle 261"/>
          <p:cNvSpPr>
            <a:spLocks noChangeArrowheads="1"/>
          </p:cNvSpPr>
          <p:nvPr/>
        </p:nvSpPr>
        <p:spPr bwMode="gray">
          <a:xfrm rot="3419336">
            <a:off x="2151533" y="3025275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33" name="Text Box 262"/>
          <p:cNvSpPr txBox="1">
            <a:spLocks noChangeArrowheads="1"/>
          </p:cNvSpPr>
          <p:nvPr/>
        </p:nvSpPr>
        <p:spPr bwMode="gray">
          <a:xfrm>
            <a:off x="2207096" y="3068137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2</a:t>
            </a:r>
          </a:p>
        </p:txBody>
      </p:sp>
      <p:sp>
        <p:nvSpPr>
          <p:cNvPr id="34" name="Line 263"/>
          <p:cNvSpPr>
            <a:spLocks noChangeShapeType="1"/>
          </p:cNvSpPr>
          <p:nvPr/>
        </p:nvSpPr>
        <p:spPr bwMode="gray">
          <a:xfrm>
            <a:off x="2437284" y="4438150"/>
            <a:ext cx="4799012" cy="1587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5" name="Rectangle 264"/>
          <p:cNvSpPr>
            <a:spLocks noChangeArrowheads="1"/>
          </p:cNvSpPr>
          <p:nvPr/>
        </p:nvSpPr>
        <p:spPr bwMode="gray">
          <a:xfrm rot="3419336">
            <a:off x="2151533" y="3863475"/>
            <a:ext cx="479425" cy="5207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36" name="Text Box 265"/>
          <p:cNvSpPr txBox="1">
            <a:spLocks noChangeArrowheads="1"/>
          </p:cNvSpPr>
          <p:nvPr/>
        </p:nvSpPr>
        <p:spPr bwMode="gray">
          <a:xfrm>
            <a:off x="2207096" y="3906337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rgbClr val="FFFFFF"/>
                </a:solidFill>
                <a:latin typeface="Arial" charset="0"/>
              </a:rPr>
              <a:t>3</a:t>
            </a:r>
          </a:p>
        </p:txBody>
      </p:sp>
      <p:sp>
        <p:nvSpPr>
          <p:cNvPr id="37" name="Line 266"/>
          <p:cNvSpPr>
            <a:spLocks noChangeShapeType="1"/>
          </p:cNvSpPr>
          <p:nvPr/>
        </p:nvSpPr>
        <p:spPr bwMode="gray">
          <a:xfrm>
            <a:off x="2435696" y="6138362"/>
            <a:ext cx="4800600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8" name="Rectangle 267"/>
          <p:cNvSpPr>
            <a:spLocks noChangeArrowheads="1"/>
          </p:cNvSpPr>
          <p:nvPr/>
        </p:nvSpPr>
        <p:spPr bwMode="ltGray">
          <a:xfrm rot="3419336">
            <a:off x="2151533" y="5562100"/>
            <a:ext cx="479425" cy="520700"/>
          </a:xfrm>
          <a:prstGeom prst="rect">
            <a:avLst/>
          </a:prstGeom>
          <a:gradFill rotWithShape="1">
            <a:gsLst>
              <a:gs pos="0">
                <a:srgbClr val="990099"/>
              </a:gs>
              <a:gs pos="100000">
                <a:srgbClr val="990099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990099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39" name="Text Box 268"/>
          <p:cNvSpPr txBox="1">
            <a:spLocks noChangeArrowheads="1"/>
          </p:cNvSpPr>
          <p:nvPr/>
        </p:nvSpPr>
        <p:spPr bwMode="gray">
          <a:xfrm>
            <a:off x="2207096" y="5604962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5</a:t>
            </a:r>
          </a:p>
        </p:txBody>
      </p:sp>
      <p:sp>
        <p:nvSpPr>
          <p:cNvPr id="40" name="Text Box 269"/>
          <p:cNvSpPr txBox="1">
            <a:spLocks noChangeArrowheads="1"/>
          </p:cNvSpPr>
          <p:nvPr/>
        </p:nvSpPr>
        <p:spPr bwMode="gray">
          <a:xfrm>
            <a:off x="3225758" y="3166814"/>
            <a:ext cx="4074642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Приглашение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участников</a:t>
            </a:r>
            <a:endParaRPr lang="en-US" sz="2400" b="1" dirty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42" name="Text Box 271"/>
          <p:cNvSpPr txBox="1">
            <a:spLocks noChangeArrowheads="1"/>
          </p:cNvSpPr>
          <p:nvPr/>
        </p:nvSpPr>
        <p:spPr bwMode="gray">
          <a:xfrm>
            <a:off x="3109269" y="4816272"/>
            <a:ext cx="4572470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Наличие виртуальной доски</a:t>
            </a:r>
            <a:endParaRPr lang="en-US" sz="2400" b="1" dirty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43" name="Text Box 272"/>
          <p:cNvSpPr txBox="1">
            <a:spLocks noChangeArrowheads="1"/>
          </p:cNvSpPr>
          <p:nvPr/>
        </p:nvSpPr>
        <p:spPr bwMode="gray">
          <a:xfrm>
            <a:off x="3225758" y="5703639"/>
            <a:ext cx="3537059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Демонстрация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экрана</a:t>
            </a:r>
            <a:endParaRPr lang="en-US" sz="2400" b="1" dirty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194494" y="3970998"/>
            <a:ext cx="52346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/>
            <a:r>
              <a:rPr lang="ru-RU" sz="2400" b="1" dirty="0">
                <a:solidFill>
                  <a:srgbClr val="5ECCF3">
                    <a:lumMod val="50000"/>
                  </a:srgbClr>
                </a:solidFill>
                <a:latin typeface="Arial" charset="0"/>
              </a:rPr>
              <a:t>Время проведения занятий</a:t>
            </a:r>
            <a:endParaRPr lang="en-US" sz="2400" b="1" dirty="0">
              <a:solidFill>
                <a:srgbClr val="5ECCF3">
                  <a:lumMod val="50000"/>
                </a:srgb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302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0" grpId="0"/>
      <p:bldP spid="42" grpId="0"/>
      <p:bldP spid="43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255"/>
          <p:cNvSpPr txBox="1">
            <a:spLocks noChangeArrowheads="1"/>
          </p:cNvSpPr>
          <p:nvPr/>
        </p:nvSpPr>
        <p:spPr bwMode="gray">
          <a:xfrm>
            <a:off x="2207096" y="4744537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rgbClr val="FFFFFF"/>
                </a:solidFill>
                <a:latin typeface="Arial" charset="0"/>
              </a:rPr>
              <a:t>4</a:t>
            </a:r>
          </a:p>
        </p:txBody>
      </p:sp>
      <p:sp>
        <p:nvSpPr>
          <p:cNvPr id="27" name="Line 256"/>
          <p:cNvSpPr>
            <a:spLocks noChangeShapeType="1"/>
          </p:cNvSpPr>
          <p:nvPr/>
        </p:nvSpPr>
        <p:spPr bwMode="gray">
          <a:xfrm>
            <a:off x="2435696" y="2763337"/>
            <a:ext cx="4800600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8" name="Rectangle 257"/>
          <p:cNvSpPr>
            <a:spLocks noChangeArrowheads="1"/>
          </p:cNvSpPr>
          <p:nvPr/>
        </p:nvSpPr>
        <p:spPr bwMode="gray">
          <a:xfrm rot="3419336">
            <a:off x="2079525" y="2187075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ru-RU">
              <a:solidFill>
                <a:srgbClr val="FF0000"/>
              </a:solidFill>
            </a:endParaRPr>
          </a:p>
        </p:txBody>
      </p:sp>
      <p:sp>
        <p:nvSpPr>
          <p:cNvPr id="29" name="Text Box 258"/>
          <p:cNvSpPr txBox="1">
            <a:spLocks noChangeArrowheads="1"/>
          </p:cNvSpPr>
          <p:nvPr/>
        </p:nvSpPr>
        <p:spPr bwMode="gray">
          <a:xfrm>
            <a:off x="3109269" y="2301672"/>
            <a:ext cx="2623603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Обратная связь</a:t>
            </a:r>
            <a:endParaRPr lang="en-US" sz="2400" b="1" dirty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30" name="Text Box 259"/>
          <p:cNvSpPr txBox="1">
            <a:spLocks noChangeArrowheads="1"/>
          </p:cNvSpPr>
          <p:nvPr/>
        </p:nvSpPr>
        <p:spPr bwMode="gray">
          <a:xfrm>
            <a:off x="2206009" y="2229937"/>
            <a:ext cx="356188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2400" b="1" dirty="0">
                <a:solidFill>
                  <a:srgbClr val="FFFFFF"/>
                </a:solidFill>
                <a:latin typeface="Arial" charset="0"/>
              </a:rPr>
              <a:t>6</a:t>
            </a:r>
            <a:endParaRPr lang="en-US" sz="24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1" name="Line 260"/>
          <p:cNvSpPr>
            <a:spLocks noChangeShapeType="1"/>
          </p:cNvSpPr>
          <p:nvPr/>
        </p:nvSpPr>
        <p:spPr bwMode="gray">
          <a:xfrm>
            <a:off x="2435696" y="3601537"/>
            <a:ext cx="4800600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2" name="Rectangle 261"/>
          <p:cNvSpPr>
            <a:spLocks noChangeArrowheads="1"/>
          </p:cNvSpPr>
          <p:nvPr/>
        </p:nvSpPr>
        <p:spPr bwMode="gray">
          <a:xfrm rot="3419336">
            <a:off x="2151533" y="3025275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33" name="Text Box 262"/>
          <p:cNvSpPr txBox="1">
            <a:spLocks noChangeArrowheads="1"/>
          </p:cNvSpPr>
          <p:nvPr/>
        </p:nvSpPr>
        <p:spPr bwMode="gray">
          <a:xfrm>
            <a:off x="2206009" y="3068137"/>
            <a:ext cx="356188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2400" b="1" dirty="0">
                <a:solidFill>
                  <a:srgbClr val="FFFFFF"/>
                </a:solidFill>
                <a:latin typeface="Arial" charset="0"/>
              </a:rPr>
              <a:t>7</a:t>
            </a:r>
            <a:endParaRPr lang="en-US" sz="24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4" name="Line 263"/>
          <p:cNvSpPr>
            <a:spLocks noChangeShapeType="1"/>
          </p:cNvSpPr>
          <p:nvPr/>
        </p:nvSpPr>
        <p:spPr bwMode="gray">
          <a:xfrm>
            <a:off x="2437284" y="4438150"/>
            <a:ext cx="4799012" cy="1587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5" name="Rectangle 264"/>
          <p:cNvSpPr>
            <a:spLocks noChangeArrowheads="1"/>
          </p:cNvSpPr>
          <p:nvPr/>
        </p:nvSpPr>
        <p:spPr bwMode="gray">
          <a:xfrm rot="3419336">
            <a:off x="2151533" y="3863475"/>
            <a:ext cx="479425" cy="5207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36" name="Text Box 265"/>
          <p:cNvSpPr txBox="1">
            <a:spLocks noChangeArrowheads="1"/>
          </p:cNvSpPr>
          <p:nvPr/>
        </p:nvSpPr>
        <p:spPr bwMode="gray">
          <a:xfrm>
            <a:off x="2206009" y="3906337"/>
            <a:ext cx="356188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2400" b="1" dirty="0">
                <a:solidFill>
                  <a:srgbClr val="FFFFFF"/>
                </a:solidFill>
                <a:latin typeface="Arial" charset="0"/>
              </a:rPr>
              <a:t>8</a:t>
            </a:r>
            <a:endParaRPr lang="en-US" sz="24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9" name="Text Box 268"/>
          <p:cNvSpPr txBox="1">
            <a:spLocks noChangeArrowheads="1"/>
          </p:cNvSpPr>
          <p:nvPr/>
        </p:nvSpPr>
        <p:spPr bwMode="gray">
          <a:xfrm>
            <a:off x="2207096" y="5604962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5</a:t>
            </a:r>
          </a:p>
        </p:txBody>
      </p:sp>
      <p:sp>
        <p:nvSpPr>
          <p:cNvPr id="40" name="Text Box 269"/>
          <p:cNvSpPr txBox="1">
            <a:spLocks noChangeArrowheads="1"/>
          </p:cNvSpPr>
          <p:nvPr/>
        </p:nvSpPr>
        <p:spPr bwMode="gray">
          <a:xfrm>
            <a:off x="3225758" y="3166814"/>
            <a:ext cx="2237279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Запись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урока</a:t>
            </a:r>
            <a:endParaRPr lang="en-US" sz="2400" b="1" dirty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41" name="Text Box 270"/>
          <p:cNvSpPr txBox="1">
            <a:spLocks noChangeArrowheads="1"/>
          </p:cNvSpPr>
          <p:nvPr/>
        </p:nvSpPr>
        <p:spPr bwMode="gray">
          <a:xfrm>
            <a:off x="3109269" y="4005014"/>
            <a:ext cx="2814360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Степень защиты </a:t>
            </a:r>
            <a:endParaRPr lang="en-US" sz="2400" b="1" dirty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44" name="Заголовок 2"/>
          <p:cNvSpPr txBox="1">
            <a:spLocks/>
          </p:cNvSpPr>
          <p:nvPr/>
        </p:nvSpPr>
        <p:spPr>
          <a:xfrm>
            <a:off x="331912" y="341040"/>
            <a:ext cx="648072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5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ZOOM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>
                <a:solidFill>
                  <a:schemeClr val="bg1"/>
                </a:solidFill>
              </a:rPr>
              <a:t>и </a:t>
            </a:r>
            <a:r>
              <a:rPr lang="en-US" b="1" dirty="0">
                <a:solidFill>
                  <a:schemeClr val="bg1"/>
                </a:solidFill>
              </a:rPr>
              <a:t>UCHI</a:t>
            </a:r>
            <a:r>
              <a:rPr lang="ru-RU" b="1" dirty="0">
                <a:solidFill>
                  <a:schemeClr val="bg1"/>
                </a:solidFill>
              </a:rPr>
              <a:t>.</a:t>
            </a:r>
            <a:r>
              <a:rPr lang="en-US" b="1" dirty="0" smtClean="0">
                <a:solidFill>
                  <a:schemeClr val="bg1"/>
                </a:solidFill>
              </a:rPr>
              <a:t>RU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464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02972885"/>
              </p:ext>
            </p:extLst>
          </p:nvPr>
        </p:nvGraphicFramePr>
        <p:xfrm>
          <a:off x="287338" y="2348880"/>
          <a:ext cx="8856662" cy="3230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8331"/>
                <a:gridCol w="442833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chemeClr val="bg1"/>
                          </a:solidFill>
                        </a:rPr>
                        <a:t>ZOOM</a:t>
                      </a:r>
                      <a:endParaRPr lang="ru-RU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chemeClr val="bg1"/>
                          </a:solidFill>
                        </a:rPr>
                        <a:t>UCHI</a:t>
                      </a:r>
                      <a:r>
                        <a:rPr lang="ru-RU" sz="3200" b="1" dirty="0" smtClean="0">
                          <a:solidFill>
                            <a:schemeClr val="bg1"/>
                          </a:solidFill>
                        </a:rPr>
                        <a:t>.</a:t>
                      </a:r>
                      <a:r>
                        <a:rPr lang="en-US" sz="3200" b="1" dirty="0" smtClean="0">
                          <a:solidFill>
                            <a:schemeClr val="bg1"/>
                          </a:solidFill>
                        </a:rPr>
                        <a:t>RU</a:t>
                      </a:r>
                      <a:endParaRPr lang="ru-RU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 всех участников на устройстве должно быть установлено специальное приложение. Регистрируется только организатор (учитель).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Руководитель регистрируется сам,</a:t>
                      </a:r>
                      <a:r>
                        <a:rPr lang="ru-RU" sz="28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регистрирует своих учеников</a:t>
                      </a:r>
                      <a:r>
                        <a:rPr lang="ru-RU" sz="28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ru-RU" sz="2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раздаёт им логины и пароли от личного кабинета.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404664"/>
            <a:ext cx="6480720" cy="1224136"/>
          </a:xfrm>
        </p:spPr>
        <p:txBody>
          <a:bodyPr>
            <a:normAutofit fontScale="90000"/>
          </a:bodyPr>
          <a:lstStyle/>
          <a:p>
            <a:r>
              <a:rPr lang="ru-RU" sz="5300" b="1" dirty="0">
                <a:solidFill>
                  <a:schemeClr val="bg1"/>
                </a:solidFill>
              </a:rPr>
              <a:t>Регистрация на платформе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3643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72226457"/>
              </p:ext>
            </p:extLst>
          </p:nvPr>
        </p:nvGraphicFramePr>
        <p:xfrm>
          <a:off x="179512" y="2348880"/>
          <a:ext cx="8856662" cy="4084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8331"/>
                <a:gridCol w="442833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chemeClr val="bg1"/>
                          </a:solidFill>
                        </a:rPr>
                        <a:t>ZOOM</a:t>
                      </a:r>
                      <a:endParaRPr lang="ru-RU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chemeClr val="bg1"/>
                          </a:solidFill>
                        </a:rPr>
                        <a:t>UCHI</a:t>
                      </a:r>
                      <a:r>
                        <a:rPr lang="ru-RU" sz="3200" b="1" dirty="0" smtClean="0">
                          <a:solidFill>
                            <a:schemeClr val="bg1"/>
                          </a:solidFill>
                        </a:rPr>
                        <a:t>.</a:t>
                      </a:r>
                      <a:r>
                        <a:rPr lang="en-US" sz="3200" b="1" dirty="0" smtClean="0">
                          <a:solidFill>
                            <a:schemeClr val="bg1"/>
                          </a:solidFill>
                        </a:rPr>
                        <a:t>RU</a:t>
                      </a:r>
                      <a:endParaRPr lang="ru-RU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Для приглашения участников достаточно организатору скопировать прямую ссылку созданной видеоконференции (</a:t>
                      </a:r>
                      <a:r>
                        <a:rPr lang="ru-RU" sz="28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видеоурока</a:t>
                      </a:r>
                      <a:r>
                        <a:rPr lang="ru-RU" sz="2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и отправить ее адресатам. 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Учитель в «Виртуальном классе»  формирует расписание, указывает время и название урока. Ученик в своём личном кабинете  согласно расписанию попадает на урок по ссылке. 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404664"/>
            <a:ext cx="6480720" cy="1224136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chemeClr val="bg1"/>
                </a:solidFill>
              </a:rPr>
              <a:t/>
            </a:r>
            <a:br>
              <a:rPr lang="ru-RU" sz="5300" b="1" dirty="0" smtClean="0">
                <a:solidFill>
                  <a:schemeClr val="bg1"/>
                </a:solidFill>
              </a:rPr>
            </a:br>
            <a:r>
              <a:rPr lang="ru-RU" sz="5300" b="1" dirty="0" smtClean="0">
                <a:solidFill>
                  <a:schemeClr val="bg1"/>
                </a:solidFill>
              </a:rPr>
              <a:t>Приглашение </a:t>
            </a:r>
            <a:r>
              <a:rPr lang="ru-RU" sz="5300" b="1" dirty="0">
                <a:solidFill>
                  <a:schemeClr val="bg1"/>
                </a:solidFill>
              </a:rPr>
              <a:t>участников</a:t>
            </a:r>
            <a:br>
              <a:rPr lang="ru-RU" sz="5300" b="1" dirty="0">
                <a:solidFill>
                  <a:schemeClr val="bg1"/>
                </a:solidFill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944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25240033"/>
              </p:ext>
            </p:extLst>
          </p:nvPr>
        </p:nvGraphicFramePr>
        <p:xfrm>
          <a:off x="179512" y="2564904"/>
          <a:ext cx="8856662" cy="396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8331"/>
                <a:gridCol w="442833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chemeClr val="bg1"/>
                          </a:solidFill>
                        </a:rPr>
                        <a:t>ZOOM</a:t>
                      </a:r>
                      <a:endParaRPr lang="ru-RU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chemeClr val="bg1"/>
                          </a:solidFill>
                        </a:rPr>
                        <a:t>UCHI</a:t>
                      </a:r>
                      <a:r>
                        <a:rPr lang="ru-RU" sz="3200" b="1" dirty="0" smtClean="0">
                          <a:solidFill>
                            <a:schemeClr val="bg1"/>
                          </a:solidFill>
                        </a:rPr>
                        <a:t>.</a:t>
                      </a:r>
                      <a:r>
                        <a:rPr lang="en-US" sz="3200" b="1" dirty="0" smtClean="0">
                          <a:solidFill>
                            <a:schemeClr val="bg1"/>
                          </a:solidFill>
                        </a:rPr>
                        <a:t>RU</a:t>
                      </a:r>
                      <a:endParaRPr lang="ru-RU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 бесплатном тарифе существует </a:t>
                      </a:r>
                      <a:r>
                        <a:rPr lang="ru-RU" sz="24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ограничение времени проведения </a:t>
                      </a:r>
                      <a:r>
                        <a:rPr lang="ru-RU" sz="2400" b="1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видеосеанса</a:t>
                      </a:r>
                      <a:r>
                        <a:rPr lang="ru-RU" sz="24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до 40 минут. </a:t>
                      </a:r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Чтобы продлить время конференции, необходимо подключить платный тариф или создать новую видеоконференцию.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Продолжительность проведения занятия задаётся учителем самостоятельно, оно</a:t>
                      </a:r>
                      <a:r>
                        <a:rPr lang="ru-RU" sz="2800" b="1" kern="120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не ограничено по времени и бесплатно</a:t>
                      </a:r>
                      <a:r>
                        <a:rPr lang="ru-RU" sz="2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404664"/>
            <a:ext cx="6480720" cy="1224136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chemeClr val="bg1"/>
                </a:solidFill>
              </a:rPr>
              <a:t/>
            </a:r>
            <a:br>
              <a:rPr lang="ru-RU" sz="5300" b="1" dirty="0" smtClean="0">
                <a:solidFill>
                  <a:schemeClr val="bg1"/>
                </a:solidFill>
              </a:rPr>
            </a:br>
            <a:r>
              <a:rPr lang="ru-RU" sz="5300" b="1" dirty="0">
                <a:solidFill>
                  <a:schemeClr val="bg1"/>
                </a:solidFill>
              </a:rPr>
              <a:t/>
            </a:r>
            <a:br>
              <a:rPr lang="ru-RU" sz="5300" b="1" dirty="0">
                <a:solidFill>
                  <a:schemeClr val="bg1"/>
                </a:solidFill>
              </a:rPr>
            </a:br>
            <a:r>
              <a:rPr lang="ru-RU" sz="5300" b="1" dirty="0" smtClean="0">
                <a:solidFill>
                  <a:schemeClr val="bg1"/>
                </a:solidFill>
              </a:rPr>
              <a:t>Время </a:t>
            </a:r>
            <a:r>
              <a:rPr lang="ru-RU" sz="5300" b="1" dirty="0">
                <a:solidFill>
                  <a:schemeClr val="bg1"/>
                </a:solidFill>
              </a:rPr>
              <a:t>проведения занятий</a:t>
            </a:r>
            <a:br>
              <a:rPr lang="ru-RU" sz="5300" b="1" dirty="0">
                <a:solidFill>
                  <a:schemeClr val="bg1"/>
                </a:solidFill>
              </a:rPr>
            </a:br>
            <a:r>
              <a:rPr lang="ru-RU" sz="5300" b="1" dirty="0">
                <a:solidFill>
                  <a:schemeClr val="bg1"/>
                </a:solidFill>
              </a:rPr>
              <a:t/>
            </a:r>
            <a:br>
              <a:rPr lang="ru-RU" sz="5300" b="1" dirty="0">
                <a:solidFill>
                  <a:schemeClr val="bg1"/>
                </a:solidFill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6227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39745400"/>
              </p:ext>
            </p:extLst>
          </p:nvPr>
        </p:nvGraphicFramePr>
        <p:xfrm>
          <a:off x="179512" y="2420888"/>
          <a:ext cx="8856662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8331"/>
                <a:gridCol w="442833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chemeClr val="bg1"/>
                          </a:solidFill>
                        </a:rPr>
                        <a:t>ZOOM</a:t>
                      </a:r>
                      <a:endParaRPr lang="ru-RU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chemeClr val="bg1"/>
                          </a:solidFill>
                        </a:rPr>
                        <a:t>UCHI</a:t>
                      </a:r>
                      <a:r>
                        <a:rPr lang="ru-RU" sz="3200" b="1" dirty="0" smtClean="0">
                          <a:solidFill>
                            <a:schemeClr val="bg1"/>
                          </a:solidFill>
                        </a:rPr>
                        <a:t>.</a:t>
                      </a:r>
                      <a:r>
                        <a:rPr lang="en-US" sz="3200" b="1" dirty="0" smtClean="0">
                          <a:solidFill>
                            <a:schemeClr val="bg1"/>
                          </a:solidFill>
                        </a:rPr>
                        <a:t>RU</a:t>
                      </a:r>
                      <a:endParaRPr lang="ru-RU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Виртуальная  доска есть. </a:t>
                      </a:r>
                      <a:r>
                        <a:rPr lang="ru-RU" sz="2800" b="1" kern="120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Возможность пользоваться не только маркером, но и печатать текст на доске с помощью клавиатуры</a:t>
                      </a:r>
                      <a:r>
                        <a:rPr lang="ru-RU" sz="2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Виртуальная  доска есть. </a:t>
                      </a:r>
                      <a:r>
                        <a:rPr lang="ru-RU" sz="28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Возможность пользоваться только маркером. Писать на такой доске сложно, неудобно, записи выглядят «коряво», не эстетично. </a:t>
                      </a: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404664"/>
            <a:ext cx="6480720" cy="1224136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chemeClr val="bg1"/>
                </a:solidFill>
              </a:rPr>
              <a:t/>
            </a:r>
            <a:br>
              <a:rPr lang="ru-RU" sz="5300" b="1" dirty="0" smtClean="0">
                <a:solidFill>
                  <a:schemeClr val="bg1"/>
                </a:solidFill>
              </a:rPr>
            </a:br>
            <a:r>
              <a:rPr lang="ru-RU" sz="5300" b="1" dirty="0">
                <a:solidFill>
                  <a:schemeClr val="bg1"/>
                </a:solidFill>
              </a:rPr>
              <a:t/>
            </a:r>
            <a:br>
              <a:rPr lang="ru-RU" sz="5300" b="1" dirty="0">
                <a:solidFill>
                  <a:schemeClr val="bg1"/>
                </a:solidFill>
              </a:rPr>
            </a:br>
            <a:r>
              <a:rPr lang="ru-RU" sz="5300" b="1" dirty="0" smtClean="0">
                <a:solidFill>
                  <a:schemeClr val="bg1"/>
                </a:solidFill>
              </a:rPr>
              <a:t/>
            </a:r>
            <a:br>
              <a:rPr lang="ru-RU" sz="5300" b="1" dirty="0" smtClean="0">
                <a:solidFill>
                  <a:schemeClr val="bg1"/>
                </a:solidFill>
              </a:rPr>
            </a:br>
            <a:r>
              <a:rPr lang="ru-RU" sz="5300" b="1" dirty="0" smtClean="0">
                <a:solidFill>
                  <a:schemeClr val="bg1"/>
                </a:solidFill>
              </a:rPr>
              <a:t>Наличие </a:t>
            </a:r>
            <a:r>
              <a:rPr lang="ru-RU" sz="5300" b="1" dirty="0">
                <a:solidFill>
                  <a:schemeClr val="bg1"/>
                </a:solidFill>
              </a:rPr>
              <a:t>виртуальной доски</a:t>
            </a:r>
            <a:br>
              <a:rPr lang="ru-RU" sz="5300" b="1" dirty="0">
                <a:solidFill>
                  <a:schemeClr val="bg1"/>
                </a:solidFill>
              </a:rPr>
            </a:br>
            <a:r>
              <a:rPr lang="ru-RU" sz="5300" b="1" dirty="0" smtClean="0">
                <a:solidFill>
                  <a:schemeClr val="bg1"/>
                </a:solidFill>
              </a:rPr>
              <a:t/>
            </a:r>
            <a:br>
              <a:rPr lang="ru-RU" sz="5300" b="1" dirty="0" smtClean="0">
                <a:solidFill>
                  <a:schemeClr val="bg1"/>
                </a:solidFill>
              </a:rPr>
            </a:br>
            <a:r>
              <a:rPr lang="ru-RU" sz="5300" b="1" dirty="0" smtClean="0">
                <a:solidFill>
                  <a:schemeClr val="bg1"/>
                </a:solidFill>
              </a:rPr>
              <a:t/>
            </a:r>
            <a:br>
              <a:rPr lang="ru-RU" sz="5300" b="1" dirty="0" smtClean="0">
                <a:solidFill>
                  <a:schemeClr val="bg1"/>
                </a:solidFill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3999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24888680"/>
              </p:ext>
            </p:extLst>
          </p:nvPr>
        </p:nvGraphicFramePr>
        <p:xfrm>
          <a:off x="179512" y="2348880"/>
          <a:ext cx="8856662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8331"/>
                <a:gridCol w="442833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chemeClr val="bg1"/>
                          </a:solidFill>
                        </a:rPr>
                        <a:t>ZOOM</a:t>
                      </a:r>
                      <a:endParaRPr lang="ru-RU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chemeClr val="bg1"/>
                          </a:solidFill>
                        </a:rPr>
                        <a:t>UCHI</a:t>
                      </a:r>
                      <a:r>
                        <a:rPr lang="ru-RU" sz="3200" b="1" dirty="0" smtClean="0">
                          <a:solidFill>
                            <a:schemeClr val="bg1"/>
                          </a:solidFill>
                        </a:rPr>
                        <a:t>.</a:t>
                      </a:r>
                      <a:r>
                        <a:rPr lang="en-US" sz="3200" b="1" dirty="0" smtClean="0">
                          <a:solidFill>
                            <a:schemeClr val="bg1"/>
                          </a:solidFill>
                        </a:rPr>
                        <a:t>RU</a:t>
                      </a:r>
                      <a:endParaRPr lang="ru-RU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</a:t>
                      </a:r>
                      <a:r>
                        <a:rPr lang="ru-RU" sz="28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ф</a:t>
                      </a:r>
                      <a:r>
                        <a:rPr lang="ru-RU" sz="2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ункции демонстрации экрана  включены:</a:t>
                      </a:r>
                      <a:r>
                        <a:rPr lang="ru-RU" sz="28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показ презентаций, выход</a:t>
                      </a:r>
                      <a:r>
                        <a:rPr lang="ru-RU" sz="28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по ссылкам</a:t>
                      </a:r>
                      <a:r>
                        <a:rPr lang="ru-RU" sz="2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на обучающие сайты, просмотр видеоматериала совместно с участниками.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функции демонстрации экрана входят:  показ презентаций </a:t>
                      </a:r>
                      <a:r>
                        <a:rPr lang="ru-RU" sz="28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(только в формате </a:t>
                      </a:r>
                      <a:r>
                        <a:rPr lang="ru-RU" sz="2800" b="1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pdf</a:t>
                      </a:r>
                      <a:r>
                        <a:rPr lang="ru-RU" sz="28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  <a:r>
                        <a:rPr lang="ru-RU" sz="2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выход на обучающие сайты, просмотр видеоматериалов .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980728"/>
            <a:ext cx="6480720" cy="1224136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chemeClr val="bg1"/>
                </a:solidFill>
              </a:rPr>
              <a:t/>
            </a:r>
            <a:br>
              <a:rPr lang="ru-RU" sz="5300" b="1" dirty="0" smtClean="0">
                <a:solidFill>
                  <a:schemeClr val="bg1"/>
                </a:solidFill>
              </a:rPr>
            </a:br>
            <a:r>
              <a:rPr lang="ru-RU" sz="5300" b="1" dirty="0">
                <a:solidFill>
                  <a:schemeClr val="bg1"/>
                </a:solidFill>
              </a:rPr>
              <a:t/>
            </a:r>
            <a:br>
              <a:rPr lang="ru-RU" sz="5300" b="1" dirty="0">
                <a:solidFill>
                  <a:schemeClr val="bg1"/>
                </a:solidFill>
              </a:rPr>
            </a:br>
            <a:r>
              <a:rPr lang="ru-RU" sz="5300" b="1" dirty="0">
                <a:solidFill>
                  <a:schemeClr val="bg1"/>
                </a:solidFill>
              </a:rPr>
              <a:t/>
            </a:r>
            <a:br>
              <a:rPr lang="ru-RU" sz="5300" b="1" dirty="0">
                <a:solidFill>
                  <a:schemeClr val="bg1"/>
                </a:solidFill>
              </a:rPr>
            </a:br>
            <a:r>
              <a:rPr lang="ru-RU" sz="5300" b="1" dirty="0">
                <a:solidFill>
                  <a:schemeClr val="bg1"/>
                </a:solidFill>
              </a:rPr>
              <a:t>Демонстрация экрана</a:t>
            </a:r>
            <a:br>
              <a:rPr lang="ru-RU" sz="5300" b="1" dirty="0">
                <a:solidFill>
                  <a:schemeClr val="bg1"/>
                </a:solidFill>
              </a:rPr>
            </a:br>
            <a:r>
              <a:rPr lang="ru-RU" sz="5300" b="1" dirty="0">
                <a:solidFill>
                  <a:schemeClr val="bg1"/>
                </a:solidFill>
              </a:rPr>
              <a:t/>
            </a:r>
            <a:br>
              <a:rPr lang="ru-RU" sz="5300" b="1" dirty="0">
                <a:solidFill>
                  <a:schemeClr val="bg1"/>
                </a:solidFill>
              </a:rPr>
            </a:br>
            <a:r>
              <a:rPr lang="ru-RU" sz="5300" b="1" dirty="0" smtClean="0">
                <a:solidFill>
                  <a:schemeClr val="bg1"/>
                </a:solidFill>
              </a:rPr>
              <a:t/>
            </a:r>
            <a:br>
              <a:rPr lang="ru-RU" sz="5300" b="1" dirty="0" smtClean="0">
                <a:solidFill>
                  <a:schemeClr val="bg1"/>
                </a:solidFill>
              </a:rPr>
            </a:br>
            <a:r>
              <a:rPr lang="ru-RU" sz="5300" b="1" dirty="0" smtClean="0">
                <a:solidFill>
                  <a:schemeClr val="bg1"/>
                </a:solidFill>
              </a:rPr>
              <a:t/>
            </a:r>
            <a:br>
              <a:rPr lang="ru-RU" sz="5300" b="1" dirty="0" smtClean="0">
                <a:solidFill>
                  <a:schemeClr val="bg1"/>
                </a:solidFill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93922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38666460"/>
              </p:ext>
            </p:extLst>
          </p:nvPr>
        </p:nvGraphicFramePr>
        <p:xfrm>
          <a:off x="179512" y="2346960"/>
          <a:ext cx="8856662" cy="451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8331"/>
                <a:gridCol w="442833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chemeClr val="bg1"/>
                          </a:solidFill>
                        </a:rPr>
                        <a:t>ZOOM</a:t>
                      </a:r>
                      <a:endParaRPr lang="ru-RU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chemeClr val="bg1"/>
                          </a:solidFill>
                        </a:rPr>
                        <a:t>UCHI</a:t>
                      </a:r>
                      <a:r>
                        <a:rPr lang="ru-RU" sz="3200" b="1" dirty="0" smtClean="0">
                          <a:solidFill>
                            <a:schemeClr val="bg1"/>
                          </a:solidFill>
                        </a:rPr>
                        <a:t>.</a:t>
                      </a:r>
                      <a:r>
                        <a:rPr lang="en-US" sz="3200" b="1" dirty="0" smtClean="0">
                          <a:solidFill>
                            <a:schemeClr val="bg1"/>
                          </a:solidFill>
                        </a:rPr>
                        <a:t>RU</a:t>
                      </a:r>
                      <a:endParaRPr lang="ru-RU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6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Участникам доступны: общение в чате; устные ответы; демонстрация желания ответить. </a:t>
                      </a:r>
                      <a:r>
                        <a:rPr lang="ru-RU" sz="2600" b="1" kern="1200" baseline="0" dirty="0" err="1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Видеообзор</a:t>
                      </a:r>
                      <a:r>
                        <a:rPr lang="ru-RU" sz="2600" b="1" kern="1200" baseline="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участников для учителя подвижный. Микрофон и камера могут работать у всех участников одновременно. </a:t>
                      </a:r>
                      <a:endParaRPr lang="ru-RU" sz="26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Общение учеников  может происходить в чате,</a:t>
                      </a:r>
                    </a:p>
                    <a:p>
                      <a:pPr algn="ctr"/>
                      <a:r>
                        <a:rPr lang="ru-RU" sz="2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можно «поднять руку», давать устные ответы, использовать «указку». </a:t>
                      </a:r>
                      <a:r>
                        <a:rPr lang="ru-RU" sz="28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Микрофон и камера на уроке работает только у того ученика, которого вызвал учитель.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692696"/>
            <a:ext cx="6480720" cy="1224136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chemeClr val="bg1"/>
                </a:solidFill>
              </a:rPr>
              <a:t/>
            </a:r>
            <a:br>
              <a:rPr lang="ru-RU" sz="5300" b="1" dirty="0" smtClean="0">
                <a:solidFill>
                  <a:schemeClr val="bg1"/>
                </a:solidFill>
              </a:rPr>
            </a:br>
            <a:r>
              <a:rPr lang="ru-RU" sz="5300" b="1" dirty="0">
                <a:solidFill>
                  <a:schemeClr val="bg1"/>
                </a:solidFill>
              </a:rPr>
              <a:t/>
            </a:r>
            <a:br>
              <a:rPr lang="ru-RU" sz="5300" b="1" dirty="0">
                <a:solidFill>
                  <a:schemeClr val="bg1"/>
                </a:solidFill>
              </a:rPr>
            </a:br>
            <a:r>
              <a:rPr lang="ru-RU" sz="5300" b="1" dirty="0">
                <a:solidFill>
                  <a:schemeClr val="bg1"/>
                </a:solidFill>
              </a:rPr>
              <a:t/>
            </a:r>
            <a:br>
              <a:rPr lang="ru-RU" sz="5300" b="1" dirty="0">
                <a:solidFill>
                  <a:schemeClr val="bg1"/>
                </a:solidFill>
              </a:rPr>
            </a:br>
            <a:r>
              <a:rPr lang="ru-RU" sz="5300" b="1" dirty="0" smtClean="0">
                <a:solidFill>
                  <a:schemeClr val="bg1"/>
                </a:solidFill>
              </a:rPr>
              <a:t/>
            </a:r>
            <a:br>
              <a:rPr lang="ru-RU" sz="5300" b="1" dirty="0" smtClean="0">
                <a:solidFill>
                  <a:schemeClr val="bg1"/>
                </a:solidFill>
              </a:rPr>
            </a:br>
            <a:r>
              <a:rPr lang="ru-RU" sz="5300" b="1" dirty="0">
                <a:solidFill>
                  <a:schemeClr val="bg1"/>
                </a:solidFill>
              </a:rPr>
              <a:t/>
            </a:r>
            <a:br>
              <a:rPr lang="ru-RU" sz="5300" b="1" dirty="0">
                <a:solidFill>
                  <a:schemeClr val="bg1"/>
                </a:solidFill>
              </a:rPr>
            </a:br>
            <a:r>
              <a:rPr lang="ru-RU" sz="5300" b="1" dirty="0" smtClean="0">
                <a:solidFill>
                  <a:schemeClr val="bg1"/>
                </a:solidFill>
              </a:rPr>
              <a:t>Обратная </a:t>
            </a:r>
            <a:r>
              <a:rPr lang="ru-RU" sz="5300" b="1" dirty="0">
                <a:solidFill>
                  <a:schemeClr val="bg1"/>
                </a:solidFill>
              </a:rPr>
              <a:t>связь</a:t>
            </a:r>
            <a:br>
              <a:rPr lang="ru-RU" sz="5300" b="1" dirty="0">
                <a:solidFill>
                  <a:schemeClr val="bg1"/>
                </a:solidFill>
              </a:rPr>
            </a:br>
            <a:r>
              <a:rPr lang="ru-RU" sz="5300" b="1" dirty="0">
                <a:solidFill>
                  <a:schemeClr val="bg1"/>
                </a:solidFill>
              </a:rPr>
              <a:t/>
            </a:r>
            <a:br>
              <a:rPr lang="ru-RU" sz="5300" b="1" dirty="0">
                <a:solidFill>
                  <a:schemeClr val="bg1"/>
                </a:solidFill>
              </a:rPr>
            </a:br>
            <a:r>
              <a:rPr lang="ru-RU" sz="5300" b="1" dirty="0">
                <a:solidFill>
                  <a:schemeClr val="bg1"/>
                </a:solidFill>
              </a:rPr>
              <a:t/>
            </a:r>
            <a:br>
              <a:rPr lang="ru-RU" sz="5300" b="1" dirty="0">
                <a:solidFill>
                  <a:schemeClr val="bg1"/>
                </a:solidFill>
              </a:rPr>
            </a:br>
            <a:r>
              <a:rPr lang="ru-RU" sz="5300" b="1" dirty="0" smtClean="0">
                <a:solidFill>
                  <a:schemeClr val="bg1"/>
                </a:solidFill>
              </a:rPr>
              <a:t/>
            </a:r>
            <a:br>
              <a:rPr lang="ru-RU" sz="5300" b="1" dirty="0" smtClean="0">
                <a:solidFill>
                  <a:schemeClr val="bg1"/>
                </a:solidFill>
              </a:rPr>
            </a:br>
            <a:r>
              <a:rPr lang="ru-RU" sz="5300" b="1" dirty="0" smtClean="0">
                <a:solidFill>
                  <a:schemeClr val="bg1"/>
                </a:solidFill>
              </a:rPr>
              <a:t/>
            </a:r>
            <a:br>
              <a:rPr lang="ru-RU" sz="5300" b="1" dirty="0" smtClean="0">
                <a:solidFill>
                  <a:schemeClr val="bg1"/>
                </a:solidFill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884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7a5e539d9f91d9ef5c955fb6eedc25a4cc82e8a4"/>
</p:tagLst>
</file>

<file path=ppt/theme/theme1.xml><?xml version="1.0" encoding="utf-8"?>
<a:theme xmlns:a="http://schemas.openxmlformats.org/drawingml/2006/main" name="Тема Office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2773</TotalTime>
  <Words>454</Words>
  <Application>Microsoft Office PowerPoint</Application>
  <PresentationFormat>Экран (4:3)</PresentationFormat>
  <Paragraphs>70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МБОУ «СОШ №3 с УИОП» г. Сосногорска</vt:lpstr>
      <vt:lpstr>ZOOM и UCHI.RU</vt:lpstr>
      <vt:lpstr>ZOOM и UCHI.RU</vt:lpstr>
      <vt:lpstr>Регистрация на платформе </vt:lpstr>
      <vt:lpstr> Приглашение участников  </vt:lpstr>
      <vt:lpstr>  Время проведения занятий   </vt:lpstr>
      <vt:lpstr>   Наличие виртуальной доски    </vt:lpstr>
      <vt:lpstr>   Демонстрация экрана     </vt:lpstr>
      <vt:lpstr>     Обратная связь      </vt:lpstr>
      <vt:lpstr>      Запись урока       </vt:lpstr>
      <vt:lpstr>       Степень защиты         </vt:lpstr>
      <vt:lpstr>Спасибо за  внимание!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Онлайн школа</dc:title>
  <dc:creator>obstinate</dc:creator>
  <dc:description>Шаблон презентации с сайта https://presentation-creation.ru/</dc:description>
  <cp:lastModifiedBy>днс</cp:lastModifiedBy>
  <cp:revision>1332</cp:revision>
  <dcterms:created xsi:type="dcterms:W3CDTF">2018-02-25T09:09:03Z</dcterms:created>
  <dcterms:modified xsi:type="dcterms:W3CDTF">2022-11-01T15:17:17Z</dcterms:modified>
</cp:coreProperties>
</file>