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</p:sldMasterIdLst>
  <p:notesMasterIdLst>
    <p:notesMasterId r:id="rId14"/>
  </p:notesMasterIdLst>
  <p:sldIdLst>
    <p:sldId id="256" r:id="rId2"/>
    <p:sldId id="257" r:id="rId3"/>
    <p:sldId id="259" r:id="rId4"/>
    <p:sldId id="267" r:id="rId5"/>
    <p:sldId id="268" r:id="rId6"/>
    <p:sldId id="260" r:id="rId7"/>
    <p:sldId id="265" r:id="rId8"/>
    <p:sldId id="262" r:id="rId9"/>
    <p:sldId id="263" r:id="rId10"/>
    <p:sldId id="269" r:id="rId11"/>
    <p:sldId id="264" r:id="rId12"/>
    <p:sldId id="266" r:id="rId13"/>
  </p:sldIdLst>
  <p:sldSz cx="9144000" cy="6858000" type="screen4x3"/>
  <p:notesSz cx="679132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0" autoAdjust="0"/>
    <p:restoredTop sz="94660"/>
  </p:normalViewPr>
  <p:slideViewPr>
    <p:cSldViewPr>
      <p:cViewPr varScale="1">
        <p:scale>
          <a:sx n="102" d="100"/>
          <a:sy n="102" d="100"/>
        </p:scale>
        <p:origin x="24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290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6846" y="0"/>
            <a:ext cx="294290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71AF0-67C9-42BF-A8CA-43168827C999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3" y="4689515"/>
            <a:ext cx="543306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290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6846" y="9377316"/>
            <a:ext cx="294290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03182-ACAE-456D-B502-3E4062035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03182-ACAE-456D-B502-3E40620359E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324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03182-ACAE-456D-B502-3E40620359E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80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3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1533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360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6441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882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91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75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890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971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033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421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111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690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430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217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6F835-A45E-49FB-A083-9B50EFD22A3B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1343D72-619F-4EB0-945B-75F59BBDB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3591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595" y="980728"/>
            <a:ext cx="6681765" cy="1656184"/>
          </a:xfrm>
        </p:spPr>
        <p:txBody>
          <a:bodyPr/>
          <a:lstStyle/>
          <a:p>
            <a:r>
              <a:rPr lang="ru-RU" dirty="0" smtClean="0"/>
              <a:t>Начало правления Петра </a:t>
            </a:r>
            <a:r>
              <a:rPr lang="en-US" dirty="0" smtClean="0"/>
              <a:t>I</a:t>
            </a:r>
            <a:r>
              <a:rPr lang="ru-RU" dirty="0" smtClean="0"/>
              <a:t> (1689-1725)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3501008"/>
            <a:ext cx="5585274" cy="2880320"/>
          </a:xfrm>
        </p:spPr>
        <p:txBody>
          <a:bodyPr>
            <a:normAutofit/>
          </a:bodyPr>
          <a:lstStyle/>
          <a:p>
            <a:pPr algn="just"/>
            <a:r>
              <a:rPr lang="ru-RU" sz="2600" b="1" dirty="0" smtClean="0">
                <a:latin typeface="Monotype Corsiva" panose="03010101010201010101" pitchFamily="66" charset="0"/>
              </a:rPr>
              <a:t>О мощный властелин судьбы,</a:t>
            </a:r>
          </a:p>
          <a:p>
            <a:pPr algn="just"/>
            <a:r>
              <a:rPr lang="ru-RU" sz="2600" b="1" dirty="0" smtClean="0">
                <a:latin typeface="Monotype Corsiva" panose="03010101010201010101" pitchFamily="66" charset="0"/>
              </a:rPr>
              <a:t>Не так ли ты над самой бездной</a:t>
            </a:r>
          </a:p>
          <a:p>
            <a:pPr algn="just"/>
            <a:r>
              <a:rPr lang="ru-RU" sz="2600" b="1" dirty="0" smtClean="0">
                <a:latin typeface="Monotype Corsiva" panose="03010101010201010101" pitchFamily="66" charset="0"/>
              </a:rPr>
              <a:t>На высоте уздой железной</a:t>
            </a:r>
          </a:p>
          <a:p>
            <a:pPr algn="just"/>
            <a:r>
              <a:rPr lang="ru-RU" sz="2600" b="1" dirty="0" smtClean="0">
                <a:latin typeface="Monotype Corsiva" panose="03010101010201010101" pitchFamily="66" charset="0"/>
              </a:rPr>
              <a:t>Россию поднял на </a:t>
            </a:r>
            <a:r>
              <a:rPr lang="ru-RU" sz="2600" b="1" dirty="0" smtClean="0">
                <a:latin typeface="Monotype Corsiva" panose="03010101010201010101" pitchFamily="66" charset="0"/>
              </a:rPr>
              <a:t>дыбы?</a:t>
            </a:r>
          </a:p>
          <a:p>
            <a:pPr algn="just"/>
            <a:r>
              <a:rPr lang="ru-RU" sz="2600" dirty="0">
                <a:latin typeface="Monotype Corsiva" panose="03010101010201010101" pitchFamily="66" charset="0"/>
              </a:rPr>
              <a:t> </a:t>
            </a:r>
            <a:r>
              <a:rPr lang="ru-RU" sz="2600" dirty="0" smtClean="0">
                <a:latin typeface="Monotype Corsiva" panose="03010101010201010101" pitchFamily="66" charset="0"/>
              </a:rPr>
              <a:t>                                      </a:t>
            </a:r>
            <a:r>
              <a:rPr lang="ru-RU" sz="2800" dirty="0" smtClean="0">
                <a:latin typeface="Monotype Corsiva" panose="03010101010201010101" pitchFamily="66" charset="0"/>
              </a:rPr>
              <a:t>А</a:t>
            </a:r>
            <a:r>
              <a:rPr lang="ru-RU" sz="2800" dirty="0" smtClean="0">
                <a:latin typeface="Monotype Corsiva" panose="03010101010201010101" pitchFamily="66" charset="0"/>
              </a:rPr>
              <a:t>. </a:t>
            </a:r>
            <a:r>
              <a:rPr lang="ru-RU" sz="2800" dirty="0" smtClean="0">
                <a:latin typeface="Monotype Corsiva" panose="03010101010201010101" pitchFamily="66" charset="0"/>
              </a:rPr>
              <a:t>С. </a:t>
            </a:r>
            <a:r>
              <a:rPr lang="ru-RU" sz="2800" dirty="0">
                <a:latin typeface="Monotype Corsiva" panose="03010101010201010101" pitchFamily="66" charset="0"/>
              </a:rPr>
              <a:t>П</a:t>
            </a:r>
            <a:r>
              <a:rPr lang="ru-RU" sz="2800" dirty="0" smtClean="0">
                <a:latin typeface="Monotype Corsiva" panose="03010101010201010101" pitchFamily="66" charset="0"/>
              </a:rPr>
              <a:t>ушкин</a:t>
            </a:r>
            <a:endParaRPr lang="ru-RU" sz="2800" dirty="0" smtClean="0">
              <a:latin typeface="Monotype Corsiva" panose="03010101010201010101" pitchFamily="66" charset="0"/>
            </a:endParaRPr>
          </a:p>
          <a:p>
            <a:pPr algn="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636912"/>
            <a:ext cx="2355578" cy="4101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5. Великое посольство 1697-1698 гг.</a:t>
            </a:r>
            <a:endParaRPr lang="ru-RU" dirty="0"/>
          </a:p>
        </p:txBody>
      </p:sp>
      <p:pic>
        <p:nvPicPr>
          <p:cNvPr id="4" name="Содержимое 3" descr="image00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844824"/>
            <a:ext cx="6768752" cy="50131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 Великое посольство 1697-1698 гг.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752" y="1527048"/>
            <a:ext cx="8503920" cy="504522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Целями посольства являлись:</a:t>
            </a:r>
          </a:p>
          <a:p>
            <a:r>
              <a:rPr lang="ru-RU" sz="3200" dirty="0" smtClean="0"/>
              <a:t>– укрепление и расширение </a:t>
            </a:r>
            <a:r>
              <a:rPr lang="ru-RU" sz="3200" dirty="0" err="1" smtClean="0"/>
              <a:t>антитурецкого</a:t>
            </a:r>
            <a:r>
              <a:rPr lang="ru-RU" sz="3200" dirty="0" smtClean="0"/>
              <a:t> союза;</a:t>
            </a:r>
          </a:p>
          <a:p>
            <a:r>
              <a:rPr lang="ru-RU" sz="3200" dirty="0" smtClean="0"/>
              <a:t>– приглашение на русскую службу специалистов, закупка и заказ вооружения;</a:t>
            </a:r>
          </a:p>
          <a:p>
            <a:r>
              <a:rPr lang="ru-RU" sz="3200" dirty="0" smtClean="0"/>
              <a:t>– личное ознакомление Петра с политической обстановкой, экономическими и культурными достижениями стран Западной Европы. Впервые «православный царь», покинул, правда, инкогнито под именем волонтера Петра Михайлова, свою страну и вступил на «нечистую» землю иноземцев.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Результаты посольства</a:t>
            </a:r>
            <a:r>
              <a:rPr lang="ru-RU" sz="3200" dirty="0" smtClean="0"/>
              <a:t>. В условиях подготовки европейских стран к войне за «испанское наследство» Петру не удалось решить главную дипломатическую задачу и предотвратить подписание сепаратного мира Австрии с Турцией. Но в ходе поездки:</a:t>
            </a:r>
          </a:p>
          <a:p>
            <a:r>
              <a:rPr lang="ru-RU" sz="3200" dirty="0" smtClean="0"/>
              <a:t>– он склонился к идее переориентации внешнеполитического курса России и создания </a:t>
            </a:r>
            <a:r>
              <a:rPr lang="ru-RU" sz="3200" dirty="0" err="1" smtClean="0"/>
              <a:t>антишведской</a:t>
            </a:r>
            <a:r>
              <a:rPr lang="ru-RU" sz="3200" dirty="0" smtClean="0"/>
              <a:t> коалиции;</a:t>
            </a:r>
          </a:p>
          <a:p>
            <a:r>
              <a:rPr lang="ru-RU" sz="3200" dirty="0" smtClean="0"/>
              <a:t>– сумел пригласить на русскую службу иностранных специалистов, оставить для обучения за рубежом русских дворян, закупить вооружение;</a:t>
            </a:r>
          </a:p>
          <a:p>
            <a:r>
              <a:rPr lang="ru-RU" sz="3200" dirty="0" smtClean="0"/>
              <a:t>– обогатился новыми впечатлениями, что по возвращению в 1698 г. после известия о новом стрелецком бунте и подтолкнуло его к началу преобразований.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§1 </a:t>
            </a:r>
            <a:r>
              <a:rPr lang="ru-RU" dirty="0" smtClean="0"/>
              <a:t>читать</a:t>
            </a:r>
            <a:endParaRPr lang="ru-RU" dirty="0" smtClean="0"/>
          </a:p>
          <a:p>
            <a:r>
              <a:rPr lang="ru-RU" dirty="0" smtClean="0"/>
              <a:t>Знать даты</a:t>
            </a:r>
          </a:p>
          <a:p>
            <a:r>
              <a:rPr lang="ru-RU" dirty="0" smtClean="0"/>
              <a:t>Сообщение </a:t>
            </a:r>
            <a:r>
              <a:rPr lang="ru-RU" dirty="0" smtClean="0"/>
              <a:t>«Детство и юность Петра Алексеевича»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7776863" cy="470059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Регентство царевны Софьи.</a:t>
            </a:r>
          </a:p>
          <a:p>
            <a:r>
              <a:rPr lang="ru-RU" sz="3600" dirty="0" smtClean="0"/>
              <a:t>Взросление Петра </a:t>
            </a:r>
            <a:r>
              <a:rPr lang="en-US" sz="3600" dirty="0" smtClean="0"/>
              <a:t>I</a:t>
            </a:r>
            <a:r>
              <a:rPr lang="ru-RU" sz="3600" dirty="0" smtClean="0"/>
              <a:t>. Отстранение Софьи от власти</a:t>
            </a:r>
          </a:p>
          <a:p>
            <a:r>
              <a:rPr lang="ru-RU" sz="3600" dirty="0" smtClean="0"/>
              <a:t>Сподвижники Петра</a:t>
            </a:r>
            <a:r>
              <a:rPr lang="en-US" sz="3600" dirty="0" smtClean="0"/>
              <a:t> I</a:t>
            </a:r>
            <a:endParaRPr lang="ru-RU" sz="3600" dirty="0" smtClean="0"/>
          </a:p>
          <a:p>
            <a:r>
              <a:rPr lang="ru-RU" sz="3600" dirty="0" smtClean="0"/>
              <a:t>Азовские походы</a:t>
            </a:r>
          </a:p>
          <a:p>
            <a:r>
              <a:rPr lang="ru-RU" sz="3600" dirty="0" smtClean="0"/>
              <a:t>Великое посольство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500042"/>
            <a:ext cx="8534400" cy="85725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1.Регентство царевны Софьи 1682-1689гг.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357298"/>
            <a:ext cx="4338638" cy="5214974"/>
          </a:xfrm>
        </p:spPr>
        <p:txBody>
          <a:bodyPr>
            <a:normAutofit/>
          </a:bodyPr>
          <a:lstStyle/>
          <a:p>
            <a:r>
              <a:rPr lang="ru-RU" dirty="0" smtClean="0"/>
              <a:t>После смерти в </a:t>
            </a:r>
            <a:r>
              <a:rPr lang="ru-RU" u="sng" dirty="0" smtClean="0">
                <a:solidFill>
                  <a:srgbClr val="FF0000"/>
                </a:solidFill>
              </a:rPr>
              <a:t>1682</a:t>
            </a:r>
            <a:r>
              <a:rPr lang="ru-RU" u="sng" dirty="0" smtClean="0"/>
              <a:t> г. Федора Алексеевича</a:t>
            </a:r>
            <a:r>
              <a:rPr lang="ru-RU" dirty="0" smtClean="0"/>
              <a:t> развернулась борьба различных группировок у трона </a:t>
            </a:r>
            <a:r>
              <a:rPr lang="ru-RU" u="sng" dirty="0" smtClean="0"/>
              <a:t>за провозглашение царем 10-летнего Петра – сына Алексея Михайловича от второй жены – Н.К Нарышкиной</a:t>
            </a:r>
            <a:r>
              <a:rPr lang="ru-RU" dirty="0" smtClean="0"/>
              <a:t>, или </a:t>
            </a:r>
            <a:r>
              <a:rPr lang="ru-RU" u="sng" dirty="0" smtClean="0"/>
              <a:t>16-летнего слабого здоровьем Ивана – сына царя от первой жены – М.И. Милославской. </a:t>
            </a:r>
            <a:r>
              <a:rPr lang="ru-RU" dirty="0" smtClean="0"/>
              <a:t>Группировка Милославских во главе с энергичной и властолюбивой </a:t>
            </a:r>
            <a:r>
              <a:rPr lang="ru-RU" u="sng" dirty="0" smtClean="0"/>
              <a:t>Софьей Алексеевной </a:t>
            </a:r>
            <a:r>
              <a:rPr lang="ru-RU" dirty="0" smtClean="0"/>
              <a:t>в итоге добилась утверждения на троне сразу двух братьев при фактическом </a:t>
            </a:r>
            <a:r>
              <a:rPr lang="ru-RU" u="sng" dirty="0" smtClean="0"/>
              <a:t>регентстве Софьи</a:t>
            </a:r>
            <a:r>
              <a:rPr lang="ru-RU" dirty="0" smtClean="0"/>
              <a:t>. Ее правительством руководил </a:t>
            </a:r>
            <a:r>
              <a:rPr lang="ru-RU" u="sng" dirty="0" smtClean="0"/>
              <a:t>фаворит царевны В.В. Голицын</a:t>
            </a:r>
            <a:r>
              <a:rPr lang="ru-RU" dirty="0" smtClean="0"/>
              <a:t>, европейски образованный человек.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1752" y="2204864"/>
            <a:ext cx="4270248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Регентство царевны Софьи 1682-1689гг.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72816"/>
            <a:ext cx="8280919" cy="4268547"/>
          </a:xfrm>
        </p:spPr>
        <p:txBody>
          <a:bodyPr>
            <a:normAutofit lnSpcReduction="10000"/>
          </a:bodyPr>
          <a:lstStyle/>
          <a:p>
            <a:r>
              <a:rPr lang="ru-RU" sz="2200" b="1" u="sng" dirty="0" smtClean="0"/>
              <a:t>Анализ источника «Домашний быт русского народа в </a:t>
            </a:r>
            <a:r>
              <a:rPr lang="en-US" sz="2200" b="1" u="sng" dirty="0" smtClean="0"/>
              <a:t>XVI-XVII</a:t>
            </a:r>
            <a:r>
              <a:rPr lang="ru-RU" sz="2200" b="1" u="sng" dirty="0" smtClean="0"/>
              <a:t> столетии»:</a:t>
            </a:r>
          </a:p>
          <a:p>
            <a:pPr algn="ctr">
              <a:buNone/>
            </a:pPr>
            <a:r>
              <a:rPr lang="ru-RU" sz="22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В тереме дочерей царя Алексея Михайловича было шесть девиц. В год смерти их брата царя Федора старшей царевне Евдокии было уже 32 года, младшей Феодосии 19 лет. Средний возраст по порядку старшинства третьей царевне Софье, ей было около 25 лет.</a:t>
            </a:r>
          </a:p>
          <a:p>
            <a:r>
              <a:rPr lang="ru-RU" sz="2200" b="1" u="sng" dirty="0" smtClean="0">
                <a:solidFill>
                  <a:srgbClr val="00B050"/>
                </a:solidFill>
              </a:rPr>
              <a:t>«Записки де ла </a:t>
            </a:r>
            <a:r>
              <a:rPr lang="ru-RU" sz="2200" b="1" u="sng" dirty="0" err="1" smtClean="0">
                <a:solidFill>
                  <a:srgbClr val="00B050"/>
                </a:solidFill>
              </a:rPr>
              <a:t>Невилля</a:t>
            </a:r>
            <a:r>
              <a:rPr lang="ru-RU" sz="2200" b="1" u="sng" dirty="0" smtClean="0">
                <a:solidFill>
                  <a:srgbClr val="00B050"/>
                </a:solidFill>
              </a:rPr>
              <a:t> о Московии»:</a:t>
            </a:r>
          </a:p>
          <a:p>
            <a:pPr algn="ctr">
              <a:buNone/>
            </a:pPr>
            <a:r>
              <a:rPr lang="ru-RU" sz="2200" dirty="0" smtClean="0">
                <a:latin typeface="+mj-lt"/>
              </a:rPr>
              <a:t>Она очень безобразна, необыкновенно толста, с головой огромною как подушка…и ей теперь, по крайней мере, 40 лет; но на сколько стан ее толст, короток и груб, настолько напротив, тонок и проницателен ум.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Регентство царевны Софьи 1682-1689гг.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1930400"/>
            <a:ext cx="4552952" cy="471331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При Софье большую роль играли боярин князь В. В. Голицын, начальник посольского приказа и глава правительства, и думный дьяк Ф. Л. </a:t>
            </a:r>
            <a:r>
              <a:rPr lang="ru-RU" dirty="0" err="1" smtClean="0"/>
              <a:t>Шакловитый</a:t>
            </a:r>
            <a:r>
              <a:rPr lang="ru-RU" dirty="0" smtClean="0"/>
              <a:t>, начальник стрелецкого войска.</a:t>
            </a:r>
          </a:p>
          <a:p>
            <a:r>
              <a:rPr lang="ru-RU" dirty="0" smtClean="0"/>
              <a:t>Внутренняя политика: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Смягчено законодательство о должниках.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Ослаблены меры уголовной ответственности.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Открыта Славяно-греко-латинская академия (1687г.).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Преследование раскольников.</a:t>
            </a:r>
          </a:p>
          <a:p>
            <a:pPr marL="457200" indent="-457200"/>
            <a:r>
              <a:rPr lang="ru-RU" dirty="0" smtClean="0"/>
              <a:t>Внешняя политика: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Заключение в 1686 г. «Вечного мира» с Польшей.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Крымские походы 1687, 1689 гг. завершились неудачей.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95536" y="1988840"/>
            <a:ext cx="26098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3430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Взросление Петра </a:t>
            </a:r>
            <a:r>
              <a:rPr lang="en-US" dirty="0" smtClean="0"/>
              <a:t>I</a:t>
            </a:r>
            <a:r>
              <a:rPr lang="ru-RU" dirty="0" smtClean="0"/>
              <a:t> (1689-1725 гг.). Отстранение Софьи от власти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428736"/>
            <a:ext cx="4984628" cy="507209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начале 1689 г. Петр женился на Евдокии Лопухиной, что означало его совершеннолетие и давало все права на самостоятельное правление. Отношения между Петром и Софьей обострились, регентша вновь попыталась опереться на стрельцов, но, в итоге, вынуждена была уступить сводному брату. Ее поражение было обусловлено рядом факторов:</a:t>
            </a:r>
          </a:p>
          <a:p>
            <a:pPr>
              <a:buNone/>
            </a:pPr>
            <a:r>
              <a:rPr lang="ru-RU" dirty="0" smtClean="0"/>
              <a:t>-Софья в качестве правительницы успела вызвать недовольство различных слоев общества, традиционно ожидавших от нового «государя» различных послаблений и улучшений жизни;</a:t>
            </a:r>
          </a:p>
          <a:p>
            <a:pPr>
              <a:buNone/>
            </a:pPr>
            <a:r>
              <a:rPr lang="ru-RU" dirty="0" smtClean="0"/>
              <a:t>-патриархальному сознанию людей противоречил факт нахождения женщины во главе государства;</a:t>
            </a:r>
          </a:p>
          <a:p>
            <a:pPr>
              <a:buNone/>
            </a:pPr>
            <a:r>
              <a:rPr lang="ru-RU" dirty="0" smtClean="0"/>
              <a:t>– неудачи Крымских походов возлагались на Софью и ее фаворита – В.В. Голицына.</a:t>
            </a:r>
          </a:p>
          <a:p>
            <a:r>
              <a:rPr lang="ru-RU" u="sng" dirty="0" smtClean="0">
                <a:solidFill>
                  <a:srgbClr val="FF0000"/>
                </a:solidFill>
              </a:rPr>
              <a:t>1689г. – отстранение Софьи от власти заточение в монастырь.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21" y="1916832"/>
            <a:ext cx="3989799" cy="3225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3. Сподвижники Петра</a:t>
            </a:r>
            <a:r>
              <a:rPr lang="en-US" dirty="0" smtClean="0"/>
              <a:t> I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752" y="1428736"/>
            <a:ext cx="8627966" cy="235745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800" dirty="0" smtClean="0"/>
              <a:t>Первым из таких сподвижников Петра по праву считался светлейший князь, а в прошлом — сын придворного конюха, </a:t>
            </a:r>
            <a:r>
              <a:rPr lang="ru-RU" sz="2800" dirty="0" smtClean="0">
                <a:solidFill>
                  <a:srgbClr val="FF0000"/>
                </a:solidFill>
              </a:rPr>
              <a:t>Александр Данилович Меншиков.</a:t>
            </a:r>
            <a:r>
              <a:rPr lang="ru-RU" sz="2800" dirty="0" smtClean="0"/>
              <a:t> Почти ровесник Петра, он долгие годы был первым фаворитом царя и многого достиг благодаря своей преданной службе государю. Союзниками Меншикова выступали люди тоже очень влиятельные; </a:t>
            </a:r>
            <a:r>
              <a:rPr lang="ru-RU" sz="2800" dirty="0" smtClean="0">
                <a:solidFill>
                  <a:srgbClr val="FF0000"/>
                </a:solidFill>
              </a:rPr>
              <a:t>канцлер империи граф Г.И. Головкин</a:t>
            </a:r>
            <a:r>
              <a:rPr lang="ru-RU" sz="2800" dirty="0" smtClean="0"/>
              <a:t>, один из руководителей Синода </a:t>
            </a:r>
            <a:r>
              <a:rPr lang="ru-RU" sz="2800" dirty="0" smtClean="0">
                <a:solidFill>
                  <a:srgbClr val="FF0000"/>
                </a:solidFill>
              </a:rPr>
              <a:t>архиепископ Феофан Прокопович</a:t>
            </a:r>
            <a:r>
              <a:rPr lang="ru-RU" sz="2800" dirty="0" smtClean="0"/>
              <a:t>, </a:t>
            </a:r>
            <a:r>
              <a:rPr lang="ru-RU" sz="2800" dirty="0" smtClean="0">
                <a:solidFill>
                  <a:srgbClr val="FF0000"/>
                </a:solidFill>
              </a:rPr>
              <a:t>начальник Тайной канцелярии граф П.А. Толстой, генерал-прокурор Сената граф П.И. </a:t>
            </a:r>
            <a:r>
              <a:rPr lang="ru-RU" sz="2800" dirty="0" err="1" smtClean="0">
                <a:solidFill>
                  <a:srgbClr val="FF0000"/>
                </a:solidFill>
              </a:rPr>
              <a:t>Ягужинский</a:t>
            </a:r>
            <a:r>
              <a:rPr lang="ru-RU" sz="2800" dirty="0" smtClean="0">
                <a:solidFill>
                  <a:srgbClr val="FF0000"/>
                </a:solidFill>
              </a:rPr>
              <a:t>, </a:t>
            </a:r>
            <a:r>
              <a:rPr lang="ru-RU" sz="2800" dirty="0" smtClean="0"/>
              <a:t>а также </a:t>
            </a:r>
            <a:r>
              <a:rPr lang="ru-RU" sz="2800" dirty="0" smtClean="0">
                <a:solidFill>
                  <a:srgbClr val="FF0000"/>
                </a:solidFill>
              </a:rPr>
              <a:t>личный секретарь Петра А.В. Макаров</a:t>
            </a:r>
            <a:r>
              <a:rPr lang="ru-RU" sz="2800" dirty="0" smtClean="0"/>
              <a:t>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Portrait_of_Alexander_Danilovich_Menshikov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43314"/>
            <a:ext cx="2369775" cy="2928936"/>
          </a:xfrm>
          <a:prstGeom prst="rect">
            <a:avLst/>
          </a:prstGeom>
        </p:spPr>
      </p:pic>
      <p:pic>
        <p:nvPicPr>
          <p:cNvPr id="5" name="Рисунок 4" descr="Chancelor_G.I.Golovkin_by_I.Nikitin_(1720s,_Tretyakov_gallery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3643314"/>
            <a:ext cx="2428893" cy="2974713"/>
          </a:xfrm>
          <a:prstGeom prst="rect">
            <a:avLst/>
          </a:prstGeom>
        </p:spPr>
      </p:pic>
      <p:pic>
        <p:nvPicPr>
          <p:cNvPr id="6" name="Рисунок 5" descr="mediaprevie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3643314"/>
            <a:ext cx="2428892" cy="2986102"/>
          </a:xfrm>
          <a:prstGeom prst="rect">
            <a:avLst/>
          </a:prstGeom>
        </p:spPr>
      </p:pic>
      <p:pic>
        <p:nvPicPr>
          <p:cNvPr id="7" name="Рисунок 6" descr="Павел_Иванович_Ягужинский_(Ягушинский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0892" y="3643314"/>
            <a:ext cx="2360967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286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Азовские походы 1695-1696 гг.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russ_turk_war_169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20086"/>
            <a:ext cx="4572000" cy="563791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371600"/>
            <a:ext cx="4429156" cy="498635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Непосредственная государственная деятельность самого Петра началась с организации в </a:t>
            </a:r>
            <a:r>
              <a:rPr lang="ru-RU" sz="2000" u="sng" dirty="0" smtClean="0">
                <a:solidFill>
                  <a:srgbClr val="FF0000"/>
                </a:solidFill>
              </a:rPr>
              <a:t>1695 г. первого Азовского похода. </a:t>
            </a:r>
            <a:r>
              <a:rPr lang="ru-RU" sz="2000" dirty="0" smtClean="0"/>
              <a:t>Мощную турецкую крепость взять не удалось из-за отсутствия флота, способного ее блокировать с моря. Петр, осознав причины неудач, начал энергичную подготовку ко второму походу и, благодаря действиям построенных на верфях Воронежа галер, сумел </a:t>
            </a:r>
            <a:r>
              <a:rPr lang="ru-RU" sz="2000" u="sng" dirty="0" smtClean="0">
                <a:solidFill>
                  <a:srgbClr val="FF0000"/>
                </a:solidFill>
              </a:rPr>
              <a:t>в 1696 г. взять Азов.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 Великое посольство 1697-1698 гг.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371600"/>
            <a:ext cx="4195762" cy="5200672"/>
          </a:xfrm>
        </p:spPr>
        <p:txBody>
          <a:bodyPr>
            <a:normAutofit/>
          </a:bodyPr>
          <a:lstStyle/>
          <a:p>
            <a:r>
              <a:rPr lang="ru-RU" dirty="0" smtClean="0"/>
              <a:t>Дипломатическая миссия </a:t>
            </a:r>
            <a:r>
              <a:rPr lang="ru-RU" dirty="0" smtClean="0">
                <a:solidFill>
                  <a:srgbClr val="FF0000"/>
                </a:solidFill>
              </a:rPr>
              <a:t>1697-1698 гг.</a:t>
            </a:r>
            <a:r>
              <a:rPr lang="ru-RU" dirty="0" smtClean="0"/>
              <a:t>в Западную Европу, предпринятая царем Петром I (был в посольстве инкогнито). Посольство возглавляли: Ф. Лефорт, П. Возницын, </a:t>
            </a:r>
            <a:r>
              <a:rPr lang="ru-RU" dirty="0" err="1" smtClean="0"/>
              <a:t>Ф.Головин</a:t>
            </a:r>
            <a:r>
              <a:rPr lang="ru-RU" dirty="0" smtClean="0"/>
              <a:t>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Официальная цель посольства </a:t>
            </a:r>
            <a:r>
              <a:rPr lang="ru-RU" dirty="0" smtClean="0"/>
              <a:t>- в «подтверждении древней дружбы и любви для общих всему христианству дел, к ослаблению врагов креста Господня, </a:t>
            </a:r>
            <a:r>
              <a:rPr lang="ru-RU" dirty="0" err="1" smtClean="0"/>
              <a:t>салтана</a:t>
            </a:r>
            <a:r>
              <a:rPr lang="ru-RU" dirty="0" smtClean="0"/>
              <a:t> </a:t>
            </a:r>
            <a:r>
              <a:rPr lang="ru-RU" dirty="0" err="1" smtClean="0"/>
              <a:t>Турского</a:t>
            </a:r>
            <a:r>
              <a:rPr lang="ru-RU" dirty="0" smtClean="0"/>
              <a:t>, хана Крымского и всех </a:t>
            </a:r>
            <a:r>
              <a:rPr lang="ru-RU" dirty="0" err="1" smtClean="0"/>
              <a:t>бусурманских</a:t>
            </a:r>
            <a:r>
              <a:rPr lang="ru-RU" dirty="0" smtClean="0"/>
              <a:t> орд».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7504" y="1285860"/>
            <a:ext cx="4464496" cy="450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429</TotalTime>
  <Words>900</Words>
  <Application>Microsoft Office PowerPoint</Application>
  <PresentationFormat>Экран (4:3)</PresentationFormat>
  <Paragraphs>58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Microsoft JhengHei Light</vt:lpstr>
      <vt:lpstr>Arial</vt:lpstr>
      <vt:lpstr>Calibri</vt:lpstr>
      <vt:lpstr>Monotype Corsiva</vt:lpstr>
      <vt:lpstr>Trebuchet MS</vt:lpstr>
      <vt:lpstr>Wingdings 3</vt:lpstr>
      <vt:lpstr>Аспект</vt:lpstr>
      <vt:lpstr>Начало правления Петра I (1689-1725)</vt:lpstr>
      <vt:lpstr>План урока:</vt:lpstr>
      <vt:lpstr>1.Регентство царевны Софьи 1682-1689гг. </vt:lpstr>
      <vt:lpstr>1. Регентство царевны Софьи 1682-1689гг.</vt:lpstr>
      <vt:lpstr>1. Регентство царевны Софьи 1682-1689гг.</vt:lpstr>
      <vt:lpstr>2. Взросление Петра I (1689-1725 гг.). Отстранение Софьи от власти </vt:lpstr>
      <vt:lpstr>3. Сподвижники Петра I </vt:lpstr>
      <vt:lpstr>4. Азовские походы 1695-1696 гг. </vt:lpstr>
      <vt:lpstr>5. Великое посольство 1697-1698 гг. </vt:lpstr>
      <vt:lpstr>5. Великое посольство 1697-1698 гг.</vt:lpstr>
      <vt:lpstr>5. Великое посольство 1697-1698 гг. </vt:lpstr>
      <vt:lpstr>Домашнее задание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правления Петра I (1689-1725)</dc:title>
  <dc:creator>user</dc:creator>
  <cp:lastModifiedBy>509</cp:lastModifiedBy>
  <cp:revision>8</cp:revision>
  <cp:lastPrinted>2022-11-01T15:24:08Z</cp:lastPrinted>
  <dcterms:created xsi:type="dcterms:W3CDTF">2017-12-18T05:31:15Z</dcterms:created>
  <dcterms:modified xsi:type="dcterms:W3CDTF">2022-11-01T15:24:31Z</dcterms:modified>
</cp:coreProperties>
</file>